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Light"/>
        <a:ea typeface="Gill Sans Light"/>
        <a:cs typeface="Gill Sans Light"/>
        <a:sym typeface="Gill Sans Light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Light"/>
        <a:ea typeface="Gill Sans Light"/>
        <a:cs typeface="Gill Sans Light"/>
        <a:sym typeface="Gill Sans Light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Light"/>
        <a:ea typeface="Gill Sans Light"/>
        <a:cs typeface="Gill Sans Light"/>
        <a:sym typeface="Gill Sans Light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Light"/>
        <a:ea typeface="Gill Sans Light"/>
        <a:cs typeface="Gill Sans Light"/>
        <a:sym typeface="Gill Sans Light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Light"/>
        <a:ea typeface="Gill Sans Light"/>
        <a:cs typeface="Gill Sans Light"/>
        <a:sym typeface="Gill Sans Light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Light"/>
        <a:ea typeface="Gill Sans Light"/>
        <a:cs typeface="Gill Sans Light"/>
        <a:sym typeface="Gill Sans Light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Light"/>
        <a:ea typeface="Gill Sans Light"/>
        <a:cs typeface="Gill Sans Light"/>
        <a:sym typeface="Gill Sans Light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Light"/>
        <a:ea typeface="Gill Sans Light"/>
        <a:cs typeface="Gill Sans Light"/>
        <a:sym typeface="Gill Sans Light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Light"/>
        <a:ea typeface="Gill Sans Light"/>
        <a:cs typeface="Gill Sans Light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3AD5F-C610-44ED-B039-569024DB21EA}" v="6" dt="2024-01-09T14:16:56.84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n-lt"/>
        <a:ea typeface="+mn-ea"/>
        <a:cs typeface="+mn-cs"/>
        <a:sym typeface="Lucida Grande"/>
      </a:defRPr>
    </a:lvl1pPr>
    <a:lvl2pPr indent="228600" defTabSz="584200" latinLnBrk="0">
      <a:defRPr sz="2200">
        <a:latin typeface="+mn-lt"/>
        <a:ea typeface="+mn-ea"/>
        <a:cs typeface="+mn-cs"/>
        <a:sym typeface="Lucida Grande"/>
      </a:defRPr>
    </a:lvl2pPr>
    <a:lvl3pPr indent="457200" defTabSz="584200" latinLnBrk="0">
      <a:defRPr sz="2200">
        <a:latin typeface="+mn-lt"/>
        <a:ea typeface="+mn-ea"/>
        <a:cs typeface="+mn-cs"/>
        <a:sym typeface="Lucida Grande"/>
      </a:defRPr>
    </a:lvl3pPr>
    <a:lvl4pPr indent="685800" defTabSz="584200" latinLnBrk="0">
      <a:defRPr sz="2200">
        <a:latin typeface="+mn-lt"/>
        <a:ea typeface="+mn-ea"/>
        <a:cs typeface="+mn-cs"/>
        <a:sym typeface="Lucida Grande"/>
      </a:defRPr>
    </a:lvl4pPr>
    <a:lvl5pPr indent="914400" defTabSz="584200" latinLnBrk="0">
      <a:defRPr sz="2200">
        <a:latin typeface="+mn-lt"/>
        <a:ea typeface="+mn-ea"/>
        <a:cs typeface="+mn-cs"/>
        <a:sym typeface="Lucida Grande"/>
      </a:defRPr>
    </a:lvl5pPr>
    <a:lvl6pPr indent="1143000" defTabSz="584200" latinLnBrk="0">
      <a:defRPr sz="2200">
        <a:latin typeface="+mn-lt"/>
        <a:ea typeface="+mn-ea"/>
        <a:cs typeface="+mn-cs"/>
        <a:sym typeface="Lucida Grande"/>
      </a:defRPr>
    </a:lvl6pPr>
    <a:lvl7pPr indent="1371600" defTabSz="584200" latinLnBrk="0">
      <a:defRPr sz="2200">
        <a:latin typeface="+mn-lt"/>
        <a:ea typeface="+mn-ea"/>
        <a:cs typeface="+mn-cs"/>
        <a:sym typeface="Lucida Grande"/>
      </a:defRPr>
    </a:lvl7pPr>
    <a:lvl8pPr indent="1600200" defTabSz="584200" latinLnBrk="0">
      <a:defRPr sz="2200">
        <a:latin typeface="+mn-lt"/>
        <a:ea typeface="+mn-ea"/>
        <a:cs typeface="+mn-cs"/>
        <a:sym typeface="Lucida Grande"/>
      </a:defRPr>
    </a:lvl8pPr>
    <a:lvl9pPr indent="1828800" defTabSz="584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49800" y="1978025"/>
            <a:ext cx="4152900" cy="4614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254000" y="0"/>
            <a:ext cx="8636000" cy="2070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idx="1"/>
          </p:nvPr>
        </p:nvSpPr>
        <p:spPr>
          <a:xfrm>
            <a:off x="254000" y="2235200"/>
            <a:ext cx="8636000" cy="4622800"/>
          </a:xfrm>
          <a:prstGeom prst="rect">
            <a:avLst/>
          </a:prstGeom>
        </p:spPr>
        <p:txBody>
          <a:bodyPr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4000" y="1978025"/>
            <a:ext cx="4152900" cy="46148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4000" y="1978025"/>
            <a:ext cx="4152900" cy="46148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dy Level One…"/>
          <p:cNvSpPr txBox="1">
            <a:spLocks noGrp="1"/>
          </p:cNvSpPr>
          <p:nvPr>
            <p:ph type="body" idx="1"/>
          </p:nvPr>
        </p:nvSpPr>
        <p:spPr>
          <a:xfrm>
            <a:off x="254000" y="177800"/>
            <a:ext cx="8636000" cy="64897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3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3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3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3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- Dar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254000" y="177800"/>
            <a:ext cx="8636000" cy="171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- Dar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254000" y="177800"/>
            <a:ext cx="8636000" cy="171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1.png" descr="image1.png"/>
          <p:cNvPicPr>
            <a:picLocks noChangeAspect="1"/>
          </p:cNvPicPr>
          <p:nvPr/>
        </p:nvPicPr>
        <p:blipFill>
          <a:blip r:embed="rId2">
            <a:alphaModFix amt="30000"/>
          </a:blip>
          <a:srcRect t="1272" r="11778" b="87"/>
          <a:stretch>
            <a:fillRect/>
          </a:stretch>
        </p:blipFill>
        <p:spPr>
          <a:xfrm>
            <a:off x="7298356" y="863599"/>
            <a:ext cx="1845646" cy="393803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Rectangle"/>
          <p:cNvSpPr/>
          <p:nvPr/>
        </p:nvSpPr>
        <p:spPr>
          <a:xfrm>
            <a:off x="0" y="0"/>
            <a:ext cx="9156700" cy="18289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9144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5" name="Rectangle"/>
          <p:cNvSpPr/>
          <p:nvPr/>
        </p:nvSpPr>
        <p:spPr>
          <a:xfrm>
            <a:off x="0" y="6839711"/>
            <a:ext cx="9156700" cy="18290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9144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166" name="image2.png" descr="image2.png"/>
          <p:cNvPicPr>
            <a:picLocks noChangeAspect="1"/>
          </p:cNvPicPr>
          <p:nvPr/>
        </p:nvPicPr>
        <p:blipFill>
          <a:blip r:embed="rId3"/>
          <a:srcRect l="6041" t="6042" r="6042" b="14093"/>
          <a:stretch>
            <a:fillRect/>
          </a:stretch>
        </p:blipFill>
        <p:spPr>
          <a:xfrm>
            <a:off x="7165908" y="5264372"/>
            <a:ext cx="1850861" cy="67415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194912" y="68278"/>
            <a:ext cx="7024692" cy="963354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4000" spc="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idx="1"/>
          </p:nvPr>
        </p:nvSpPr>
        <p:spPr>
          <a:xfrm>
            <a:off x="194912" y="1243651"/>
            <a:ext cx="7024692" cy="5073483"/>
          </a:xfrm>
          <a:prstGeom prst="rect">
            <a:avLst/>
          </a:prstGeom>
        </p:spPr>
        <p:txBody>
          <a:bodyPr anchor="t"/>
          <a:lstStyle>
            <a:lvl1pPr marL="288925" indent="-28892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4910" y="6411790"/>
            <a:ext cx="204739" cy="215901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l" defTabSz="914400">
              <a:defRPr sz="1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254000" y="0"/>
            <a:ext cx="8636000" cy="3708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254000" y="3708400"/>
            <a:ext cx="8636000" cy="3149600"/>
          </a:xfrm>
          <a:prstGeom prst="rect">
            <a:avLst/>
          </a:prstGeom>
        </p:spPr>
        <p:txBody>
          <a:bodyPr anchor="t"/>
          <a:lstStyle>
            <a:lvl1pPr marL="342900" indent="-342900" algn="ctr">
              <a:spcBef>
                <a:spcPts val="0"/>
              </a:spcBef>
              <a:buClrTx/>
              <a:buSzTx/>
              <a:buFontTx/>
              <a:buNone/>
            </a:lvl1pPr>
            <a:lvl2pPr marL="342900" indent="76200" algn="ctr">
              <a:spcBef>
                <a:spcPts val="0"/>
              </a:spcBef>
              <a:buClrTx/>
              <a:buSzTx/>
              <a:buFontTx/>
              <a:buNone/>
            </a:lvl2pPr>
            <a:lvl3pPr marL="342900" indent="533400" algn="ctr">
              <a:spcBef>
                <a:spcPts val="0"/>
              </a:spcBef>
              <a:buClrTx/>
              <a:buSzTx/>
              <a:buFontTx/>
              <a:buNone/>
            </a:lvl3pPr>
            <a:lvl4pPr marL="342900" indent="990600" algn="ctr">
              <a:spcBef>
                <a:spcPts val="0"/>
              </a:spcBef>
              <a:buClrTx/>
              <a:buSzTx/>
              <a:buFontTx/>
              <a:buNone/>
            </a:lvl4pPr>
            <a:lvl5pPr marL="342900" indent="144780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_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2.png" descr="image2.png"/>
          <p:cNvPicPr>
            <a:picLocks noChangeAspect="1"/>
          </p:cNvPicPr>
          <p:nvPr/>
        </p:nvPicPr>
        <p:blipFill>
          <a:blip r:embed="rId2"/>
          <a:srcRect l="6041" t="6042" r="6042" b="14093"/>
          <a:stretch>
            <a:fillRect/>
          </a:stretch>
        </p:blipFill>
        <p:spPr>
          <a:xfrm>
            <a:off x="7165908" y="5264372"/>
            <a:ext cx="1850861" cy="67415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ctangle"/>
          <p:cNvSpPr/>
          <p:nvPr/>
        </p:nvSpPr>
        <p:spPr>
          <a:xfrm>
            <a:off x="0" y="0"/>
            <a:ext cx="9156700" cy="18289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9144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78" name="Rectangle"/>
          <p:cNvSpPr/>
          <p:nvPr/>
        </p:nvSpPr>
        <p:spPr>
          <a:xfrm>
            <a:off x="0" y="6839711"/>
            <a:ext cx="9156700" cy="18290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9144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194912" y="68278"/>
            <a:ext cx="7024692" cy="963354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4000" spc="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idx="1"/>
          </p:nvPr>
        </p:nvSpPr>
        <p:spPr>
          <a:xfrm>
            <a:off x="194912" y="1243651"/>
            <a:ext cx="7024692" cy="5073483"/>
          </a:xfrm>
          <a:prstGeom prst="rect">
            <a:avLst/>
          </a:prstGeom>
        </p:spPr>
        <p:txBody>
          <a:bodyPr anchor="t"/>
          <a:lstStyle>
            <a:lvl1pPr marL="288925" indent="-28892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4910" y="6411790"/>
            <a:ext cx="204739" cy="215901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l" defTabSz="914400">
              <a:defRPr sz="1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Section Header_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1.png" descr="image1.png"/>
          <p:cNvPicPr>
            <a:picLocks noChangeAspect="1"/>
          </p:cNvPicPr>
          <p:nvPr/>
        </p:nvPicPr>
        <p:blipFill>
          <a:blip r:embed="rId2">
            <a:alphaModFix amt="30000"/>
          </a:blip>
          <a:srcRect t="1272" r="11778" b="87"/>
          <a:stretch>
            <a:fillRect/>
          </a:stretch>
        </p:blipFill>
        <p:spPr>
          <a:xfrm>
            <a:off x="7298356" y="863599"/>
            <a:ext cx="1845646" cy="393803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Rectangle"/>
          <p:cNvSpPr/>
          <p:nvPr/>
        </p:nvSpPr>
        <p:spPr>
          <a:xfrm>
            <a:off x="0" y="0"/>
            <a:ext cx="9156700" cy="18289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9144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0" y="6839711"/>
            <a:ext cx="9156700" cy="18290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9144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191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" y="1392414"/>
            <a:ext cx="5225502" cy="209517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720389" y="1784155"/>
            <a:ext cx="6577967" cy="292655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5000"/>
              </a:lnSpc>
              <a:defRPr sz="4000" spc="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0389" y="4718541"/>
            <a:ext cx="6577967" cy="66655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4910" y="6411790"/>
            <a:ext cx="204739" cy="215901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l" defTabSz="914400">
              <a:defRPr sz="1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1.png" descr="image1.png"/>
          <p:cNvPicPr>
            <a:picLocks noChangeAspect="1"/>
          </p:cNvPicPr>
          <p:nvPr/>
        </p:nvPicPr>
        <p:blipFill>
          <a:blip r:embed="rId2"/>
          <a:srcRect t="1272" r="11778" b="87"/>
          <a:stretch>
            <a:fillRect/>
          </a:stretch>
        </p:blipFill>
        <p:spPr>
          <a:xfrm>
            <a:off x="7298356" y="863599"/>
            <a:ext cx="1845646" cy="3938032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Rectangle"/>
          <p:cNvSpPr/>
          <p:nvPr/>
        </p:nvSpPr>
        <p:spPr>
          <a:xfrm>
            <a:off x="0" y="0"/>
            <a:ext cx="9156700" cy="18289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9144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203" name="Rectangle"/>
          <p:cNvSpPr/>
          <p:nvPr/>
        </p:nvSpPr>
        <p:spPr>
          <a:xfrm>
            <a:off x="0" y="6839711"/>
            <a:ext cx="9156700" cy="18290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9144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204" name="image2.png" descr="image2.png"/>
          <p:cNvPicPr>
            <a:picLocks noChangeAspect="1"/>
          </p:cNvPicPr>
          <p:nvPr/>
        </p:nvPicPr>
        <p:blipFill>
          <a:blip r:embed="rId3"/>
          <a:srcRect l="6041" t="6042" r="6042" b="14093"/>
          <a:stretch>
            <a:fillRect/>
          </a:stretch>
        </p:blipFill>
        <p:spPr>
          <a:xfrm>
            <a:off x="7165908" y="5264372"/>
            <a:ext cx="1850861" cy="674157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910" y="2061941"/>
            <a:ext cx="3471004" cy="4127723"/>
          </a:xfrm>
          <a:prstGeom prst="rect">
            <a:avLst/>
          </a:prstGeom>
        </p:spPr>
        <p:txBody>
          <a:bodyPr anchor="t"/>
          <a:lstStyle>
            <a:lvl1pPr marL="288925" indent="-28892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28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508000" indent="-2667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defRPr sz="28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825500" indent="-2667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defRPr sz="28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143000" indent="-2667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defRPr sz="28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1460500" indent="-2667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defRPr sz="28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Click to edit Master text styles"/>
          <p:cNvSpPr txBox="1">
            <a:spLocks noGrp="1"/>
          </p:cNvSpPr>
          <p:nvPr>
            <p:ph type="body" sz="quarter" idx="21"/>
          </p:nvPr>
        </p:nvSpPr>
        <p:spPr>
          <a:xfrm>
            <a:off x="3784369" y="1288473"/>
            <a:ext cx="3435235" cy="670270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207" name="Click to edit Master text styles"/>
          <p:cNvSpPr txBox="1">
            <a:spLocks noGrp="1"/>
          </p:cNvSpPr>
          <p:nvPr>
            <p:ph type="body" sz="half" idx="22"/>
          </p:nvPr>
        </p:nvSpPr>
        <p:spPr>
          <a:xfrm>
            <a:off x="3784369" y="2061941"/>
            <a:ext cx="3435235" cy="4127723"/>
          </a:xfrm>
          <a:prstGeom prst="rect">
            <a:avLst/>
          </a:prstGeom>
        </p:spPr>
        <p:txBody>
          <a:bodyPr anchor="t"/>
          <a:lstStyle/>
          <a:p>
            <a:pPr marL="288925" indent="-28892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85000"/>
              <a:buFont typeface="Arial"/>
              <a:defRPr sz="28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>
            <a:off x="194912" y="68278"/>
            <a:ext cx="7024692" cy="963354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4000" spc="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Title Text</a:t>
            </a:r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quarter" idx="23"/>
          </p:nvPr>
        </p:nvSpPr>
        <p:spPr>
          <a:xfrm>
            <a:off x="194910" y="1288473"/>
            <a:ext cx="3471004" cy="670270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3200" b="1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4910" y="6411790"/>
            <a:ext cx="204739" cy="215901"/>
          </a:xfrm>
          <a:prstGeom prst="rect">
            <a:avLst/>
          </a:prstGeom>
        </p:spPr>
        <p:txBody>
          <a:bodyPr lIns="38100" tIns="38100" rIns="38100" bIns="38100" anchor="b"/>
          <a:lstStyle>
            <a:lvl1pPr algn="l" defTabSz="914400">
              <a:defRPr sz="1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ibrary_Blac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40639" defTabSz="457200">
              <a:defRPr sz="4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383540" marR="40639" indent="-3429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4411" marR="40639" indent="-326571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59838" marR="40639" indent="-3048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77999" marR="40639" indent="-36576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235199" marR="40639" indent="-36576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5334" y="6388100"/>
            <a:ext cx="453332" cy="44722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brary_Blac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40639" defTabSz="457200">
              <a:defRPr sz="4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383540" marR="40639" indent="-3429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4411" marR="40639" indent="-326571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59838" marR="40639" indent="-3048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77999" marR="40639" indent="-36576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235199" marR="40639" indent="-36576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51986" y="6180360"/>
            <a:ext cx="283816" cy="274416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254000" y="977900"/>
            <a:ext cx="4152900" cy="2463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000" y="3429000"/>
            <a:ext cx="4152900" cy="914400"/>
          </a:xfrm>
          <a:prstGeom prst="rect">
            <a:avLst/>
          </a:prstGeom>
        </p:spPr>
        <p:txBody>
          <a:bodyPr anchor="t"/>
          <a:lstStyle>
            <a:lvl1pPr marL="342900" indent="-3429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marL="342900" indent="762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marL="342900" indent="5334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marL="342900" indent="9906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marL="342900" indent="14478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- Dar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254000" y="977900"/>
            <a:ext cx="4152900" cy="2463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000" y="3429000"/>
            <a:ext cx="4152900" cy="914400"/>
          </a:xfrm>
          <a:prstGeom prst="rect">
            <a:avLst/>
          </a:prstGeom>
        </p:spPr>
        <p:txBody>
          <a:bodyPr anchor="t"/>
          <a:lstStyle>
            <a:lvl1pPr marL="342900" indent="-342900" algn="ctr">
              <a:spcBef>
                <a:spcPts val="0"/>
              </a:spcBef>
              <a:buClrTx/>
              <a:buSzTx/>
              <a:buFontTx/>
              <a:buNone/>
            </a:lvl1pPr>
            <a:lvl2pPr marL="342900" indent="76200" algn="ctr">
              <a:spcBef>
                <a:spcPts val="0"/>
              </a:spcBef>
              <a:buClrTx/>
              <a:buSzTx/>
              <a:buFontTx/>
              <a:buNone/>
            </a:lvl2pPr>
            <a:lvl3pPr marL="342900" indent="533400" algn="ctr">
              <a:spcBef>
                <a:spcPts val="0"/>
              </a:spcBef>
              <a:buClrTx/>
              <a:buSzTx/>
              <a:buFontTx/>
              <a:buNone/>
            </a:lvl3pPr>
            <a:lvl4pPr marL="342900" indent="990600" algn="ctr">
              <a:spcBef>
                <a:spcPts val="0"/>
              </a:spcBef>
              <a:buClrTx/>
              <a:buSzTx/>
              <a:buFontTx/>
              <a:buNone/>
            </a:lvl4pPr>
            <a:lvl5pPr marL="342900" indent="144780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254000" y="2260600"/>
            <a:ext cx="8636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254000" y="5207000"/>
            <a:ext cx="8636000" cy="901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- Dar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254000" y="5207000"/>
            <a:ext cx="8636000" cy="901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254000" y="4813300"/>
            <a:ext cx="8636000" cy="876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000" y="5676900"/>
            <a:ext cx="8636000" cy="850900"/>
          </a:xfrm>
          <a:prstGeom prst="rect">
            <a:avLst/>
          </a:prstGeom>
        </p:spPr>
        <p:txBody>
          <a:bodyPr anchor="t"/>
          <a:lstStyle>
            <a:lvl1pPr marL="342900" indent="-342900" algn="ctr">
              <a:spcBef>
                <a:spcPts val="0"/>
              </a:spcBef>
              <a:buClrTx/>
              <a:buSzTx/>
              <a:buFontTx/>
              <a:buNone/>
            </a:lvl1pPr>
            <a:lvl2pPr marL="342900" indent="76200" algn="ctr">
              <a:spcBef>
                <a:spcPts val="0"/>
              </a:spcBef>
              <a:buClrTx/>
              <a:buSzTx/>
              <a:buFontTx/>
              <a:buNone/>
            </a:lvl2pPr>
            <a:lvl3pPr marL="342900" indent="533400" algn="ctr">
              <a:spcBef>
                <a:spcPts val="0"/>
              </a:spcBef>
              <a:buClrTx/>
              <a:buSzTx/>
              <a:buFontTx/>
              <a:buNone/>
            </a:lvl3pPr>
            <a:lvl4pPr marL="342900" indent="990600" algn="ctr">
              <a:spcBef>
                <a:spcPts val="0"/>
              </a:spcBef>
              <a:buClrTx/>
              <a:buSzTx/>
              <a:buFontTx/>
              <a:buNone/>
            </a:lvl4pPr>
            <a:lvl5pPr marL="342900" indent="144780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- Photo - Dar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254000" y="4813300"/>
            <a:ext cx="8636000" cy="876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000" y="5676900"/>
            <a:ext cx="8636000" cy="850900"/>
          </a:xfrm>
          <a:prstGeom prst="rect">
            <a:avLst/>
          </a:prstGeom>
        </p:spPr>
        <p:txBody>
          <a:bodyPr anchor="t"/>
          <a:lstStyle>
            <a:lvl1pPr marL="342900" indent="-342900" algn="ctr">
              <a:spcBef>
                <a:spcPts val="0"/>
              </a:spcBef>
              <a:buClrTx/>
              <a:buSzTx/>
              <a:buFontTx/>
              <a:buNone/>
            </a:lvl1pPr>
            <a:lvl2pPr marL="342900" indent="76200" algn="ctr">
              <a:spcBef>
                <a:spcPts val="0"/>
              </a:spcBef>
              <a:buClrTx/>
              <a:buSzTx/>
              <a:buFontTx/>
              <a:buNone/>
            </a:lvl2pPr>
            <a:lvl3pPr marL="342900" indent="533400" algn="ctr">
              <a:spcBef>
                <a:spcPts val="0"/>
              </a:spcBef>
              <a:buClrTx/>
              <a:buSzTx/>
              <a:buFontTx/>
              <a:buNone/>
            </a:lvl3pPr>
            <a:lvl4pPr marL="342900" indent="990600" algn="ctr">
              <a:spcBef>
                <a:spcPts val="0"/>
              </a:spcBef>
              <a:buClrTx/>
              <a:buSzTx/>
              <a:buFontTx/>
              <a:buNone/>
            </a:lvl4pPr>
            <a:lvl5pPr marL="342900" indent="144780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4000" y="90486"/>
            <a:ext cx="8636000" cy="1887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54000" y="1978025"/>
            <a:ext cx="8636000" cy="461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37049" y="6388100"/>
            <a:ext cx="469901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2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2700"/>
        </a:spcBef>
        <a:spcAft>
          <a:spcPts val="0"/>
        </a:spcAft>
        <a:buClr>
          <a:srgbClr val="525252"/>
        </a:buClr>
        <a:buSzPct val="81000"/>
        <a:buFont typeface="Gill Sans Light"/>
        <a:buChar char="•"/>
        <a:tabLst/>
        <a:defRPr sz="24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469900" marR="0" indent="-228600" algn="l" defTabSz="914400" rtl="0" latinLnBrk="0">
        <a:lnSpc>
          <a:spcPct val="100000"/>
        </a:lnSpc>
        <a:spcBef>
          <a:spcPts val="2700"/>
        </a:spcBef>
        <a:spcAft>
          <a:spcPts val="0"/>
        </a:spcAft>
        <a:buClr>
          <a:srgbClr val="525252"/>
        </a:buClr>
        <a:buSzPct val="81000"/>
        <a:buFont typeface="Gill Sans Light"/>
        <a:buChar char="•"/>
        <a:tabLst/>
        <a:defRPr sz="24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787400" marR="0" indent="-228600" algn="l" defTabSz="914400" rtl="0" latinLnBrk="0">
        <a:lnSpc>
          <a:spcPct val="100000"/>
        </a:lnSpc>
        <a:spcBef>
          <a:spcPts val="2700"/>
        </a:spcBef>
        <a:spcAft>
          <a:spcPts val="0"/>
        </a:spcAft>
        <a:buClr>
          <a:srgbClr val="525252"/>
        </a:buClr>
        <a:buSzPct val="81000"/>
        <a:buFont typeface="Gill Sans Light"/>
        <a:buChar char="•"/>
        <a:tabLst/>
        <a:defRPr sz="24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1104900" marR="0" indent="-228600" algn="l" defTabSz="914400" rtl="0" latinLnBrk="0">
        <a:lnSpc>
          <a:spcPct val="100000"/>
        </a:lnSpc>
        <a:spcBef>
          <a:spcPts val="2700"/>
        </a:spcBef>
        <a:spcAft>
          <a:spcPts val="0"/>
        </a:spcAft>
        <a:buClr>
          <a:srgbClr val="525252"/>
        </a:buClr>
        <a:buSzPct val="81000"/>
        <a:buFont typeface="Gill Sans Light"/>
        <a:buChar char="•"/>
        <a:tabLst/>
        <a:defRPr sz="24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1422400" marR="0" indent="-228600" algn="l" defTabSz="914400" rtl="0" latinLnBrk="0">
        <a:lnSpc>
          <a:spcPct val="100000"/>
        </a:lnSpc>
        <a:spcBef>
          <a:spcPts val="2700"/>
        </a:spcBef>
        <a:spcAft>
          <a:spcPts val="0"/>
        </a:spcAft>
        <a:buClr>
          <a:srgbClr val="525252"/>
        </a:buClr>
        <a:buSzPct val="81000"/>
        <a:buFont typeface="Gill Sans Light"/>
        <a:buChar char="•"/>
        <a:tabLst/>
        <a:defRPr sz="24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1422400" marR="0" indent="-228600" algn="l" defTabSz="914400" rtl="0" latinLnBrk="0">
        <a:lnSpc>
          <a:spcPct val="100000"/>
        </a:lnSpc>
        <a:spcBef>
          <a:spcPts val="2700"/>
        </a:spcBef>
        <a:spcAft>
          <a:spcPts val="0"/>
        </a:spcAft>
        <a:buClr>
          <a:srgbClr val="525252"/>
        </a:buClr>
        <a:buSzPct val="81000"/>
        <a:buFont typeface="Gill Sans Light"/>
        <a:buChar char="•"/>
        <a:tabLst/>
        <a:defRPr sz="24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1422400" marR="0" indent="-228600" algn="l" defTabSz="914400" rtl="0" latinLnBrk="0">
        <a:lnSpc>
          <a:spcPct val="100000"/>
        </a:lnSpc>
        <a:spcBef>
          <a:spcPts val="2700"/>
        </a:spcBef>
        <a:spcAft>
          <a:spcPts val="0"/>
        </a:spcAft>
        <a:buClr>
          <a:srgbClr val="525252"/>
        </a:buClr>
        <a:buSzPct val="81000"/>
        <a:buFont typeface="Gill Sans Light"/>
        <a:buChar char="•"/>
        <a:tabLst/>
        <a:defRPr sz="24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1422400" marR="0" indent="-228600" algn="l" defTabSz="914400" rtl="0" latinLnBrk="0">
        <a:lnSpc>
          <a:spcPct val="100000"/>
        </a:lnSpc>
        <a:spcBef>
          <a:spcPts val="2700"/>
        </a:spcBef>
        <a:spcAft>
          <a:spcPts val="0"/>
        </a:spcAft>
        <a:buClr>
          <a:srgbClr val="525252"/>
        </a:buClr>
        <a:buSzPct val="81000"/>
        <a:buFont typeface="Gill Sans Light"/>
        <a:buChar char="•"/>
        <a:tabLst/>
        <a:defRPr sz="24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1422400" marR="0" indent="-228600" algn="l" defTabSz="914400" rtl="0" latinLnBrk="0">
        <a:lnSpc>
          <a:spcPct val="100000"/>
        </a:lnSpc>
        <a:spcBef>
          <a:spcPts val="2700"/>
        </a:spcBef>
        <a:spcAft>
          <a:spcPts val="0"/>
        </a:spcAft>
        <a:buClr>
          <a:srgbClr val="525252"/>
        </a:buClr>
        <a:buSzPct val="81000"/>
        <a:buFont typeface="Gill Sans Light"/>
        <a:buChar char="•"/>
        <a:tabLst/>
        <a:defRPr sz="2400" b="0" i="0" u="none" strike="noStrike" cap="none" spc="0" baseline="0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clabahn@uwaterloo.ca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nfuller@uwaterloo.ca" TargetMode="External"/><Relationship Id="rId2" Type="http://schemas.openxmlformats.org/officeDocument/2006/relationships/hyperlink" Target="mailto:stephanie.denison@uwaterloo.ca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labahn@uwaterloo.c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uwaterloo.ca/research/office-research-ethics/research-integrity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uwaterloo.ca/research/office-research-ethics/research-integrity/training-and-resources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bauer@uwaterloo.ca" TargetMode="External"/><Relationship Id="rId2" Type="http://schemas.openxmlformats.org/officeDocument/2006/relationships/hyperlink" Target="mailto:nfuller@uwaterloo.ca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uwaterloo.ca/library/get-assignment-and-research-help/academic-integrity/graduate-students-and-academic-integrity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sych 499 - Honours Thesis Orientation meeting Thursday January 14, 2021"/>
          <p:cNvSpPr txBox="1">
            <a:spLocks noGrp="1"/>
          </p:cNvSpPr>
          <p:nvPr>
            <p:ph type="title"/>
          </p:nvPr>
        </p:nvSpPr>
        <p:spPr>
          <a:xfrm>
            <a:off x="215900" y="-98956"/>
            <a:ext cx="8712200" cy="2963932"/>
          </a:xfrm>
          <a:prstGeom prst="rect">
            <a:avLst/>
          </a:prstGeom>
        </p:spPr>
        <p:txBody>
          <a:bodyPr/>
          <a:lstStyle/>
          <a:p>
            <a:pPr>
              <a:defRPr sz="48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Psych 499 - </a:t>
            </a:r>
            <a:r>
              <a:rPr dirty="0" err="1"/>
              <a:t>Honours</a:t>
            </a:r>
            <a:r>
              <a:rPr dirty="0"/>
              <a:t> Thesis</a:t>
            </a:r>
            <a:br>
              <a:rPr dirty="0"/>
            </a:br>
            <a:r>
              <a:rPr dirty="0"/>
              <a:t>Orientation meeting</a:t>
            </a:r>
            <a:br>
              <a:rPr/>
            </a:br>
            <a:endParaRPr b="0" dirty="0"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pic>
        <p:nvPicPr>
          <p:cNvPr id="238" name="image.jpg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2995611"/>
            <a:ext cx="3517900" cy="3381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971800"/>
            <a:ext cx="5246688" cy="340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viewer responsibilities:…"/>
          <p:cNvSpPr txBox="1">
            <a:spLocks noGrp="1"/>
          </p:cNvSpPr>
          <p:nvPr>
            <p:ph type="body" idx="1"/>
          </p:nvPr>
        </p:nvSpPr>
        <p:spPr>
          <a:xfrm>
            <a:off x="127000" y="720725"/>
            <a:ext cx="8890000" cy="660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300"/>
              </a:spcBef>
              <a:buSzTx/>
              <a:buNone/>
              <a:defRPr sz="22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Reviewer responsibilities:</a:t>
            </a:r>
          </a:p>
          <a:p>
            <a:pPr marL="1100137" lvl="2" indent="-285750">
              <a:spcBef>
                <a:spcPts val="1300"/>
              </a:spcBef>
              <a:buSzPct val="125000"/>
              <a:buFont typeface="Lucida Grande"/>
              <a:buChar char="‣"/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read research proposal, attend 499B presentation, and provide feedback</a:t>
            </a:r>
          </a:p>
          <a:p>
            <a:pPr marL="1100137" lvl="2" indent="-285750">
              <a:spcBef>
                <a:spcPts val="1300"/>
              </a:spcBef>
              <a:buSzPct val="125000"/>
              <a:buFont typeface="Lucida Grande"/>
              <a:buChar char="‣"/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read final thesis paper</a:t>
            </a:r>
          </a:p>
          <a:p>
            <a:pPr marL="1100137" lvl="2" indent="-285750">
              <a:spcBef>
                <a:spcPts val="1300"/>
              </a:spcBef>
              <a:buSzPct val="125000"/>
              <a:buFont typeface="Lucida Grande"/>
              <a:buChar char="‣"/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help assign final grade</a:t>
            </a:r>
          </a:p>
          <a:p>
            <a:pPr marL="1100137" lvl="2" indent="-285750">
              <a:lnSpc>
                <a:spcPct val="50000"/>
              </a:lnSpc>
              <a:spcBef>
                <a:spcPts val="1300"/>
              </a:spcBef>
              <a:buSzPct val="125000"/>
              <a:buFont typeface="Lucida Grande"/>
              <a:buChar char="-"/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22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b="0" dirty="0"/>
              <a:t>Email the following to </a:t>
            </a:r>
            <a:r>
              <a:rPr lang="en-US" b="0" dirty="0"/>
              <a:t>Nick </a:t>
            </a:r>
            <a:r>
              <a:rPr lang="en-US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nfuller@uwaterloo.ca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  <a:p>
            <a:pPr marL="1100137" lvl="2" indent="-285750">
              <a:spcBef>
                <a:spcPts val="1300"/>
              </a:spcBef>
              <a:buClr>
                <a:srgbClr val="000000"/>
              </a:buClr>
              <a:buSzPct val="125000"/>
              <a:buFont typeface="Lucida Grande"/>
              <a:buChar char="‣"/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brief description of thesis topic (approx. 50 words)</a:t>
            </a:r>
          </a:p>
          <a:p>
            <a:pPr marL="1100137" lvl="2" indent="-285750">
              <a:spcBef>
                <a:spcPts val="1300"/>
              </a:spcBef>
              <a:buClr>
                <a:srgbClr val="000000"/>
              </a:buClr>
              <a:buSzPct val="125000"/>
              <a:buFont typeface="Lucida Grande"/>
              <a:buChar char="‣"/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 the name of the reviewer that you and your supervisor have  agreed on</a:t>
            </a:r>
            <a:endParaRPr dirty="0"/>
          </a:p>
        </p:txBody>
      </p:sp>
      <p:grpSp>
        <p:nvGrpSpPr>
          <p:cNvPr id="284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282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Thesis reviewer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Thesis reviewer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here are 3 components:…"/>
          <p:cNvSpPr txBox="1">
            <a:spLocks noGrp="1"/>
          </p:cNvSpPr>
          <p:nvPr>
            <p:ph type="body" idx="1"/>
          </p:nvPr>
        </p:nvSpPr>
        <p:spPr>
          <a:xfrm>
            <a:off x="401637" y="1333500"/>
            <a:ext cx="8340726" cy="53848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There are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 components</a:t>
            </a:r>
            <a:r>
              <a:rPr dirty="0"/>
              <a:t>: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499A: literature review, research question(s), &amp; thesis reviewer</a:t>
            </a:r>
            <a:r>
              <a:rPr lang="en-US" dirty="0"/>
              <a:t>/reader</a:t>
            </a:r>
            <a:endParaRPr dirty="0"/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499B: research design, proposal, &amp; presentation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499C: data collection, analysis, &amp; final write-up</a:t>
            </a:r>
          </a:p>
          <a:p>
            <a:pPr marL="0" indent="0">
              <a:spcBef>
                <a:spcPts val="900"/>
              </a:spcBef>
              <a:buSzTx/>
              <a:buNone/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Psych 499 can take 2 to 5 terms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Many students complete in 2 terms (499A/B in term 1, 499C in term 2)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Or may extend across 5 terms for some coop students</a:t>
            </a:r>
          </a:p>
          <a:p>
            <a:pPr marL="0" indent="0">
              <a:spcBef>
                <a:spcPts val="900"/>
              </a:spcBef>
              <a:buSzTx/>
              <a:buNone/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Be flexible</a:t>
            </a:r>
          </a:p>
        </p:txBody>
      </p:sp>
      <p:grpSp>
        <p:nvGrpSpPr>
          <p:cNvPr id="289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287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" name="Course Format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Course Format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Email name of thesis supervisor by January 19 to Claudia Labahn:  clabahn@uwaterloo.ca…"/>
          <p:cNvSpPr txBox="1">
            <a:spLocks noGrp="1"/>
          </p:cNvSpPr>
          <p:nvPr>
            <p:ph type="body" idx="1"/>
          </p:nvPr>
        </p:nvSpPr>
        <p:spPr>
          <a:xfrm>
            <a:off x="63500" y="711200"/>
            <a:ext cx="9017000" cy="5916838"/>
          </a:xfrm>
          <a:prstGeom prst="rect">
            <a:avLst/>
          </a:prstGeom>
        </p:spPr>
        <p:txBody>
          <a:bodyPr/>
          <a:lstStyle/>
          <a:p>
            <a:pPr marL="0" lvl="1" indent="228600">
              <a:lnSpc>
                <a:spcPct val="90000"/>
              </a:lnSpc>
              <a:spcBef>
                <a:spcPts val="0"/>
              </a:spcBef>
              <a:buSzTx/>
              <a:buNone/>
              <a:defRPr sz="2800" b="1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marL="0" indent="228600">
              <a:lnSpc>
                <a:spcPct val="90000"/>
              </a:lnSpc>
              <a:spcBef>
                <a:spcPts val="0"/>
              </a:spcBef>
              <a:buSzTx/>
              <a:buNone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By </a:t>
            </a:r>
            <a:r>
              <a:rPr lang="en-US" dirty="0">
                <a:solidFill>
                  <a:schemeClr val="accent5">
                    <a:satOff val="-41871"/>
                    <a:lumOff val="-13058"/>
                  </a:schemeClr>
                </a:solidFill>
              </a:rPr>
              <a:t>next Wednesday </a:t>
            </a:r>
            <a:r>
              <a:rPr dirty="0"/>
              <a:t>email the name of your thesis supervisor to Claudia Labahn:  </a:t>
            </a:r>
            <a:r>
              <a:rPr b="1" dirty="0"/>
              <a:t>clabahn@uwaterloo.ca</a:t>
            </a:r>
            <a:endParaRPr b="1" dirty="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0" lvl="1" indent="228600">
              <a:lnSpc>
                <a:spcPct val="90000"/>
              </a:lnSpc>
              <a:spcBef>
                <a:spcPts val="0"/>
              </a:spcBef>
              <a:buSzTx/>
              <a:buNone/>
              <a:defRPr sz="28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b="1" dirty="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0" lvl="1" indent="228600">
              <a:lnSpc>
                <a:spcPct val="90000"/>
              </a:lnSpc>
              <a:spcBef>
                <a:spcPts val="0"/>
              </a:spcBef>
              <a:buSzTx/>
              <a:buNone/>
              <a:defRPr sz="28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If taking 499A</a:t>
            </a:r>
            <a:r>
              <a:rPr sz="2400" b="0" dirty="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dirty="0"/>
              <a:t>alone first</a:t>
            </a:r>
          </a:p>
          <a:p>
            <a:pPr marL="1368954" lvl="2" indent="-414865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Tx/>
              <a:buChar char="‣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Email </a:t>
            </a:r>
            <a:r>
              <a:rPr u="sng" dirty="0"/>
              <a:t>progress report</a:t>
            </a:r>
            <a:r>
              <a:rPr dirty="0"/>
              <a:t> to </a:t>
            </a:r>
            <a:r>
              <a:rPr lang="en-US" dirty="0"/>
              <a:t>Stephanie Denison (</a:t>
            </a:r>
            <a:r>
              <a:rPr lang="en-US" dirty="0">
                <a:hlinkClick r:id="rId2"/>
              </a:rPr>
              <a:t>stephanie.denison@uwaterloo.ca</a:t>
            </a:r>
            <a:r>
              <a:rPr lang="en-US" dirty="0"/>
              <a:t>) and Claudia Labahn </a:t>
            </a:r>
            <a:r>
              <a:rPr dirty="0"/>
              <a:t>by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rPr lang="en-US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ugust 19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th</a:t>
            </a:r>
          </a:p>
          <a:p>
            <a:pPr marL="1368954" lvl="2" indent="-414865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Tx/>
              <a:buChar char="‣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Email Thesis reviewer </a:t>
            </a:r>
            <a:r>
              <a:rPr lang="en-US" dirty="0"/>
              <a:t>names to Stephanie </a:t>
            </a:r>
            <a:r>
              <a:rPr dirty="0"/>
              <a:t>and </a:t>
            </a:r>
            <a:r>
              <a:rPr lang="en-US" dirty="0"/>
              <a:t>Nick</a:t>
            </a:r>
            <a:r>
              <a:rPr dirty="0"/>
              <a:t> (</a:t>
            </a:r>
            <a:r>
              <a:rPr lang="en-US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nfuller</a:t>
            </a:r>
            <a:r>
              <a:rPr sz="24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@uwaterloo.ca</a:t>
            </a:r>
            <a:r>
              <a:rPr dirty="0"/>
              <a:t>)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by A</a:t>
            </a:r>
            <a:r>
              <a:rPr lang="en-US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ugust 19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th</a:t>
            </a:r>
          </a:p>
          <a:p>
            <a:pPr marL="1368954" lvl="2" indent="-414865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Tx/>
              <a:buChar char="‣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Complete your presentation in PSYCH 499B term</a:t>
            </a:r>
          </a:p>
        </p:txBody>
      </p:sp>
      <p:pic>
        <p:nvPicPr>
          <p:cNvPr id="292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36" y="3175"/>
            <a:ext cx="8340727" cy="135255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Course tasks"/>
          <p:cNvSpPr txBox="1"/>
          <p:nvPr/>
        </p:nvSpPr>
        <p:spPr>
          <a:xfrm>
            <a:off x="457200" y="274636"/>
            <a:ext cx="826770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Course tasks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5-10 pages…"/>
          <p:cNvSpPr txBox="1">
            <a:spLocks noGrp="1"/>
          </p:cNvSpPr>
          <p:nvPr>
            <p:ph type="body" idx="1"/>
          </p:nvPr>
        </p:nvSpPr>
        <p:spPr>
          <a:xfrm>
            <a:off x="457200" y="1460500"/>
            <a:ext cx="8229600" cy="4972050"/>
          </a:xfrm>
          <a:prstGeom prst="rect">
            <a:avLst/>
          </a:prstGeom>
        </p:spPr>
        <p:txBody>
          <a:bodyPr/>
          <a:lstStyle/>
          <a:p>
            <a:pPr marL="1004887" lvl="1" indent="-508000">
              <a:spcBef>
                <a:spcPts val="1800"/>
              </a:spcBef>
              <a:buClr>
                <a:srgbClr val="000000"/>
              </a:buClr>
              <a:buSzPct val="100000"/>
              <a:buFont typeface="Arial"/>
              <a:buChar char="–"/>
              <a:defRPr sz="3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5 pages</a:t>
            </a:r>
          </a:p>
          <a:p>
            <a:pPr marL="1047219" lvl="1" indent="-550332">
              <a:spcBef>
                <a:spcPts val="1800"/>
              </a:spcBef>
              <a:buClr>
                <a:srgbClr val="000000"/>
              </a:buClr>
              <a:buSzPct val="100000"/>
              <a:buFont typeface="Arial"/>
              <a:buChar char="–"/>
              <a:defRPr sz="3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General statement about research area</a:t>
            </a:r>
          </a:p>
          <a:p>
            <a:pPr marL="1047219" lvl="1" indent="-550332">
              <a:spcBef>
                <a:spcPts val="1800"/>
              </a:spcBef>
              <a:buClr>
                <a:srgbClr val="000000"/>
              </a:buClr>
              <a:buSzPct val="100000"/>
              <a:buFont typeface="Arial"/>
              <a:buChar char="–"/>
              <a:defRPr sz="3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Brief description of relevant literature</a:t>
            </a:r>
          </a:p>
          <a:p>
            <a:pPr marL="1047219" lvl="1" indent="-550332">
              <a:spcBef>
                <a:spcPts val="1800"/>
              </a:spcBef>
              <a:buClr>
                <a:srgbClr val="000000"/>
              </a:buClr>
              <a:buSzPct val="100000"/>
              <a:buFont typeface="Arial"/>
              <a:buChar char="–"/>
              <a:defRPr sz="3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Research question</a:t>
            </a:r>
          </a:p>
          <a:p>
            <a:pPr marL="1047219" lvl="1" indent="-550332">
              <a:spcBef>
                <a:spcPts val="1800"/>
              </a:spcBef>
              <a:buClr>
                <a:srgbClr val="000000"/>
              </a:buClr>
              <a:buSzPct val="100000"/>
              <a:buFont typeface="Arial"/>
              <a:buChar char="–"/>
              <a:defRPr sz="3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Outline of further steps</a:t>
            </a:r>
          </a:p>
        </p:txBody>
      </p:sp>
      <p:grpSp>
        <p:nvGrpSpPr>
          <p:cNvPr id="298" name="Group"/>
          <p:cNvGrpSpPr/>
          <p:nvPr/>
        </p:nvGrpSpPr>
        <p:grpSpPr>
          <a:xfrm>
            <a:off x="401637" y="104775"/>
            <a:ext cx="8340726" cy="1352550"/>
            <a:chOff x="0" y="0"/>
            <a:chExt cx="8340725" cy="1352550"/>
          </a:xfrm>
        </p:grpSpPr>
        <p:pic>
          <p:nvPicPr>
            <p:cNvPr id="296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" name="PSYCH 499A progress report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PSYCH 499A progress report</a:t>
              </a:r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00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1" name="Course tasks"/>
            <p:cNvSpPr txBox="1"/>
            <p:nvPr/>
          </p:nvSpPr>
          <p:spPr>
            <a:xfrm>
              <a:off x="55562" y="322262"/>
              <a:ext cx="826770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37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Course tasks</a:t>
              </a:r>
            </a:p>
          </p:txBody>
        </p:sp>
      </p:grpSp>
      <p:sp>
        <p:nvSpPr>
          <p:cNvPr id="303" name="If taking 499A&amp;B concurrently…"/>
          <p:cNvSpPr txBox="1">
            <a:spLocks noGrp="1"/>
          </p:cNvSpPr>
          <p:nvPr>
            <p:ph type="body" idx="1"/>
          </p:nvPr>
        </p:nvSpPr>
        <p:spPr>
          <a:xfrm>
            <a:off x="127000" y="1447800"/>
            <a:ext cx="9017000" cy="5410200"/>
          </a:xfrm>
          <a:prstGeom prst="rect">
            <a:avLst/>
          </a:prstGeom>
        </p:spPr>
        <p:txBody>
          <a:bodyPr/>
          <a:lstStyle/>
          <a:p>
            <a:pPr marL="0" lvl="1" indent="228600">
              <a:lnSpc>
                <a:spcPct val="90000"/>
              </a:lnSpc>
              <a:spcBef>
                <a:spcPts val="1200"/>
              </a:spcBef>
              <a:buSzTx/>
              <a:buNone/>
              <a:defRPr sz="28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If taking 499A&amp;B concurrently</a:t>
            </a:r>
            <a:r>
              <a:rPr dirty="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rPr>
              <a:t> </a:t>
            </a:r>
            <a:endParaRPr lang="en-US" sz="2800" dirty="0">
              <a:latin typeface="Gill Sans"/>
              <a:sym typeface="Gill Sans"/>
            </a:endParaRPr>
          </a:p>
          <a:p>
            <a:pPr marL="0" lvl="1" indent="228600">
              <a:lnSpc>
                <a:spcPct val="90000"/>
              </a:lnSpc>
              <a:spcBef>
                <a:spcPts val="1200"/>
              </a:spcBef>
              <a:buSzTx/>
              <a:buNone/>
              <a:defRPr sz="28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>
                  <a:solidFill>
                    <a:srgbClr val="525252"/>
                  </a:solidFill>
                </a:uFill>
                <a:latin typeface="Gill Sans"/>
                <a:sym typeface="Gill Sans"/>
              </a:rPr>
              <a:t>By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44E">
                    <a:satOff val="-41871"/>
                    <a:lumOff val="-13058"/>
                  </a:srgbClr>
                </a:solidFill>
                <a:effectLst/>
                <a:uLnTx/>
                <a:uFill>
                  <a:solidFill>
                    <a:srgbClr val="525252"/>
                  </a:solidFill>
                </a:uFill>
                <a:latin typeface="Gill Sans"/>
                <a:sym typeface="Gill Sans"/>
              </a:rPr>
              <a:t>next Wednesday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>
                  <a:solidFill>
                    <a:srgbClr val="525252"/>
                  </a:solidFill>
                </a:uFill>
                <a:latin typeface="Gill Sans"/>
                <a:sym typeface="Gill Sans"/>
              </a:rPr>
              <a:t>email the name of your thesis supervisor to </a:t>
            </a:r>
            <a:r>
              <a:rPr lang="en-US" sz="2800" dirty="0">
                <a:latin typeface="Gill Sans"/>
                <a:sym typeface="Gill Sans"/>
              </a:rPr>
              <a:t>Nick Fuller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>
                  <a:solidFill>
                    <a:srgbClr val="525252"/>
                  </a:solidFill>
                </a:uFill>
                <a:latin typeface="Gill Sans"/>
                <a:sym typeface="Gill Sans"/>
              </a:rPr>
              <a:t>:  </a:t>
            </a:r>
            <a:r>
              <a:rPr lang="en-US" sz="2800" b="1" dirty="0">
                <a:latin typeface="Gill Sans"/>
                <a:sym typeface="Gill Sans"/>
              </a:rPr>
              <a:t>nfuller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>
                  <a:solidFill>
                    <a:srgbClr val="525252"/>
                  </a:solidFill>
                </a:uFill>
                <a:latin typeface="Gill Sans"/>
                <a:sym typeface="Gill Sans"/>
              </a:rPr>
              <a:t>@uwaterloo.ca</a:t>
            </a:r>
            <a:endParaRPr lang="en-US" dirty="0">
              <a:solidFill>
                <a:srgbClr val="525252"/>
              </a:solidFill>
              <a:uFill>
                <a:solidFill>
                  <a:srgbClr val="525252"/>
                </a:solidFill>
              </a:uFill>
            </a:endParaRPr>
          </a:p>
          <a:p>
            <a:pPr marL="1339319" lvl="2" indent="-385232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Tx/>
              <a:buChar char="‣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Email </a:t>
            </a:r>
            <a:r>
              <a:rPr lang="en-US" dirty="0"/>
              <a:t>reviewer name to </a:t>
            </a:r>
            <a:r>
              <a:rPr dirty="0"/>
              <a:t>Claudia (</a:t>
            </a:r>
            <a:r>
              <a:rPr lang="en-US" u="sng" dirty="0">
                <a:solidFill>
                  <a:srgbClr val="0433FF"/>
                </a:solidFill>
                <a:uFill>
                  <a:solidFill>
                    <a:srgbClr val="0000FF"/>
                  </a:solidFill>
                </a:uFill>
              </a:rPr>
              <a:t>nfuller</a:t>
            </a:r>
            <a:r>
              <a:rPr u="sng" dirty="0">
                <a:solidFill>
                  <a:srgbClr val="0433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@uwaterloo.ca</a:t>
            </a:r>
            <a:r>
              <a:rPr dirty="0"/>
              <a:t>) by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Friday, </a:t>
            </a:r>
            <a:r>
              <a:rPr lang="en-US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Ma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y 2</a:t>
            </a:r>
            <a:r>
              <a:rPr lang="en-US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4th</a:t>
            </a:r>
            <a:endParaRPr dirty="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1339319" lvl="2" indent="-385232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Tx/>
              <a:buChar char="‣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If you COMPLETE 499B, then you </a:t>
            </a:r>
            <a:r>
              <a:rPr b="1" dirty="0"/>
              <a:t>do NOT need to submit 499A progress report</a:t>
            </a:r>
            <a:endParaRPr b="1" dirty="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1339319" lvl="2" indent="-385232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Tx/>
              <a:buChar char="‣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If you do not complete 499B, you must complete progress report (follow PSYCH 499A only schedule)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ue 2 business days before your oral presentation date (e.g., Thurs 4:30 pm for a Tues presentation)…"/>
          <p:cNvSpPr txBox="1">
            <a:spLocks noGrp="1"/>
          </p:cNvSpPr>
          <p:nvPr>
            <p:ph type="body" idx="1"/>
          </p:nvPr>
        </p:nvSpPr>
        <p:spPr>
          <a:xfrm>
            <a:off x="88900" y="1239836"/>
            <a:ext cx="8966200" cy="5626103"/>
          </a:xfrm>
          <a:prstGeom prst="rect">
            <a:avLst/>
          </a:prstGeom>
        </p:spPr>
        <p:txBody>
          <a:bodyPr/>
          <a:lstStyle/>
          <a:p>
            <a:pPr marL="964669" lvl="1" indent="-467782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Due 2 business days before oral presentation date (e.g., Thurs. 4:30pm for a Tues. presentation)</a:t>
            </a:r>
          </a:p>
          <a:p>
            <a:pPr marL="964669" lvl="1" indent="-467782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10-15 pages, APA format</a:t>
            </a:r>
          </a:p>
          <a:p>
            <a:pPr marL="964669" lvl="1" indent="-467782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Title Page,  Abstract</a:t>
            </a:r>
            <a:r>
              <a:rPr lang="en-US" dirty="0"/>
              <a:t> (optional)</a:t>
            </a:r>
            <a:endParaRPr dirty="0"/>
          </a:p>
          <a:p>
            <a:pPr marL="964669" lvl="1" indent="-467782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Concise background literature review &amp; clear statement of research questions/hypotheses</a:t>
            </a:r>
          </a:p>
          <a:p>
            <a:pPr marL="964669" lvl="1" indent="-467782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Method (measures/experimental procedures)</a:t>
            </a:r>
          </a:p>
          <a:p>
            <a:pPr marL="964669" lvl="1" indent="-467782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Expected results &amp; data analysis plan</a:t>
            </a:r>
          </a:p>
          <a:p>
            <a:pPr marL="964669" lvl="1" indent="-467782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Proposed timeline to complete project</a:t>
            </a:r>
          </a:p>
          <a:p>
            <a:pPr marL="964669" lvl="1" indent="-467782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Approved by supervisor and e</a:t>
            </a:r>
            <a:r>
              <a:rPr sz="2800" dirty="0"/>
              <a:t>mailed</a:t>
            </a:r>
            <a:r>
              <a:rPr dirty="0"/>
              <a:t> to your thesis reviewer</a:t>
            </a:r>
          </a:p>
        </p:txBody>
      </p:sp>
      <p:grpSp>
        <p:nvGrpSpPr>
          <p:cNvPr id="308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06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" name="PSYCH 499B Research proposal"/>
            <p:cNvSpPr txBox="1"/>
            <p:nvPr/>
          </p:nvSpPr>
          <p:spPr>
            <a:xfrm>
              <a:off x="55562" y="303211"/>
              <a:ext cx="8267702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PSYCH 499B Research proposal</a:t>
              </a: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Oral presentation for 499B…"/>
          <p:cNvSpPr txBox="1">
            <a:spLocks noGrp="1"/>
          </p:cNvSpPr>
          <p:nvPr>
            <p:ph type="body" idx="1"/>
          </p:nvPr>
        </p:nvSpPr>
        <p:spPr>
          <a:xfrm>
            <a:off x="76200" y="1190625"/>
            <a:ext cx="8978900" cy="5651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Oral presentation for 499B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50 min; present research design for </a:t>
            </a:r>
            <a:r>
              <a:rPr lang="en-US" dirty="0"/>
              <a:t>15</a:t>
            </a:r>
            <a:r>
              <a:rPr dirty="0"/>
              <a:t>-25 min; remainder for questions &amp; discussion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PowerPoint format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Explain rationale, purpose, hypotheses, methods, &amp; analysis plan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Not formally graded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Reviewer will ask general questions, probe your knowledge, make suggestions</a:t>
            </a:r>
          </a:p>
          <a:p>
            <a:pPr marL="782637" lvl="1" indent="-28575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Practice in advance</a:t>
            </a:r>
          </a:p>
          <a:p>
            <a:pPr marL="285750" lvl="1" indent="211137">
              <a:spcBef>
                <a:spcPts val="900"/>
              </a:spcBef>
              <a:buSzTx/>
              <a:buNone/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(Note: Presentation </a:t>
            </a:r>
            <a:r>
              <a:rPr u="sng" dirty="0">
                <a:latin typeface="+mn-lt"/>
                <a:ea typeface="+mn-ea"/>
                <a:cs typeface="+mn-cs"/>
                <a:sym typeface="Lucida Grande"/>
              </a:rPr>
              <a:t>before</a:t>
            </a:r>
            <a:r>
              <a:rPr dirty="0"/>
              <a:t> data collection)</a:t>
            </a:r>
          </a:p>
        </p:txBody>
      </p:sp>
      <p:grpSp>
        <p:nvGrpSpPr>
          <p:cNvPr id="313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11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" name="Oral presentation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Oral presentation</a:t>
              </a:r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Ethics approval (or end of 499B)…"/>
          <p:cNvSpPr txBox="1">
            <a:spLocks noGrp="1"/>
          </p:cNvSpPr>
          <p:nvPr>
            <p:ph type="body" idx="1"/>
          </p:nvPr>
        </p:nvSpPr>
        <p:spPr>
          <a:xfrm>
            <a:off x="280218" y="1600200"/>
            <a:ext cx="8731047" cy="49720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957119" lvl="1" indent="-465201" defTabSz="905255"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3168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Before enrolling in 499C complete research integrity training module </a:t>
            </a:r>
            <a:endParaRPr sz="3564" dirty="0"/>
          </a:p>
          <a:p>
            <a:pPr marL="1271444" lvl="2" indent="-465201" defTabSz="905255"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2772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Collaborative Institutional Training Initiative (CITI) Canada Education Program - Responsible Conduct of Research</a:t>
            </a:r>
          </a:p>
          <a:p>
            <a:pPr marL="957119" lvl="1" indent="-465201" defTabSz="905255"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3168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Ethics approval (</a:t>
            </a:r>
            <a:r>
              <a:rPr lang="en-US" dirty="0"/>
              <a:t>usually by</a:t>
            </a:r>
            <a:r>
              <a:rPr dirty="0"/>
              <a:t> end of 499B)</a:t>
            </a:r>
            <a:endParaRPr sz="3564" dirty="0"/>
          </a:p>
          <a:p>
            <a:pPr marL="957119" lvl="1" indent="-465201" defTabSz="905255"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3168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Data collection</a:t>
            </a:r>
            <a:endParaRPr sz="3564" dirty="0"/>
          </a:p>
          <a:p>
            <a:pPr marL="957119" lvl="1" indent="-465201" defTabSz="905255"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3168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Analysis</a:t>
            </a:r>
            <a:endParaRPr sz="3564" dirty="0"/>
          </a:p>
          <a:p>
            <a:pPr marL="957119" lvl="1" indent="-465201" defTabSz="905255"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3168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Write up (more on next slide)</a:t>
            </a:r>
          </a:p>
        </p:txBody>
      </p:sp>
      <p:grpSp>
        <p:nvGrpSpPr>
          <p:cNvPr id="318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16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7" name="PSYCH 499C tasks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PSYCH 499C tasks</a:t>
              </a:r>
            </a:p>
          </p:txBody>
        </p:sp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You are responsible for following research integrity standards and university policies…"/>
          <p:cNvSpPr txBox="1">
            <a:spLocks noGrp="1"/>
          </p:cNvSpPr>
          <p:nvPr>
            <p:ph type="body" idx="1"/>
          </p:nvPr>
        </p:nvSpPr>
        <p:spPr>
          <a:xfrm>
            <a:off x="114300" y="444500"/>
            <a:ext cx="8915400" cy="5969000"/>
          </a:xfrm>
          <a:prstGeom prst="rect">
            <a:avLst/>
          </a:prstGeom>
        </p:spPr>
        <p:txBody>
          <a:bodyPr/>
          <a:lstStyle/>
          <a:p>
            <a:pPr marL="0" indent="39687">
              <a:spcBef>
                <a:spcPts val="0"/>
              </a:spcBef>
              <a:buSzTx/>
              <a:buNone/>
              <a:defRPr sz="3600" b="1">
                <a:latin typeface="Gill Sans"/>
                <a:ea typeface="Gill Sans"/>
                <a:cs typeface="Gill Sans"/>
                <a:sym typeface="Gill Sans"/>
              </a:defRPr>
            </a:pPr>
            <a:r>
              <a:t>You are responsible for following research integrity standards and university policies</a:t>
            </a:r>
          </a:p>
          <a:p>
            <a:pPr marL="0" indent="39687">
              <a:spcBef>
                <a:spcPts val="0"/>
              </a:spcBef>
              <a:buSzTx/>
              <a:buNone/>
              <a:defRPr sz="1000" b="1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0" lvl="2" indent="596900">
              <a:spcBef>
                <a:spcPts val="70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t>Information/resources about responsible research conduct, FAQs etc.</a:t>
            </a:r>
          </a:p>
          <a:p>
            <a:pPr marL="0" lvl="2" indent="596900">
              <a:spcBef>
                <a:spcPts val="700"/>
              </a:spcBef>
              <a:buSzTx/>
              <a:buNone/>
              <a:defRPr sz="9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0" lvl="2" indent="596900">
              <a:spcBef>
                <a:spcPts val="700"/>
              </a:spcBef>
              <a:buSzTx/>
              <a:buNone/>
              <a:defRPr sz="2700" u="sng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https://uwaterloo.ca/research/office-research-ethics/research-integrity</a:t>
            </a:r>
          </a:p>
        </p:txBody>
      </p:sp>
      <p:grpSp>
        <p:nvGrpSpPr>
          <p:cNvPr id="323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21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" name="Responsible Research Conduct"/>
            <p:cNvSpPr txBox="1"/>
            <p:nvPr/>
          </p:nvSpPr>
          <p:spPr>
            <a:xfrm>
              <a:off x="55562" y="315911"/>
              <a:ext cx="8267702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Responsible Research Conduct</a:t>
              </a:r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ree training available to anyone with a UW email address…"/>
          <p:cNvSpPr txBox="1">
            <a:spLocks noGrp="1"/>
          </p:cNvSpPr>
          <p:nvPr>
            <p:ph type="body" idx="1"/>
          </p:nvPr>
        </p:nvSpPr>
        <p:spPr>
          <a:xfrm>
            <a:off x="399453" y="989011"/>
            <a:ext cx="8439896" cy="5969003"/>
          </a:xfrm>
          <a:prstGeom prst="rect">
            <a:avLst/>
          </a:prstGeom>
        </p:spPr>
        <p:txBody>
          <a:bodyPr/>
          <a:lstStyle/>
          <a:p>
            <a:pPr marL="0" indent="39687">
              <a:spcBef>
                <a:spcPts val="0"/>
              </a:spcBef>
              <a:buSzTx/>
              <a:buNone/>
              <a:defRPr sz="3600" b="1">
                <a:latin typeface="Gill Sans"/>
                <a:ea typeface="Gill Sans"/>
                <a:cs typeface="Gill Sans"/>
                <a:sym typeface="Gill Sans"/>
              </a:defRPr>
            </a:pPr>
            <a:r>
              <a:t>Free training available to anyone with a UW email address</a:t>
            </a:r>
          </a:p>
          <a:p>
            <a:pPr marL="0" indent="39687">
              <a:spcBef>
                <a:spcPts val="0"/>
              </a:spcBef>
              <a:buSzTx/>
              <a:buNone/>
              <a:defRPr sz="1800" b="1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0" indent="39687">
              <a:spcBef>
                <a:spcPts val="0"/>
              </a:spcBef>
              <a:buSzTx/>
              <a:buNone/>
              <a:defRPr sz="28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https://uwaterloo.ca/research/office-research-ethics/research-integrity/training-and-resources</a:t>
            </a:r>
            <a:endParaRPr sz="2700" u="sng"/>
          </a:p>
          <a:p>
            <a:pPr marL="0" indent="39687">
              <a:spcBef>
                <a:spcPts val="0"/>
              </a:spcBef>
              <a:buSzTx/>
              <a:buNone/>
              <a:defRPr sz="2800" b="1">
                <a:latin typeface="Gill Sans"/>
                <a:ea typeface="Gill Sans"/>
                <a:cs typeface="Gill Sans"/>
                <a:sym typeface="Gill Sans"/>
              </a:defRPr>
            </a:pPr>
            <a:endParaRPr sz="2700" u="sng"/>
          </a:p>
          <a:p>
            <a:pPr marL="0" lvl="2" indent="596900">
              <a:spcBef>
                <a:spcPts val="700"/>
              </a:spcBef>
              <a:buSzTx/>
              <a:buNone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t>Take the training module on:</a:t>
            </a:r>
          </a:p>
          <a:p>
            <a:pPr marL="1111250" lvl="2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-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t>Collaborative Institutional Training Initiative (CITI) Canada Education Program - Responsible Conduct of Research</a:t>
            </a:r>
          </a:p>
          <a:p>
            <a:pPr marL="1111250" lvl="2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-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t>Should complete this training before enrolment in PSYCH 499C</a:t>
            </a:r>
          </a:p>
        </p:txBody>
      </p:sp>
      <p:grpSp>
        <p:nvGrpSpPr>
          <p:cNvPr id="328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26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" name="Responsible Research Conduct"/>
            <p:cNvSpPr txBox="1"/>
            <p:nvPr/>
          </p:nvSpPr>
          <p:spPr>
            <a:xfrm>
              <a:off x="55562" y="315911"/>
              <a:ext cx="8267702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Responsible Research Conduct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"/>
          <p:cNvGrpSpPr/>
          <p:nvPr/>
        </p:nvGrpSpPr>
        <p:grpSpPr>
          <a:xfrm>
            <a:off x="401636" y="244475"/>
            <a:ext cx="8340727" cy="1352550"/>
            <a:chOff x="0" y="0"/>
            <a:chExt cx="8340725" cy="1352550"/>
          </a:xfrm>
        </p:grpSpPr>
        <p:pic>
          <p:nvPicPr>
            <p:cNvPr id="241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General Remarks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General Remarks</a:t>
              </a:r>
            </a:p>
          </p:txBody>
        </p:sp>
      </p:grpSp>
      <p:sp>
        <p:nvSpPr>
          <p:cNvPr id="244" name="The Honours Thesis is a unique opportunity…"/>
          <p:cNvSpPr txBox="1">
            <a:spLocks noGrp="1"/>
          </p:cNvSpPr>
          <p:nvPr>
            <p:ph type="body" idx="1"/>
          </p:nvPr>
        </p:nvSpPr>
        <p:spPr>
          <a:xfrm>
            <a:off x="158750" y="1572881"/>
            <a:ext cx="8826500" cy="50284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SzTx/>
              <a:buNone/>
              <a:defRPr sz="2700" b="1">
                <a:latin typeface="Gill Sans"/>
                <a:ea typeface="Gill Sans"/>
                <a:cs typeface="Gill Sans"/>
                <a:sym typeface="Gill Sans"/>
              </a:defRPr>
            </a:pPr>
            <a:r>
              <a:t>The Honours Thesis is a unique </a:t>
            </a:r>
            <a:r>
              <a:rPr>
                <a:latin typeface="+mn-lt"/>
                <a:ea typeface="+mn-ea"/>
                <a:cs typeface="+mn-cs"/>
                <a:sym typeface="Lucida Grande"/>
              </a:rPr>
              <a:t>opportunity</a:t>
            </a:r>
          </a:p>
          <a:p>
            <a:pPr marL="782637" lvl="1" indent="-285750">
              <a:buClr>
                <a:srgbClr val="000000"/>
              </a:buClr>
              <a:buSzPct val="100000"/>
              <a:buFont typeface="Arial"/>
              <a:buChar char="–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t>capstone experience for undergrad research intensive degree</a:t>
            </a:r>
            <a:endParaRPr b="1"/>
          </a:p>
          <a:p>
            <a:pPr marL="782637" lvl="1" indent="-285750">
              <a:buClr>
                <a:srgbClr val="000000"/>
              </a:buClr>
              <a:buSzPct val="100000"/>
              <a:buFont typeface="Arial"/>
              <a:buChar char="–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t>experience all of the stages of a psychology research project from developing a hypothesis to writing an empirical paper</a:t>
            </a:r>
          </a:p>
          <a:p>
            <a:pPr marL="782637" lvl="1" indent="-285750">
              <a:buClr>
                <a:srgbClr val="000000"/>
              </a:buClr>
              <a:buSzPct val="100000"/>
              <a:buFont typeface="Arial"/>
              <a:buChar char="–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t>individual interaction/collaboration with faculty member &amp; graduate students</a:t>
            </a:r>
          </a:p>
          <a:p>
            <a:pPr marL="782637" lvl="1" indent="-285750">
              <a:buClr>
                <a:srgbClr val="000000"/>
              </a:buClr>
              <a:buSzPct val="100000"/>
              <a:buFont typeface="Arial"/>
              <a:buChar char="–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t>essential preparation for graduate studies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20-30 pages…"/>
          <p:cNvSpPr txBox="1">
            <a:spLocks noGrp="1"/>
          </p:cNvSpPr>
          <p:nvPr>
            <p:ph type="body" idx="1"/>
          </p:nvPr>
        </p:nvSpPr>
        <p:spPr>
          <a:xfrm>
            <a:off x="-3175" y="977899"/>
            <a:ext cx="9156700" cy="5967415"/>
          </a:xfrm>
          <a:prstGeom prst="rect">
            <a:avLst/>
          </a:prstGeom>
        </p:spPr>
        <p:txBody>
          <a:bodyPr/>
          <a:lstStyle/>
          <a:p>
            <a:pPr marL="782637" lvl="1" indent="-28575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20-30 pages</a:t>
            </a:r>
          </a:p>
          <a:p>
            <a:pPr marL="782637" lvl="1" indent="-28575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Title, Abstract, Intro, Lit. Review &amp; Hypotheses, Method, Results, Gen. Discussion, Refs, Tables &amp; Figures, Appendices</a:t>
            </a:r>
          </a:p>
          <a:p>
            <a:pPr marL="782637" lvl="1" indent="-28575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Submit electronic version to Claudia Labahn:  </a:t>
            </a:r>
            <a:r>
              <a:rPr lang="en-US" b="1" dirty="0"/>
              <a:t>nfuller</a:t>
            </a:r>
            <a:r>
              <a:rPr b="1" dirty="0"/>
              <a:t>@uwaterloo.ca</a:t>
            </a:r>
          </a:p>
          <a:p>
            <a:pPr marL="782637" lvl="1" indent="-28575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Graded by Supervisor who comments and suggests a grade range, and 499 Reviewer, who comments and assigns final grade</a:t>
            </a:r>
          </a:p>
          <a:p>
            <a:pPr marL="1182687" lvl="2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2800"/>
            </a:pPr>
            <a:r>
              <a:rPr dirty="0"/>
              <a:t>same grade applied retroactively to 499A/B/C</a:t>
            </a:r>
          </a:p>
        </p:txBody>
      </p:sp>
      <p:grpSp>
        <p:nvGrpSpPr>
          <p:cNvPr id="333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31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Final PSYCH 499C thesis paper"/>
            <p:cNvSpPr txBox="1"/>
            <p:nvPr/>
          </p:nvSpPr>
          <p:spPr>
            <a:xfrm>
              <a:off x="55562" y="284161"/>
              <a:ext cx="8267702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Final PSYCH 499C thesis paper</a:t>
              </a:r>
            </a:p>
          </p:txBody>
        </p:sp>
      </p:grp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Don’t allow enough time for:…"/>
          <p:cNvSpPr txBox="1">
            <a:spLocks noGrp="1"/>
          </p:cNvSpPr>
          <p:nvPr>
            <p:ph type="body" idx="1"/>
          </p:nvPr>
        </p:nvSpPr>
        <p:spPr>
          <a:xfrm>
            <a:off x="215900" y="990600"/>
            <a:ext cx="8928100" cy="61468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2000" b="1">
                <a:latin typeface="Gill Sans"/>
                <a:ea typeface="Gill Sans"/>
                <a:cs typeface="Gill Sans"/>
                <a:sym typeface="Gill Sans"/>
              </a:defRPr>
            </a:pPr>
            <a:r>
              <a:t>Don’t allow enough time for:</a:t>
            </a:r>
          </a:p>
          <a:p>
            <a:pPr marL="782637" lvl="1" indent="-285750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–"/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ethics clearance</a:t>
            </a:r>
          </a:p>
          <a:p>
            <a:pPr marL="782637" lvl="1" indent="-285750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–"/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data collection</a:t>
            </a:r>
          </a:p>
          <a:p>
            <a:pPr marL="782637" lvl="1" indent="-285750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–"/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data analysis</a:t>
            </a:r>
          </a:p>
          <a:p>
            <a:pPr marL="782637" lvl="1" indent="-285750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–"/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writing multiple drafts of the final product</a:t>
            </a:r>
          </a:p>
          <a:p>
            <a:pPr marL="0" indent="0">
              <a:spcBef>
                <a:spcPts val="1500"/>
              </a:spcBef>
              <a:buSzTx/>
              <a:buNone/>
              <a:defRPr sz="2000" b="1">
                <a:latin typeface="Gill Sans"/>
                <a:ea typeface="Gill Sans"/>
                <a:cs typeface="Gill Sans"/>
                <a:sym typeface="Gill Sans"/>
              </a:defRPr>
            </a:pPr>
            <a:r>
              <a:t>Final product is not APA format, or lacks one of these key components:</a:t>
            </a:r>
          </a:p>
          <a:p>
            <a:pPr marL="782637" lvl="1" indent="-285750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–"/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abstract</a:t>
            </a:r>
          </a:p>
          <a:p>
            <a:pPr marL="782637" lvl="1" indent="-285750">
              <a:spcBef>
                <a:spcPts val="1500"/>
              </a:spcBef>
              <a:buClr>
                <a:srgbClr val="FF2600"/>
              </a:buClr>
              <a:buSzPct val="100000"/>
              <a:buFont typeface="Arial"/>
              <a:buChar char="–"/>
              <a:defRPr sz="2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introduction/overview before </a:t>
            </a:r>
            <a:r>
              <a:rPr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rPr>
              <a:t>literature review</a:t>
            </a:r>
          </a:p>
          <a:p>
            <a:pPr marL="782637" lvl="1" indent="-285750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–"/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clear and specific statement of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hypotheses</a:t>
            </a:r>
          </a:p>
          <a:p>
            <a:pPr marL="782637" lvl="1" indent="-285750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–"/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writing for a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general</a:t>
            </a:r>
            <a:r>
              <a:t> psych audience</a:t>
            </a:r>
          </a:p>
        </p:txBody>
      </p:sp>
      <p:grpSp>
        <p:nvGrpSpPr>
          <p:cNvPr id="338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36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" name="Common Problems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Common Problems</a:t>
              </a:r>
            </a:p>
          </p:txBody>
        </p:sp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cognize exceptional performance throughout all stages of the thesis project…"/>
          <p:cNvSpPr txBox="1">
            <a:spLocks noGrp="1"/>
          </p:cNvSpPr>
          <p:nvPr>
            <p:ph type="body" idx="1"/>
          </p:nvPr>
        </p:nvSpPr>
        <p:spPr>
          <a:xfrm>
            <a:off x="457200" y="1344611"/>
            <a:ext cx="8413750" cy="4972053"/>
          </a:xfrm>
          <a:prstGeom prst="rect">
            <a:avLst/>
          </a:prstGeom>
        </p:spPr>
        <p:txBody>
          <a:bodyPr/>
          <a:lstStyle/>
          <a:p>
            <a:pPr marL="782637" lvl="1" indent="-285750">
              <a:spcBef>
                <a:spcPts val="2800"/>
              </a:spcBef>
              <a:buClr>
                <a:srgbClr val="000000"/>
              </a:buClr>
              <a:buSzPct val="100000"/>
              <a:buFont typeface="Arial"/>
              <a:buChar char="–"/>
              <a:defRPr sz="3700">
                <a:latin typeface="Gill Sans"/>
                <a:ea typeface="Gill Sans"/>
                <a:cs typeface="Gill Sans"/>
                <a:sym typeface="Gill Sans"/>
              </a:defRPr>
            </a:pPr>
            <a:r>
              <a:t>Recognize exceptional performance throughout all stages of the thesis project</a:t>
            </a:r>
          </a:p>
          <a:p>
            <a:pPr marL="782637" lvl="1" indent="-285750">
              <a:spcBef>
                <a:spcPts val="2800"/>
              </a:spcBef>
              <a:buClr>
                <a:srgbClr val="000000"/>
              </a:buClr>
              <a:buSzPct val="100000"/>
              <a:buFont typeface="Arial"/>
              <a:buChar char="–"/>
              <a:defRPr sz="3700">
                <a:latin typeface="Gill Sans"/>
                <a:ea typeface="Gill Sans"/>
                <a:cs typeface="Gill Sans"/>
                <a:sym typeface="Gill Sans"/>
              </a:defRPr>
            </a:pPr>
            <a:r>
              <a:t>Awarded annually in June for theses completed the prior three terms</a:t>
            </a:r>
          </a:p>
          <a:p>
            <a:pPr marL="782637" lvl="1" indent="-285750">
              <a:spcBef>
                <a:spcPts val="2800"/>
              </a:spcBef>
              <a:buClr>
                <a:srgbClr val="000000"/>
              </a:buClr>
              <a:buSzPct val="100000"/>
              <a:buFont typeface="Arial"/>
              <a:buChar char="–"/>
              <a:defRPr sz="3700">
                <a:latin typeface="Gill Sans"/>
                <a:ea typeface="Gill Sans"/>
                <a:cs typeface="Gill Sans"/>
                <a:sym typeface="Gill Sans"/>
              </a:defRPr>
            </a:pPr>
            <a:r>
              <a:t>Nominated by Supervisor</a:t>
            </a:r>
          </a:p>
        </p:txBody>
      </p:sp>
      <p:grpSp>
        <p:nvGrpSpPr>
          <p:cNvPr id="343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41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2" name="Thesis Awards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Thesis Awards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laudia Labahn, Psych 499 course administrator…"/>
          <p:cNvSpPr txBox="1">
            <a:spLocks noGrp="1"/>
          </p:cNvSpPr>
          <p:nvPr>
            <p:ph type="body" idx="1"/>
          </p:nvPr>
        </p:nvSpPr>
        <p:spPr>
          <a:xfrm>
            <a:off x="203200" y="1231900"/>
            <a:ext cx="8737600" cy="5664200"/>
          </a:xfrm>
          <a:prstGeom prst="rect">
            <a:avLst/>
          </a:prstGeom>
        </p:spPr>
        <p:txBody>
          <a:bodyPr/>
          <a:lstStyle/>
          <a:p>
            <a:pPr marL="0" indent="39687">
              <a:spcBef>
                <a:spcPts val="0"/>
              </a:spcBef>
              <a:buSzTx/>
              <a:buNone/>
              <a:defRPr sz="19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Nick Fuller</a:t>
            </a:r>
            <a:r>
              <a:rPr dirty="0"/>
              <a:t>, Psych 499 course administrator</a:t>
            </a:r>
          </a:p>
          <a:p>
            <a:pPr marL="946150" lvl="1" indent="-285750">
              <a:spcBef>
                <a:spcPts val="1900"/>
              </a:spcBef>
              <a:buClr>
                <a:srgbClr val="000000"/>
              </a:buClr>
              <a:buSzPct val="100000"/>
              <a:buFont typeface="Arial"/>
              <a:buChar char="–"/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Enrolment, extensions, etc.</a:t>
            </a:r>
          </a:p>
          <a:p>
            <a:pPr marL="1003300" lvl="1" indent="-342900">
              <a:spcBef>
                <a:spcPts val="1900"/>
              </a:spcBef>
              <a:buClr>
                <a:srgbClr val="000000"/>
              </a:buClr>
              <a:buSzPct val="100000"/>
              <a:buFont typeface="Arial"/>
              <a:buChar char="–"/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Scheduling 499B presentation</a:t>
            </a:r>
          </a:p>
          <a:p>
            <a:pPr marL="1003300" lvl="1" indent="-342900">
              <a:spcBef>
                <a:spcPts val="1900"/>
              </a:spcBef>
              <a:buClr>
                <a:srgbClr val="000000"/>
              </a:buClr>
              <a:buSzPct val="100000"/>
              <a:buFont typeface="Arial"/>
              <a:buChar char="–"/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Email:  </a:t>
            </a:r>
            <a:r>
              <a:rPr lang="en-US" dirty="0">
                <a:hlinkClick r:id="rId2"/>
              </a:rPr>
              <a:t>nfuller</a:t>
            </a:r>
            <a:r>
              <a:rPr dirty="0">
                <a:hlinkClick r:id="rId2"/>
              </a:rPr>
              <a:t>@uwaterloo.ca</a:t>
            </a:r>
            <a:endParaRPr dirty="0"/>
          </a:p>
          <a:p>
            <a:pPr marL="0" indent="39687">
              <a:spcBef>
                <a:spcPts val="1900"/>
              </a:spcBef>
              <a:buSzTx/>
              <a:buNone/>
              <a:defRPr sz="19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Stephanie Denison</a:t>
            </a:r>
            <a:r>
              <a:rPr dirty="0"/>
              <a:t>, Thesis Coordinator</a:t>
            </a:r>
          </a:p>
          <a:p>
            <a:pPr marL="946150" lvl="1" indent="-285750">
              <a:spcBef>
                <a:spcPts val="1900"/>
              </a:spcBef>
              <a:buClr>
                <a:srgbClr val="000000"/>
              </a:buClr>
              <a:buSzPct val="100000"/>
              <a:buFont typeface="Arial"/>
              <a:buChar char="–"/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Should I be taking the thesis?</a:t>
            </a:r>
          </a:p>
          <a:p>
            <a:pPr marL="1003300" lvl="1" indent="-342900">
              <a:spcBef>
                <a:spcPts val="1900"/>
              </a:spcBef>
              <a:buClr>
                <a:srgbClr val="000000"/>
              </a:buClr>
              <a:buSzPct val="100000"/>
              <a:buFont typeface="Arial"/>
              <a:buChar char="–"/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Issues with your supervisor</a:t>
            </a:r>
          </a:p>
          <a:p>
            <a:pPr marL="1003300" lvl="1" indent="-342900">
              <a:spcBef>
                <a:spcPts val="1900"/>
              </a:spcBef>
              <a:buClr>
                <a:srgbClr val="000000"/>
              </a:buClr>
              <a:buSzPct val="100000"/>
              <a:buFont typeface="Arial"/>
              <a:buChar char="–"/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Email: </a:t>
            </a:r>
            <a:r>
              <a:rPr lang="en-US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stephanie.denison@uwaterloo.ca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pPr marL="0" indent="39687">
              <a:spcBef>
                <a:spcPts val="1900"/>
              </a:spcBef>
              <a:buSzTx/>
              <a:buNone/>
              <a:defRPr sz="19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Your thesis supervisor</a:t>
            </a:r>
          </a:p>
          <a:p>
            <a:pPr marL="946150" lvl="1" indent="-285750">
              <a:spcBef>
                <a:spcPts val="1900"/>
              </a:spcBef>
              <a:buClr>
                <a:srgbClr val="000000"/>
              </a:buClr>
              <a:buSzPct val="100000"/>
              <a:buFont typeface="Arial"/>
              <a:buChar char="–"/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Research question &amp; literature, designing your study, analyzing data, writing final product</a:t>
            </a:r>
          </a:p>
        </p:txBody>
      </p:sp>
      <p:grpSp>
        <p:nvGrpSpPr>
          <p:cNvPr id="348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46" name="image.png" descr="ima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7" name="Who Can Answer Questions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Who Can Answer Questions</a:t>
              </a:r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view UW’s Graduate academic integrity module…"/>
          <p:cNvSpPr txBox="1">
            <a:spLocks noGrp="1"/>
          </p:cNvSpPr>
          <p:nvPr>
            <p:ph type="body" idx="1"/>
          </p:nvPr>
        </p:nvSpPr>
        <p:spPr>
          <a:xfrm>
            <a:off x="279400" y="1347721"/>
            <a:ext cx="8585200" cy="5179749"/>
          </a:xfrm>
          <a:prstGeom prst="rect">
            <a:avLst/>
          </a:prstGeom>
        </p:spPr>
        <p:txBody>
          <a:bodyPr/>
          <a:lstStyle/>
          <a:p>
            <a:pPr marL="0" indent="39687">
              <a:spcBef>
                <a:spcPts val="0"/>
              </a:spcBef>
              <a:buSzTx/>
              <a:buNone/>
              <a:defRPr sz="3600" b="1">
                <a:latin typeface="Gill Sans"/>
                <a:ea typeface="Gill Sans"/>
                <a:cs typeface="Gill Sans"/>
                <a:sym typeface="Gill Sans"/>
              </a:defRPr>
            </a:pPr>
            <a:r>
              <a:t>Review UW’s Graduate academic integrity module</a:t>
            </a:r>
          </a:p>
          <a:p>
            <a:pPr marL="0" indent="39687">
              <a:spcBef>
                <a:spcPts val="0"/>
              </a:spcBef>
              <a:buSzTx/>
              <a:buNone/>
              <a:defRPr sz="2700" b="1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1143000" lvl="2">
              <a:spcBef>
                <a:spcPts val="500"/>
              </a:spcBef>
              <a:buClr>
                <a:srgbClr val="000000"/>
              </a:buClr>
              <a:buSzPct val="85000"/>
              <a:buFont typeface="Arial"/>
              <a:buChar char="‣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Useful information about properly identifying sources, collaborating with integrity, honestly recording/reporting findings:</a:t>
            </a:r>
          </a:p>
          <a:p>
            <a:pPr marL="0" lvl="5" indent="1193800">
              <a:spcBef>
                <a:spcPts val="500"/>
              </a:spcBef>
              <a:buClr>
                <a:srgbClr val="000000"/>
              </a:buClr>
              <a:buSzTx/>
              <a:buFont typeface="Arial"/>
              <a:buNone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https://uwaterloo.ca/library/get-assignment-and-research-help/academic-integrity/graduate-students-and-academic-integrity</a:t>
            </a:r>
          </a:p>
        </p:txBody>
      </p:sp>
      <p:grpSp>
        <p:nvGrpSpPr>
          <p:cNvPr id="353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351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2" name="Responsible Research Conduct"/>
            <p:cNvSpPr txBox="1"/>
            <p:nvPr/>
          </p:nvSpPr>
          <p:spPr>
            <a:xfrm>
              <a:off x="55562" y="315911"/>
              <a:ext cx="8267702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Responsible Research Conduct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roup"/>
          <p:cNvGrpSpPr/>
          <p:nvPr/>
        </p:nvGrpSpPr>
        <p:grpSpPr>
          <a:xfrm>
            <a:off x="401636" y="244475"/>
            <a:ext cx="8340727" cy="1352550"/>
            <a:chOff x="0" y="0"/>
            <a:chExt cx="8340725" cy="1352550"/>
          </a:xfrm>
        </p:grpSpPr>
        <p:pic>
          <p:nvPicPr>
            <p:cNvPr id="246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eneral Remarks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General Remarks</a:t>
              </a:r>
            </a:p>
          </p:txBody>
        </p:sp>
      </p:grpSp>
      <p:sp>
        <p:nvSpPr>
          <p:cNvPr id="249" name="Finding Information on Psych Dept. Webpage…"/>
          <p:cNvSpPr txBox="1">
            <a:spLocks noGrp="1"/>
          </p:cNvSpPr>
          <p:nvPr>
            <p:ph type="body" idx="1"/>
          </p:nvPr>
        </p:nvSpPr>
        <p:spPr>
          <a:xfrm>
            <a:off x="203200" y="1638300"/>
            <a:ext cx="8737600" cy="503264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832104">
              <a:spcBef>
                <a:spcPts val="0"/>
              </a:spcBef>
              <a:buSzTx/>
              <a:buNone/>
              <a:defRPr sz="2548" b="1">
                <a:latin typeface="Gill Sans"/>
                <a:ea typeface="Gill Sans"/>
                <a:cs typeface="Gill Sans"/>
                <a:sym typeface="Gill Sans"/>
              </a:defRPr>
            </a:pPr>
            <a:r>
              <a:t>Finding Information on Psych Dept. Webpage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sz="1547" b="1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0" indent="0" defTabSz="832104">
              <a:spcBef>
                <a:spcPts val="0"/>
              </a:spcBef>
              <a:buSzTx/>
              <a:buNone/>
              <a:defRPr sz="2093" b="1">
                <a:latin typeface="Gill Sans"/>
                <a:ea typeface="Gill Sans"/>
                <a:cs typeface="Gill Sans"/>
                <a:sym typeface="Gill Sans"/>
              </a:defRPr>
            </a:pPr>
            <a:r>
              <a:t>INFORMATION FOR</a:t>
            </a:r>
          </a:p>
          <a:p>
            <a:pPr marL="712199" lvl="1" indent="-260032" defTabSz="832104">
              <a:spcBef>
                <a:spcPts val="200"/>
              </a:spcBef>
              <a:buClr>
                <a:srgbClr val="000000"/>
              </a:buClr>
              <a:buSzPct val="100000"/>
              <a:buFont typeface="Arial"/>
              <a:buChar char="‣"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t>Undergraduate Students</a:t>
            </a:r>
          </a:p>
          <a:p>
            <a:pPr marL="1005459" lvl="3" indent="-208026" defTabSz="832104">
              <a:spcBef>
                <a:spcPts val="200"/>
              </a:spcBef>
              <a:buClr>
                <a:srgbClr val="000000"/>
              </a:buClr>
              <a:buFont typeface="Arial"/>
              <a:buChar char="‣"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t>Courses</a:t>
            </a:r>
          </a:p>
          <a:p>
            <a:pPr marL="1294384" lvl="4" indent="-208026" defTabSz="832104">
              <a:spcBef>
                <a:spcPts val="200"/>
              </a:spcBef>
              <a:buClr>
                <a:srgbClr val="000000"/>
              </a:buClr>
              <a:buFont typeface="Arial"/>
              <a:buChar char="‣"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t>Honours Thesis (Psych 499)</a:t>
            </a:r>
          </a:p>
          <a:p>
            <a:pPr marL="0" indent="0" defTabSz="832104">
              <a:spcBef>
                <a:spcPts val="200"/>
              </a:spcBef>
              <a:buSzTx/>
              <a:buNone/>
              <a:defRPr sz="2093" b="1">
                <a:latin typeface="Gill Sans"/>
                <a:ea typeface="Gill Sans"/>
                <a:cs typeface="Gill Sans"/>
                <a:sym typeface="Gill Sans"/>
              </a:defRPr>
            </a:pPr>
            <a:r>
              <a:t>Information on:</a:t>
            </a:r>
          </a:p>
          <a:p>
            <a:pPr marL="712199" lvl="1" indent="-260032" defTabSz="832104">
              <a:spcBef>
                <a:spcPts val="200"/>
              </a:spcBef>
              <a:buClr>
                <a:srgbClr val="FF2600"/>
              </a:buClr>
              <a:buSzPct val="100000"/>
              <a:buFont typeface="Arial"/>
              <a:buChar char="–"/>
              <a:defRPr sz="2548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Honours thesis handbook (updated)</a:t>
            </a:r>
          </a:p>
          <a:p>
            <a:pPr marL="712199" lvl="1" indent="-260032" defTabSz="832104">
              <a:spcBef>
                <a:spcPts val="200"/>
              </a:spcBef>
              <a:buClr>
                <a:srgbClr val="000000"/>
              </a:buClr>
              <a:buSzPct val="100000"/>
              <a:buFont typeface="Arial"/>
              <a:buChar char="–"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t>Orientation meetings</a:t>
            </a:r>
          </a:p>
          <a:p>
            <a:pPr marL="712199" lvl="1" indent="-260032" defTabSz="832104">
              <a:spcBef>
                <a:spcPts val="200"/>
              </a:spcBef>
              <a:buClr>
                <a:srgbClr val="000000"/>
              </a:buClr>
              <a:buSzPct val="100000"/>
              <a:buFont typeface="Arial"/>
              <a:buChar char="–"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t>Deadlines &amp; important dates</a:t>
            </a:r>
          </a:p>
          <a:p>
            <a:pPr marL="712199" lvl="1" indent="-260032" defTabSz="832104">
              <a:spcBef>
                <a:spcPts val="200"/>
              </a:spcBef>
              <a:buClr>
                <a:srgbClr val="000000"/>
              </a:buClr>
              <a:buSzPct val="100000"/>
              <a:buFont typeface="Arial"/>
              <a:buChar char="–"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t>Oral Presentation Schedule</a:t>
            </a:r>
          </a:p>
          <a:p>
            <a:pPr marL="712199" lvl="1" indent="-260032" defTabSz="832104">
              <a:spcBef>
                <a:spcPts val="200"/>
              </a:spcBef>
              <a:buClr>
                <a:srgbClr val="000000"/>
              </a:buClr>
              <a:buSzPct val="100000"/>
              <a:buFont typeface="Arial"/>
              <a:buChar char="–"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t>Contact information</a:t>
            </a:r>
          </a:p>
          <a:p>
            <a:pPr marL="712199" lvl="1" indent="-260032" defTabSz="832104">
              <a:spcBef>
                <a:spcPts val="200"/>
              </a:spcBef>
              <a:buClr>
                <a:srgbClr val="000000"/>
              </a:buClr>
              <a:buSzPct val="100000"/>
              <a:buFont typeface="Arial"/>
              <a:buChar char="–"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t>And more….. (e.g., where to find a sample thesis)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up"/>
          <p:cNvGrpSpPr/>
          <p:nvPr/>
        </p:nvGrpSpPr>
        <p:grpSpPr>
          <a:xfrm>
            <a:off x="401636" y="244475"/>
            <a:ext cx="8340727" cy="1352550"/>
            <a:chOff x="0" y="0"/>
            <a:chExt cx="8340725" cy="1352550"/>
          </a:xfrm>
        </p:grpSpPr>
        <p:pic>
          <p:nvPicPr>
            <p:cNvPr id="251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Agenda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Agenda</a:t>
              </a:r>
            </a:p>
          </p:txBody>
        </p:sp>
      </p:grpSp>
      <p:sp>
        <p:nvSpPr>
          <p:cNvPr id="254" name="Course enrolment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089525"/>
          </a:xfrm>
          <a:prstGeom prst="rect">
            <a:avLst/>
          </a:prstGeom>
        </p:spPr>
        <p:txBody>
          <a:bodyPr/>
          <a:lstStyle/>
          <a:p>
            <a:pPr marL="420687" indent="-381000">
              <a:buClr>
                <a:srgbClr val="000000"/>
              </a:buClr>
              <a:buSzPct val="100000"/>
              <a:buFont typeface="Arial"/>
              <a:defRPr sz="3700">
                <a:latin typeface="Gill Sans"/>
                <a:ea typeface="Gill Sans"/>
                <a:cs typeface="Gill Sans"/>
                <a:sym typeface="Gill Sans"/>
              </a:defRPr>
            </a:pPr>
            <a:r>
              <a:t>Course enrolment</a:t>
            </a:r>
          </a:p>
          <a:p>
            <a:pPr marL="420687" indent="-381000">
              <a:buClr>
                <a:srgbClr val="000000"/>
              </a:buClr>
              <a:buSzPct val="100000"/>
              <a:buFont typeface="Arial"/>
              <a:defRPr sz="3700">
                <a:latin typeface="Gill Sans"/>
                <a:ea typeface="Gill Sans"/>
                <a:cs typeface="Gill Sans"/>
                <a:sym typeface="Gill Sans"/>
              </a:defRPr>
            </a:pPr>
            <a:r>
              <a:t>Supervisors</a:t>
            </a:r>
          </a:p>
          <a:p>
            <a:pPr marL="420687" indent="-381000">
              <a:buClr>
                <a:srgbClr val="000000"/>
              </a:buClr>
              <a:buSzPct val="100000"/>
              <a:buFont typeface="Arial"/>
              <a:defRPr sz="3700">
                <a:latin typeface="Gill Sans"/>
                <a:ea typeface="Gill Sans"/>
                <a:cs typeface="Gill Sans"/>
                <a:sym typeface="Gill Sans"/>
              </a:defRPr>
            </a:pPr>
            <a:r>
              <a:t>Course format/tasks</a:t>
            </a:r>
          </a:p>
          <a:p>
            <a:pPr marL="420687" indent="-381000">
              <a:buClr>
                <a:srgbClr val="000000"/>
              </a:buClr>
              <a:buSzPct val="100000"/>
              <a:buFont typeface="Arial"/>
              <a:defRPr sz="3700">
                <a:latin typeface="Gill Sans"/>
                <a:ea typeface="Gill Sans"/>
                <a:cs typeface="Gill Sans"/>
                <a:sym typeface="Gill Sans"/>
              </a:defRPr>
            </a:pPr>
            <a:r>
              <a:t>Common problems</a:t>
            </a:r>
          </a:p>
          <a:p>
            <a:pPr marL="420687" indent="-381000">
              <a:buClr>
                <a:srgbClr val="000000"/>
              </a:buClr>
              <a:buSzPct val="100000"/>
              <a:buFont typeface="Arial"/>
              <a:defRPr sz="3700">
                <a:latin typeface="Gill Sans"/>
                <a:ea typeface="Gill Sans"/>
                <a:cs typeface="Gill Sans"/>
                <a:sym typeface="Gill Sans"/>
              </a:defRPr>
            </a:pPr>
            <a:r>
              <a:t>Additional opportunities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sych ave. of 82%, plus completion of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43330" cy="497205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Psych av</a:t>
            </a:r>
            <a:r>
              <a:rPr lang="en-US" dirty="0"/>
              <a:t>g</a:t>
            </a:r>
            <a:r>
              <a:rPr dirty="0"/>
              <a:t>. of 82%, plus completion of </a:t>
            </a:r>
            <a:endParaRPr b="1" dirty="0"/>
          </a:p>
          <a:p>
            <a:pPr marL="901700" lvl="2" indent="-342900">
              <a:buClr>
                <a:srgbClr val="000000"/>
              </a:buClr>
              <a:buSzPct val="100000"/>
              <a:buFont typeface="Arial"/>
              <a:buChar char="‣"/>
              <a:defRPr sz="40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PSYCH 391 </a:t>
            </a:r>
            <a:endParaRPr b="1" dirty="0"/>
          </a:p>
          <a:p>
            <a:pPr marL="901700" lvl="2" indent="-342900">
              <a:buClr>
                <a:srgbClr val="000000"/>
              </a:buClr>
              <a:buSzPct val="100000"/>
              <a:buFont typeface="Arial"/>
              <a:buChar char="‣"/>
              <a:defRPr sz="40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one of: PSYCH 389/390; (or PSYCH 392-399, 483, 484)</a:t>
            </a:r>
          </a:p>
        </p:txBody>
      </p:sp>
      <p:grpSp>
        <p:nvGrpSpPr>
          <p:cNvPr id="259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257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PSYCH 499A enrollment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PSYCH 499A enrollment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You might have to ask several different profs…"/>
          <p:cNvSpPr txBox="1">
            <a:spLocks noGrp="1"/>
          </p:cNvSpPr>
          <p:nvPr>
            <p:ph type="body" idx="1"/>
          </p:nvPr>
        </p:nvSpPr>
        <p:spPr>
          <a:xfrm>
            <a:off x="0" y="1277936"/>
            <a:ext cx="8801100" cy="5549903"/>
          </a:xfrm>
          <a:prstGeom prst="rect">
            <a:avLst/>
          </a:prstGeom>
        </p:spPr>
        <p:txBody>
          <a:bodyPr/>
          <a:lstStyle/>
          <a:p>
            <a:pPr marL="0" lvl="1" indent="228600">
              <a:spcBef>
                <a:spcPts val="1500"/>
              </a:spcBef>
              <a:buSzTx/>
              <a:buNone/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t>You might have to ask several different profs</a:t>
            </a:r>
          </a:p>
          <a:p>
            <a:pPr marL="0" lvl="1" indent="228600">
              <a:spcBef>
                <a:spcPts val="1500"/>
              </a:spcBef>
              <a:buSzTx/>
              <a:buNone/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t>Ordinarily, first make email contact with:</a:t>
            </a:r>
          </a:p>
          <a:p>
            <a:pPr marL="1182687" lvl="2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‣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Statement of interest </a:t>
            </a:r>
          </a:p>
          <a:p>
            <a:pPr lvl="4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‣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why do you want to work with this particular faculty member</a:t>
            </a:r>
          </a:p>
          <a:p>
            <a:pPr marL="1182687" lvl="2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‣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What terms you hope to enroll in Psych 499A/B/C</a:t>
            </a:r>
          </a:p>
          <a:p>
            <a:pPr marL="1182687" lvl="2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‣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Unofficial transcript</a:t>
            </a:r>
          </a:p>
          <a:p>
            <a:pPr marL="1182687" lvl="2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‣"/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t>Request to meet to discuss further</a:t>
            </a:r>
          </a:p>
        </p:txBody>
      </p:sp>
      <p:grpSp>
        <p:nvGrpSpPr>
          <p:cNvPr id="264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262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Finding a supervisor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Finding a supervisor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electing a thesis topic…"/>
          <p:cNvSpPr txBox="1">
            <a:spLocks noGrp="1"/>
          </p:cNvSpPr>
          <p:nvPr>
            <p:ph type="body" idx="1"/>
          </p:nvPr>
        </p:nvSpPr>
        <p:spPr>
          <a:xfrm>
            <a:off x="457200" y="1473200"/>
            <a:ext cx="8229600" cy="5130800"/>
          </a:xfrm>
          <a:prstGeom prst="rect">
            <a:avLst/>
          </a:prstGeom>
        </p:spPr>
        <p:txBody>
          <a:bodyPr/>
          <a:lstStyle/>
          <a:p>
            <a:pPr marL="0" indent="39687">
              <a:spcBef>
                <a:spcPts val="0"/>
              </a:spcBef>
              <a:buSzTx/>
              <a:buNone/>
              <a:defRPr sz="2600" b="1">
                <a:latin typeface="Gill Sans"/>
                <a:ea typeface="Gill Sans"/>
                <a:cs typeface="Gill Sans"/>
                <a:sym typeface="Gill Sans"/>
              </a:defRPr>
            </a:pPr>
            <a:r>
              <a:t>Selecting a thesis topic</a:t>
            </a:r>
          </a:p>
          <a:p>
            <a:pPr marL="782637" lvl="1" indent="-285750">
              <a:spcBef>
                <a:spcPts val="18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t>Consider an on-going project in faculty member’s lab or suggest a topic of your own</a:t>
            </a:r>
          </a:p>
          <a:p>
            <a:pPr marL="782637" lvl="1" indent="-285750">
              <a:spcBef>
                <a:spcPts val="18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t>If suggesting your own topic be prepared to explain…</a:t>
            </a:r>
          </a:p>
          <a:p>
            <a:pPr marL="1182687" lvl="2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‣"/>
              <a:defRPr sz="2800"/>
            </a:pPr>
            <a:r>
              <a:t>why this topic interests you</a:t>
            </a:r>
          </a:p>
          <a:p>
            <a:pPr marL="1182687" lvl="2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‣"/>
              <a:defRPr sz="2800"/>
            </a:pPr>
            <a:r>
              <a:t>what you already know about the topic</a:t>
            </a:r>
          </a:p>
          <a:p>
            <a:pPr marL="782637" lvl="1" indent="-285750">
              <a:spcBef>
                <a:spcPts val="1800"/>
              </a:spcBef>
              <a:buClr>
                <a:srgbClr val="000000"/>
              </a:buClr>
              <a:buSzPct val="100000"/>
              <a:buFont typeface="Arial"/>
              <a:buChar char="–"/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t>Note: topic needs to be narrow enough to develop a clear research question and specific, testable hypotheses</a:t>
            </a:r>
          </a:p>
        </p:txBody>
      </p:sp>
      <p:grpSp>
        <p:nvGrpSpPr>
          <p:cNvPr id="269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267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Supervisors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Supervisors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ome are structured, others less so…"/>
          <p:cNvSpPr txBox="1">
            <a:spLocks noGrp="1"/>
          </p:cNvSpPr>
          <p:nvPr>
            <p:ph type="body" idx="1"/>
          </p:nvPr>
        </p:nvSpPr>
        <p:spPr>
          <a:xfrm>
            <a:off x="0" y="1066800"/>
            <a:ext cx="8991600" cy="5740400"/>
          </a:xfrm>
          <a:prstGeom prst="rect">
            <a:avLst/>
          </a:prstGeom>
        </p:spPr>
        <p:txBody>
          <a:bodyPr/>
          <a:lstStyle/>
          <a:p>
            <a:pPr marL="782637" lvl="1" indent="-28575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t>Some are structured, others less so</a:t>
            </a:r>
          </a:p>
          <a:p>
            <a:pPr marL="782637" lvl="1" indent="-28575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t>Up to you to establish &amp; maintain regular contact</a:t>
            </a:r>
          </a:p>
          <a:p>
            <a:pPr marL="782637" lvl="1" indent="-28575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t>Plan accordingly if supervisor is going on sabbatical</a:t>
            </a:r>
          </a:p>
          <a:p>
            <a:pPr marL="782637" lvl="1" indent="-28575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t>Be sure to clarify &amp; manage expectations </a:t>
            </a:r>
          </a:p>
          <a:p>
            <a:pPr marL="1182687" lvl="2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‣"/>
              <a:defRPr sz="2800"/>
            </a:pPr>
            <a:r>
              <a:t>How often will you check in &amp; how?</a:t>
            </a:r>
          </a:p>
          <a:p>
            <a:pPr marL="1182687" lvl="2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‣"/>
              <a:defRPr sz="2800"/>
            </a:pPr>
            <a:r>
              <a:t>Level of independence expected</a:t>
            </a:r>
          </a:p>
          <a:p>
            <a:pPr marL="1182687" lvl="2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Arial"/>
              <a:buChar char="‣"/>
              <a:defRPr sz="2800"/>
            </a:pPr>
            <a:r>
              <a:t>Deadlines</a:t>
            </a:r>
          </a:p>
        </p:txBody>
      </p:sp>
      <p:grpSp>
        <p:nvGrpSpPr>
          <p:cNvPr id="274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272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Supervisor styles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Supervisor styles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upervisors are useful to you beyond the thesis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910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3200" b="1">
                <a:latin typeface="Gill Sans"/>
                <a:ea typeface="Gill Sans"/>
                <a:cs typeface="Gill Sans"/>
                <a:sym typeface="Gill Sans"/>
              </a:defRPr>
            </a:pPr>
            <a:r>
              <a:t>Supervisors are useful to you beyond the thesis</a:t>
            </a:r>
          </a:p>
          <a:p>
            <a:pPr marL="782637" lvl="1" indent="-285750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buChar char="–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Letters of reference </a:t>
            </a:r>
          </a:p>
          <a:p>
            <a:pPr marL="782637" lvl="1" indent="-285750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buChar char="–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Information about:</a:t>
            </a:r>
          </a:p>
          <a:p>
            <a:pPr marL="1182687" lvl="2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buChar char="‣"/>
              <a:defRPr sz="3200"/>
            </a:pPr>
            <a:r>
              <a:t>applying for scholarships</a:t>
            </a:r>
          </a:p>
          <a:p>
            <a:pPr marL="1182687" lvl="2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buChar char="‣"/>
              <a:defRPr sz="3200"/>
            </a:pPr>
            <a:r>
              <a:t>applying to grad programs</a:t>
            </a:r>
          </a:p>
        </p:txBody>
      </p:sp>
      <p:grpSp>
        <p:nvGrpSpPr>
          <p:cNvPr id="279" name="Group"/>
          <p:cNvGrpSpPr/>
          <p:nvPr/>
        </p:nvGrpSpPr>
        <p:grpSpPr>
          <a:xfrm>
            <a:off x="401636" y="3175"/>
            <a:ext cx="8340727" cy="1352550"/>
            <a:chOff x="0" y="0"/>
            <a:chExt cx="8340725" cy="1352550"/>
          </a:xfrm>
        </p:grpSpPr>
        <p:pic>
          <p:nvPicPr>
            <p:cNvPr id="277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40726" cy="135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" name="Supervisors"/>
            <p:cNvSpPr txBox="1"/>
            <p:nvPr/>
          </p:nvSpPr>
          <p:spPr>
            <a:xfrm>
              <a:off x="55562" y="271461"/>
              <a:ext cx="826770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Lucida Grande"/>
                </a:defRPr>
              </a:lvl1pPr>
            </a:lstStyle>
            <a:p>
              <a:r>
                <a:t>Supervisors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64640C0C756840BBE20A0E703D1137" ma:contentTypeVersion="2" ma:contentTypeDescription="Create a new document." ma:contentTypeScope="" ma:versionID="86593c02f825e1aa2d40429bb7075f4d">
  <xsd:schema xmlns:xsd="http://www.w3.org/2001/XMLSchema" xmlns:xs="http://www.w3.org/2001/XMLSchema" xmlns:p="http://schemas.microsoft.com/office/2006/metadata/properties" xmlns:ns2="132079dd-625c-48e6-ad31-ac0274d47f6a" targetNamespace="http://schemas.microsoft.com/office/2006/metadata/properties" ma:root="true" ma:fieldsID="a777d6bf8b3fa60985f92fdfc398253f" ns2:_="">
    <xsd:import namespace="132079dd-625c-48e6-ad31-ac0274d47f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2079dd-625c-48e6-ad31-ac0274d47f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9C634A-A5DF-4872-B419-9F552786B89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1346949-4A5A-4616-B99A-2A7891AAD9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2079dd-625c-48e6-ad31-ac0274d47f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89B391-33D4-49F4-A791-3B3D8FD6C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1203</Words>
  <Application>Microsoft Office PowerPoint</Application>
  <PresentationFormat>On-screen Show (4:3)</PresentationFormat>
  <Paragraphs>174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Gill Sans</vt:lpstr>
      <vt:lpstr>Gill Sans Light</vt:lpstr>
      <vt:lpstr>Lucida Grande</vt:lpstr>
      <vt:lpstr>White</vt:lpstr>
      <vt:lpstr>Psych 499 - Honours Thesis Orientation meeting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 499 - Honours Thesis Orientation meeting Wednesday, January 11, 2023</dc:title>
  <dc:creator>Nicholas Fuller</dc:creator>
  <cp:lastModifiedBy>Nicholas Fuller</cp:lastModifiedBy>
  <cp:revision>2</cp:revision>
  <dcterms:modified xsi:type="dcterms:W3CDTF">2024-04-23T12:52:27Z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0x0101003C64640C0C756840BBE20A0E703D1137</vt:lpwstr>
  </property>
</Properties>
</file>