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333" r:id="rId2"/>
    <p:sldId id="463" r:id="rId3"/>
    <p:sldId id="334" r:id="rId4"/>
    <p:sldId id="441" r:id="rId5"/>
    <p:sldId id="442" r:id="rId6"/>
    <p:sldId id="341" r:id="rId7"/>
    <p:sldId id="379" r:id="rId8"/>
    <p:sldId id="386" r:id="rId9"/>
    <p:sldId id="452" r:id="rId10"/>
    <p:sldId id="454" r:id="rId11"/>
    <p:sldId id="400" r:id="rId12"/>
    <p:sldId id="449" r:id="rId13"/>
    <p:sldId id="435" r:id="rId14"/>
    <p:sldId id="382" r:id="rId15"/>
    <p:sldId id="455" r:id="rId16"/>
    <p:sldId id="388" r:id="rId17"/>
    <p:sldId id="390" r:id="rId18"/>
    <p:sldId id="456" r:id="rId19"/>
    <p:sldId id="451" r:id="rId20"/>
    <p:sldId id="393" r:id="rId21"/>
    <p:sldId id="394" r:id="rId22"/>
    <p:sldId id="404" r:id="rId23"/>
    <p:sldId id="405" r:id="rId24"/>
    <p:sldId id="406" r:id="rId25"/>
    <p:sldId id="426" r:id="rId26"/>
    <p:sldId id="427" r:id="rId27"/>
    <p:sldId id="409" r:id="rId28"/>
    <p:sldId id="407" r:id="rId29"/>
    <p:sldId id="408" r:id="rId30"/>
    <p:sldId id="425" r:id="rId31"/>
    <p:sldId id="413" r:id="rId32"/>
    <p:sldId id="414" r:id="rId33"/>
    <p:sldId id="415" r:id="rId34"/>
    <p:sldId id="416" r:id="rId35"/>
    <p:sldId id="417" r:id="rId36"/>
    <p:sldId id="457" r:id="rId37"/>
    <p:sldId id="458" r:id="rId38"/>
    <p:sldId id="459" r:id="rId39"/>
    <p:sldId id="462" r:id="rId40"/>
    <p:sldId id="420" r:id="rId41"/>
    <p:sldId id="401" r:id="rId42"/>
    <p:sldId id="398" r:id="rId43"/>
  </p:sldIdLst>
  <p:sldSz cx="9144000" cy="6858000" type="screen4x3"/>
  <p:notesSz cx="6997700" cy="9283700"/>
  <p:defaultTextStyle>
    <a:defPPr>
      <a:defRPr lang="en-CA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E2D30FA-9340-4C2F-B2E3-B54B29290C1E}" v="1" dt="2022-01-07T14:26:32.83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182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im Ireland" userId="b8196a78-621c-4f23-8b7d-6f12b96bdf2d" providerId="ADAL" clId="{EE2D30FA-9340-4C2F-B2E3-B54B29290C1E}"/>
    <pc:docChg chg="modSld">
      <pc:chgData name="Tim Ireland" userId="b8196a78-621c-4f23-8b7d-6f12b96bdf2d" providerId="ADAL" clId="{EE2D30FA-9340-4C2F-B2E3-B54B29290C1E}" dt="2022-01-07T14:26:39.822" v="50" actId="1076"/>
      <pc:docMkLst>
        <pc:docMk/>
      </pc:docMkLst>
      <pc:sldChg chg="modSp mod">
        <pc:chgData name="Tim Ireland" userId="b8196a78-621c-4f23-8b7d-6f12b96bdf2d" providerId="ADAL" clId="{EE2D30FA-9340-4C2F-B2E3-B54B29290C1E}" dt="2022-01-07T14:25:26.353" v="12" actId="20577"/>
        <pc:sldMkLst>
          <pc:docMk/>
          <pc:sldMk cId="0" sldId="333"/>
        </pc:sldMkLst>
        <pc:spChg chg="mod">
          <ac:chgData name="Tim Ireland" userId="b8196a78-621c-4f23-8b7d-6f12b96bdf2d" providerId="ADAL" clId="{EE2D30FA-9340-4C2F-B2E3-B54B29290C1E}" dt="2022-01-07T14:25:26.353" v="12" actId="20577"/>
          <ac:spMkLst>
            <pc:docMk/>
            <pc:sldMk cId="0" sldId="333"/>
            <ac:spMk id="5123" creationId="{EE24E7DC-A21B-45E8-B211-D245D4260557}"/>
          </ac:spMkLst>
        </pc:spChg>
      </pc:sldChg>
      <pc:sldChg chg="modSp mod">
        <pc:chgData name="Tim Ireland" userId="b8196a78-621c-4f23-8b7d-6f12b96bdf2d" providerId="ADAL" clId="{EE2D30FA-9340-4C2F-B2E3-B54B29290C1E}" dt="2022-01-07T14:24:29.504" v="10" actId="6549"/>
        <pc:sldMkLst>
          <pc:docMk/>
          <pc:sldMk cId="0" sldId="398"/>
        </pc:sldMkLst>
        <pc:spChg chg="mod">
          <ac:chgData name="Tim Ireland" userId="b8196a78-621c-4f23-8b7d-6f12b96bdf2d" providerId="ADAL" clId="{EE2D30FA-9340-4C2F-B2E3-B54B29290C1E}" dt="2022-01-07T14:24:29.504" v="10" actId="6549"/>
          <ac:spMkLst>
            <pc:docMk/>
            <pc:sldMk cId="0" sldId="398"/>
            <ac:spMk id="2" creationId="{C8C2B9EB-C6BA-41CF-9EB9-37768A7CDE1F}"/>
          </ac:spMkLst>
        </pc:spChg>
      </pc:sldChg>
      <pc:sldChg chg="modSp mod">
        <pc:chgData name="Tim Ireland" userId="b8196a78-621c-4f23-8b7d-6f12b96bdf2d" providerId="ADAL" clId="{EE2D30FA-9340-4C2F-B2E3-B54B29290C1E}" dt="2022-01-07T14:26:13.489" v="48" actId="20577"/>
        <pc:sldMkLst>
          <pc:docMk/>
          <pc:sldMk cId="0" sldId="435"/>
        </pc:sldMkLst>
        <pc:spChg chg="mod">
          <ac:chgData name="Tim Ireland" userId="b8196a78-621c-4f23-8b7d-6f12b96bdf2d" providerId="ADAL" clId="{EE2D30FA-9340-4C2F-B2E3-B54B29290C1E}" dt="2022-01-07T14:26:13.489" v="48" actId="20577"/>
          <ac:spMkLst>
            <pc:docMk/>
            <pc:sldMk cId="0" sldId="435"/>
            <ac:spMk id="18435" creationId="{34CB9C2E-BC4F-4BF4-93E7-1D14EF95D0D3}"/>
          </ac:spMkLst>
        </pc:spChg>
      </pc:sldChg>
      <pc:sldChg chg="addSp modSp mod modAnim">
        <pc:chgData name="Tim Ireland" userId="b8196a78-621c-4f23-8b7d-6f12b96bdf2d" providerId="ADAL" clId="{EE2D30FA-9340-4C2F-B2E3-B54B29290C1E}" dt="2022-01-07T14:26:39.822" v="50" actId="1076"/>
        <pc:sldMkLst>
          <pc:docMk/>
          <pc:sldMk cId="0" sldId="454"/>
        </pc:sldMkLst>
        <pc:spChg chg="add mod">
          <ac:chgData name="Tim Ireland" userId="b8196a78-621c-4f23-8b7d-6f12b96bdf2d" providerId="ADAL" clId="{EE2D30FA-9340-4C2F-B2E3-B54B29290C1E}" dt="2022-01-07T14:26:39.822" v="50" actId="1076"/>
          <ac:spMkLst>
            <pc:docMk/>
            <pc:sldMk cId="0" sldId="454"/>
            <ac:spMk id="10" creationId="{414807AD-51F4-435E-B029-F0AB2B88F9AC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C347E8-AA82-4070-ADC5-DEF02E8F0CFF}" type="doc">
      <dgm:prSet loTypeId="urn:microsoft.com/office/officeart/2005/8/layout/venn1" loCatId="relationship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CA"/>
        </a:p>
      </dgm:t>
    </dgm:pt>
    <dgm:pt modelId="{AECBCD50-2271-4AC6-A649-6856D30D9944}">
      <dgm:prSet/>
      <dgm:spPr/>
      <dgm:t>
        <a:bodyPr/>
        <a:lstStyle/>
        <a:p>
          <a:pPr rtl="0"/>
          <a:r>
            <a:rPr lang="en-CA" b="1" dirty="0"/>
            <a:t>Tell me and I forget</a:t>
          </a:r>
          <a:endParaRPr lang="en-CA" dirty="0"/>
        </a:p>
      </dgm:t>
    </dgm:pt>
    <dgm:pt modelId="{A545AD9C-3FDB-48EC-93E5-608B4ED0D5D3}" type="parTrans" cxnId="{7E744CA0-4A88-45C7-B76B-4BB37CBF7268}">
      <dgm:prSet/>
      <dgm:spPr/>
      <dgm:t>
        <a:bodyPr/>
        <a:lstStyle/>
        <a:p>
          <a:endParaRPr lang="en-CA"/>
        </a:p>
      </dgm:t>
    </dgm:pt>
    <dgm:pt modelId="{0E386AE7-2296-4736-8B72-7639E374AC0F}" type="sibTrans" cxnId="{7E744CA0-4A88-45C7-B76B-4BB37CBF7268}">
      <dgm:prSet/>
      <dgm:spPr/>
      <dgm:t>
        <a:bodyPr/>
        <a:lstStyle/>
        <a:p>
          <a:endParaRPr lang="en-CA"/>
        </a:p>
      </dgm:t>
    </dgm:pt>
    <dgm:pt modelId="{3FBF4545-5745-4691-A212-D71872F5CD23}">
      <dgm:prSet/>
      <dgm:spPr/>
      <dgm:t>
        <a:bodyPr/>
        <a:lstStyle/>
        <a:p>
          <a:pPr rtl="0"/>
          <a:r>
            <a:rPr lang="en-CA" b="1" dirty="0"/>
            <a:t>Teach me and I remember</a:t>
          </a:r>
          <a:endParaRPr lang="en-CA" dirty="0"/>
        </a:p>
      </dgm:t>
    </dgm:pt>
    <dgm:pt modelId="{330BEB23-4F5B-400A-8813-7741BC0C04E9}" type="parTrans" cxnId="{52EFD317-4913-43CA-9F05-460ECECD649A}">
      <dgm:prSet/>
      <dgm:spPr/>
      <dgm:t>
        <a:bodyPr/>
        <a:lstStyle/>
        <a:p>
          <a:endParaRPr lang="en-CA"/>
        </a:p>
      </dgm:t>
    </dgm:pt>
    <dgm:pt modelId="{AFE94372-1497-43B6-94E2-36B188F1572B}" type="sibTrans" cxnId="{52EFD317-4913-43CA-9F05-460ECECD649A}">
      <dgm:prSet/>
      <dgm:spPr/>
      <dgm:t>
        <a:bodyPr/>
        <a:lstStyle/>
        <a:p>
          <a:endParaRPr lang="en-CA"/>
        </a:p>
      </dgm:t>
    </dgm:pt>
    <dgm:pt modelId="{BB771901-A33A-4537-8353-230CD97EABFB}">
      <dgm:prSet/>
      <dgm:spPr/>
      <dgm:t>
        <a:bodyPr/>
        <a:lstStyle/>
        <a:p>
          <a:pPr rtl="0"/>
          <a:r>
            <a:rPr lang="en-CA" b="1" dirty="0"/>
            <a:t>Involve me and I learn</a:t>
          </a:r>
          <a:endParaRPr lang="en-CA" dirty="0"/>
        </a:p>
      </dgm:t>
    </dgm:pt>
    <dgm:pt modelId="{6DABD2CB-FAEF-4EA4-8644-84C6A5005EB4}" type="parTrans" cxnId="{C28C0226-28B2-454C-A20A-51B131CFBCB5}">
      <dgm:prSet/>
      <dgm:spPr/>
      <dgm:t>
        <a:bodyPr/>
        <a:lstStyle/>
        <a:p>
          <a:endParaRPr lang="en-CA"/>
        </a:p>
      </dgm:t>
    </dgm:pt>
    <dgm:pt modelId="{082801EE-BA1E-4619-A859-360AADECF34E}" type="sibTrans" cxnId="{C28C0226-28B2-454C-A20A-51B131CFBCB5}">
      <dgm:prSet/>
      <dgm:spPr/>
      <dgm:t>
        <a:bodyPr/>
        <a:lstStyle/>
        <a:p>
          <a:endParaRPr lang="en-CA"/>
        </a:p>
      </dgm:t>
    </dgm:pt>
    <dgm:pt modelId="{73D28CF3-863B-45F8-AC44-58C2D95F9C21}" type="pres">
      <dgm:prSet presAssocID="{05C347E8-AA82-4070-ADC5-DEF02E8F0CFF}" presName="compositeShape" presStyleCnt="0">
        <dgm:presLayoutVars>
          <dgm:chMax val="7"/>
          <dgm:dir/>
          <dgm:resizeHandles val="exact"/>
        </dgm:presLayoutVars>
      </dgm:prSet>
      <dgm:spPr/>
    </dgm:pt>
    <dgm:pt modelId="{B0DE4C15-4409-432D-81AA-45DF5B3D310F}" type="pres">
      <dgm:prSet presAssocID="{AECBCD50-2271-4AC6-A649-6856D30D9944}" presName="circ1" presStyleLbl="vennNode1" presStyleIdx="0" presStyleCnt="3"/>
      <dgm:spPr/>
    </dgm:pt>
    <dgm:pt modelId="{BC7B7CA1-7A81-4A05-B62B-0ACB499119FA}" type="pres">
      <dgm:prSet presAssocID="{AECBCD50-2271-4AC6-A649-6856D30D994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84EF0D0-B9CB-43D2-AB51-482CFA6CE2AF}" type="pres">
      <dgm:prSet presAssocID="{3FBF4545-5745-4691-A212-D71872F5CD23}" presName="circ2" presStyleLbl="vennNode1" presStyleIdx="1" presStyleCnt="3"/>
      <dgm:spPr/>
    </dgm:pt>
    <dgm:pt modelId="{EF74AC7B-8323-4A1A-A6D8-609E27291299}" type="pres">
      <dgm:prSet presAssocID="{3FBF4545-5745-4691-A212-D71872F5CD23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B9FAD44C-AE31-449B-AD8F-121462AF60CF}" type="pres">
      <dgm:prSet presAssocID="{BB771901-A33A-4537-8353-230CD97EABFB}" presName="circ3" presStyleLbl="vennNode1" presStyleIdx="2" presStyleCnt="3"/>
      <dgm:spPr/>
    </dgm:pt>
    <dgm:pt modelId="{98BB930E-B46B-46B5-895C-814966F79887}" type="pres">
      <dgm:prSet presAssocID="{BB771901-A33A-4537-8353-230CD97EABFB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52EFD317-4913-43CA-9F05-460ECECD649A}" srcId="{05C347E8-AA82-4070-ADC5-DEF02E8F0CFF}" destId="{3FBF4545-5745-4691-A212-D71872F5CD23}" srcOrd="1" destOrd="0" parTransId="{330BEB23-4F5B-400A-8813-7741BC0C04E9}" sibTransId="{AFE94372-1497-43B6-94E2-36B188F1572B}"/>
    <dgm:cxn modelId="{C28C0226-28B2-454C-A20A-51B131CFBCB5}" srcId="{05C347E8-AA82-4070-ADC5-DEF02E8F0CFF}" destId="{BB771901-A33A-4537-8353-230CD97EABFB}" srcOrd="2" destOrd="0" parTransId="{6DABD2CB-FAEF-4EA4-8644-84C6A5005EB4}" sibTransId="{082801EE-BA1E-4619-A859-360AADECF34E}"/>
    <dgm:cxn modelId="{3EC0F32C-3189-2B4B-A273-1DDB0E70A109}" type="presOf" srcId="{BB771901-A33A-4537-8353-230CD97EABFB}" destId="{98BB930E-B46B-46B5-895C-814966F79887}" srcOrd="1" destOrd="0" presId="urn:microsoft.com/office/officeart/2005/8/layout/venn1"/>
    <dgm:cxn modelId="{CF7A222F-9F4C-2946-A407-3BA5C20F55CA}" type="presOf" srcId="{05C347E8-AA82-4070-ADC5-DEF02E8F0CFF}" destId="{73D28CF3-863B-45F8-AC44-58C2D95F9C21}" srcOrd="0" destOrd="0" presId="urn:microsoft.com/office/officeart/2005/8/layout/venn1"/>
    <dgm:cxn modelId="{14EF4333-005C-9A4A-81A5-73E895FA9F1D}" type="presOf" srcId="{BB771901-A33A-4537-8353-230CD97EABFB}" destId="{B9FAD44C-AE31-449B-AD8F-121462AF60CF}" srcOrd="0" destOrd="0" presId="urn:microsoft.com/office/officeart/2005/8/layout/venn1"/>
    <dgm:cxn modelId="{9384CD44-5FB3-4343-ADDC-D77DAB5917C3}" type="presOf" srcId="{3FBF4545-5745-4691-A212-D71872F5CD23}" destId="{EF74AC7B-8323-4A1A-A6D8-609E27291299}" srcOrd="1" destOrd="0" presId="urn:microsoft.com/office/officeart/2005/8/layout/venn1"/>
    <dgm:cxn modelId="{18821674-BE78-FE4A-B4C0-9777A312321D}" type="presOf" srcId="{AECBCD50-2271-4AC6-A649-6856D30D9944}" destId="{BC7B7CA1-7A81-4A05-B62B-0ACB499119FA}" srcOrd="1" destOrd="0" presId="urn:microsoft.com/office/officeart/2005/8/layout/venn1"/>
    <dgm:cxn modelId="{0063367C-502B-C14B-A73C-451DA092D321}" type="presOf" srcId="{AECBCD50-2271-4AC6-A649-6856D30D9944}" destId="{B0DE4C15-4409-432D-81AA-45DF5B3D310F}" srcOrd="0" destOrd="0" presId="urn:microsoft.com/office/officeart/2005/8/layout/venn1"/>
    <dgm:cxn modelId="{CA09969A-A187-C44E-B663-12B3DF775382}" type="presOf" srcId="{3FBF4545-5745-4691-A212-D71872F5CD23}" destId="{684EF0D0-B9CB-43D2-AB51-482CFA6CE2AF}" srcOrd="0" destOrd="0" presId="urn:microsoft.com/office/officeart/2005/8/layout/venn1"/>
    <dgm:cxn modelId="{7E744CA0-4A88-45C7-B76B-4BB37CBF7268}" srcId="{05C347E8-AA82-4070-ADC5-DEF02E8F0CFF}" destId="{AECBCD50-2271-4AC6-A649-6856D30D9944}" srcOrd="0" destOrd="0" parTransId="{A545AD9C-3FDB-48EC-93E5-608B4ED0D5D3}" sibTransId="{0E386AE7-2296-4736-8B72-7639E374AC0F}"/>
    <dgm:cxn modelId="{1BA95C5A-057F-8247-ACE5-E087D757DC88}" type="presParOf" srcId="{73D28CF3-863B-45F8-AC44-58C2D95F9C21}" destId="{B0DE4C15-4409-432D-81AA-45DF5B3D310F}" srcOrd="0" destOrd="0" presId="urn:microsoft.com/office/officeart/2005/8/layout/venn1"/>
    <dgm:cxn modelId="{B08B5A65-AFC1-9148-BB5E-FFEE831FB707}" type="presParOf" srcId="{73D28CF3-863B-45F8-AC44-58C2D95F9C21}" destId="{BC7B7CA1-7A81-4A05-B62B-0ACB499119FA}" srcOrd="1" destOrd="0" presId="urn:microsoft.com/office/officeart/2005/8/layout/venn1"/>
    <dgm:cxn modelId="{5B30FD23-D0C2-2149-94E9-E857C66FD0B5}" type="presParOf" srcId="{73D28CF3-863B-45F8-AC44-58C2D95F9C21}" destId="{684EF0D0-B9CB-43D2-AB51-482CFA6CE2AF}" srcOrd="2" destOrd="0" presId="urn:microsoft.com/office/officeart/2005/8/layout/venn1"/>
    <dgm:cxn modelId="{CF6EAB8B-10A4-014C-8C62-B6A8C22F2B32}" type="presParOf" srcId="{73D28CF3-863B-45F8-AC44-58C2D95F9C21}" destId="{EF74AC7B-8323-4A1A-A6D8-609E27291299}" srcOrd="3" destOrd="0" presId="urn:microsoft.com/office/officeart/2005/8/layout/venn1"/>
    <dgm:cxn modelId="{3F500F29-A9B0-F345-AE0C-15A1C15159F6}" type="presParOf" srcId="{73D28CF3-863B-45F8-AC44-58C2D95F9C21}" destId="{B9FAD44C-AE31-449B-AD8F-121462AF60CF}" srcOrd="4" destOrd="0" presId="urn:microsoft.com/office/officeart/2005/8/layout/venn1"/>
    <dgm:cxn modelId="{6832C7E0-801C-0D4A-8996-CB8C47625B6B}" type="presParOf" srcId="{73D28CF3-863B-45F8-AC44-58C2D95F9C21}" destId="{98BB930E-B46B-46B5-895C-814966F79887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DE4C15-4409-432D-81AA-45DF5B3D310F}">
      <dsp:nvSpPr>
        <dsp:cNvPr id="0" name=""/>
        <dsp:cNvSpPr/>
      </dsp:nvSpPr>
      <dsp:spPr>
        <a:xfrm>
          <a:off x="2823208" y="44291"/>
          <a:ext cx="2125982" cy="212598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Tell me and I forget</a:t>
          </a:r>
          <a:endParaRPr lang="en-CA" sz="2000" kern="1200" dirty="0"/>
        </a:p>
      </dsp:txBody>
      <dsp:txXfrm>
        <a:off x="3106673" y="416338"/>
        <a:ext cx="1559053" cy="956692"/>
      </dsp:txXfrm>
    </dsp:sp>
    <dsp:sp modelId="{684EF0D0-B9CB-43D2-AB51-482CFA6CE2AF}">
      <dsp:nvSpPr>
        <dsp:cNvPr id="0" name=""/>
        <dsp:cNvSpPr/>
      </dsp:nvSpPr>
      <dsp:spPr>
        <a:xfrm>
          <a:off x="3590334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6403267"/>
            <a:satOff val="4107"/>
            <a:lumOff val="441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Teach me and I remember</a:t>
          </a:r>
          <a:endParaRPr lang="en-CA" sz="2000" kern="1200" dirty="0"/>
        </a:p>
      </dsp:txBody>
      <dsp:txXfrm>
        <a:off x="4240530" y="1922242"/>
        <a:ext cx="1275589" cy="1169290"/>
      </dsp:txXfrm>
    </dsp:sp>
    <dsp:sp modelId="{B9FAD44C-AE31-449B-AD8F-121462AF60CF}">
      <dsp:nvSpPr>
        <dsp:cNvPr id="0" name=""/>
        <dsp:cNvSpPr/>
      </dsp:nvSpPr>
      <dsp:spPr>
        <a:xfrm>
          <a:off x="2056083" y="1373030"/>
          <a:ext cx="2125982" cy="2125982"/>
        </a:xfrm>
        <a:prstGeom prst="ellipse">
          <a:avLst/>
        </a:prstGeom>
        <a:solidFill>
          <a:schemeClr val="accent5">
            <a:alpha val="50000"/>
            <a:hueOff val="-12806535"/>
            <a:satOff val="8214"/>
            <a:lumOff val="882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/>
            <a:t>Involve me and I learn</a:t>
          </a:r>
          <a:endParaRPr lang="en-CA" sz="2000" kern="1200" dirty="0"/>
        </a:p>
      </dsp:txBody>
      <dsp:txXfrm>
        <a:off x="2256280" y="1922242"/>
        <a:ext cx="1275589" cy="11692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DE8ABA0-BC05-486A-B67D-8A452542F6F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1E8F9E-15AD-4CDE-A989-48D7620FA95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79D427A-D0E1-4B57-AFB5-C5A2C2DA681F}" type="datetime1">
              <a:rPr lang="en-CA" altLang="en-US"/>
              <a:pPr>
                <a:defRPr/>
              </a:pPr>
              <a:t>2022-01-07</a:t>
            </a:fld>
            <a:endParaRPr lang="en-CA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FD46AE0D-B222-4A29-A41E-FA36AFD4D1D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3031" tIns="46516" rIns="93031" bIns="46516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09C78B7-6BAF-4F57-8075-6DA64B0726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088" y="4410075"/>
            <a:ext cx="5597525" cy="4176713"/>
          </a:xfrm>
          <a:prstGeom prst="rect">
            <a:avLst/>
          </a:prstGeom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  <a:endParaRPr lang="en-CA" altLang="en-US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C1E2A8-4F43-42E2-8702-FE512FA0169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EE9619-E61A-4720-89BF-AAEA755567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3550"/>
          </a:xfrm>
          <a:prstGeom prst="rect">
            <a:avLst/>
          </a:prstGeom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A9DB98C-2A4F-47FA-8E58-D89D9A81BA29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1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D352310F-C454-485E-BAE1-96CE9E2344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9628AAB7-1864-4DE5-AC16-A41A9CC953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D34EDC5E-99A0-424E-82D2-0D88796B5C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F4E92775-BCBC-4063-B582-1F73DBF9440A}" type="slidenum">
              <a:rPr lang="en-CA" altLang="en-US"/>
              <a:pPr/>
              <a:t>7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3B846433-0F7A-4D80-B4E1-4F0D3257B0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6521806-CD14-484C-AB03-44DF7B7323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F24FEC4B-8AAE-4C43-B734-8B0D3C81229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919CF97-283A-4862-A9A3-255E2004566C}" type="slidenum">
              <a:rPr lang="en-CA" altLang="en-US"/>
              <a:pPr/>
              <a:t>9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E111D27D-D963-4C66-9A69-C13FF905B80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1AFFDEA4-1BF9-498B-8C5A-CB0DF1113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ED01B523-AC83-4A67-B145-185A4AFD88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4CED7AD5-3DCC-4EA2-A7B3-E182D510755E}" type="slidenum">
              <a:rPr lang="en-CA" altLang="en-US"/>
              <a:pPr/>
              <a:t>15</a:t>
            </a:fld>
            <a:endParaRPr lang="en-CA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EEFA0C99-AA35-40CA-9A83-FB1ABA4278D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C5C4B6E-B69D-480D-ADFA-05F64AC97E9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0620A608-66ED-415E-AD6A-0E5F7A18D2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29B7E56-87F1-4717-BFC6-55630122B167}" type="slidenum">
              <a:rPr lang="en-CA" altLang="en-US"/>
              <a:pPr/>
              <a:t>18</a:t>
            </a:fld>
            <a:endParaRPr lang="en-CA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59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6DE45-CE15-4C62-A258-C6E0B6A4B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A0C0E-46A2-4207-998A-D72906D1554B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8A746-C936-410B-B8AF-32162370AD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B54DC-BAB3-402B-BD62-8C58A2430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679E7-A8EE-4F02-99C3-EE72FC1BB48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52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1139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37E6284-E264-4B20-882B-092D9FDD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50B03A-508E-4F57-ACBA-0D81DA4210F5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0B25CC7-D3A6-4026-81EC-F39E22975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1EE5A8-A570-4607-8910-4D140174F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6608C-9226-490E-8691-981D0B1F35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8448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2B61FA2-453D-4B1E-BE08-6CF83D7A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5639F-6BDF-4E9A-83D6-5B1131F41EC3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E500128-8220-48D3-8C15-88C98F894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D7538AC-FE16-4072-82A8-C4A8B9C95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8D7E7-C063-4DFD-9DF5-D3D8285656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1651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8348A60-FE28-4FC1-97A9-068F67409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36B0A8-2439-4182-B92F-0840F64C2E6C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2479F1E-E929-4B71-ABD7-E42D17CDC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204D8C8-F1E7-4C23-AF71-C592F5BE5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1ECD8-688B-4CF7-BA91-34A6129BDC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7017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51DB3A8-44FD-4419-874A-B7CAC496A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A888-EED8-4FEC-849E-BEA470328C27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051807F-CBC5-4DBB-BA7E-7A8950731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972136-50B6-482B-82B1-6338F0C2F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B29A2-3E21-4D20-AAD5-87032F22A2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3280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2E561F-B352-4291-9577-2D97D3EFD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6075B-B460-468E-8449-C9533EC9AD4E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468A1A6-77A5-46F8-9B5F-02E8B52F6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EF8700-2951-4637-92B8-5602E4321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09E73-47AD-4072-8118-0E6C65F7EC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8311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1F3B50-0E1C-4668-A040-590EA57C1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2B261-8DE4-480C-840E-2CA5FDD3AC9A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04E80B-2C18-476E-810C-DEECC61B6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D784F8-AA74-408E-920D-BAEDB5670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3E2C0-5439-4B25-B964-785016999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84764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39D4D5A9-0D4A-478B-9950-D7A385B1879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CA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4B4BF0A-02F9-43B3-AC5A-2CBE350A75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CA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BFB248-F634-4C67-9E33-DB9F8638A9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0D6F745-A8DD-45C0-A4B4-DBD1AF76918E}" type="datetime1">
              <a:rPr lang="en-US" altLang="en-US"/>
              <a:pPr>
                <a:defRPr/>
              </a:pPr>
              <a:t>1/7/2022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C4F63-B93F-4A3C-BFA5-B28DC7B353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258698-D9AF-4589-804D-C08243253A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0988" y="6089650"/>
            <a:ext cx="7858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4AC446E-5EA3-46DC-9586-8216906278F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46" r:id="rId2"/>
    <p:sldLayoutId id="2147483954" r:id="rId3"/>
    <p:sldLayoutId id="2147483947" r:id="rId4"/>
    <p:sldLayoutId id="2147483948" r:id="rId5"/>
    <p:sldLayoutId id="2147483949" r:id="rId6"/>
    <p:sldLayoutId id="2147483950" r:id="rId7"/>
    <p:sldLayoutId id="2147483951" r:id="rId8"/>
    <p:sldLayoutId id="2147483952" r:id="rId9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tireland@uwaterloo.ca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5714E78-F490-41F3-A0AD-00F66211A2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7060" y="728663"/>
            <a:ext cx="6352328" cy="2700337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anose="020B0600070205080204" pitchFamily="34" charset="-128"/>
              </a:rPr>
              <a:t>Psych 499</a:t>
            </a:r>
            <a:br>
              <a:rPr lang="en-CA" altLang="en-US" dirty="0">
                <a:ea typeface="ＭＳ Ｐゴシック" panose="020B0600070205080204" pitchFamily="34" charset="-128"/>
              </a:rPr>
            </a:br>
            <a:r>
              <a:rPr lang="en-CA" altLang="en-US" dirty="0">
                <a:ea typeface="ＭＳ Ｐゴシック" panose="020B0600070205080204" pitchFamily="34" charset="-128"/>
              </a:rPr>
              <a:t>WELCOME!</a:t>
            </a:r>
            <a:br>
              <a:rPr lang="en-CA" altLang="en-US" dirty="0">
                <a:ea typeface="ＭＳ Ｐゴシック" panose="020B0600070205080204" pitchFamily="34" charset="-128"/>
              </a:rPr>
            </a:br>
            <a:r>
              <a:rPr lang="en-CA" altLang="en-US" dirty="0">
                <a:ea typeface="ＭＳ Ｐゴシック" panose="020B0600070205080204" pitchFamily="34" charset="-128"/>
              </a:rPr>
              <a:t>Undergraduate Thesis</a:t>
            </a: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E24E7DC-A21B-45E8-B211-D245D42605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6063" y="4286250"/>
            <a:ext cx="5562600" cy="2019300"/>
          </a:xfrm>
        </p:spPr>
        <p:txBody>
          <a:bodyPr/>
          <a:lstStyle/>
          <a:p>
            <a:pPr eaLnBrk="1" hangingPunct="1"/>
            <a:r>
              <a:rPr lang="en-CA" altLang="en-US" dirty="0">
                <a:ea typeface="ＭＳ Ｐゴシック" panose="020B0600070205080204" pitchFamily="34" charset="-128"/>
              </a:rPr>
              <a:t>January, 2022</a:t>
            </a:r>
          </a:p>
          <a:p>
            <a:pPr eaLnBrk="1" hangingPunct="1"/>
            <a:r>
              <a:rPr lang="en-CA" altLang="en-US" dirty="0">
                <a:ea typeface="ＭＳ Ｐゴシック" panose="020B0600070205080204" pitchFamily="34" charset="-128"/>
              </a:rPr>
              <a:t>Tim Ireland</a:t>
            </a:r>
          </a:p>
          <a:p>
            <a:pPr eaLnBrk="1" hangingPunct="1"/>
            <a:r>
              <a:rPr lang="en-CA" altLang="en-US" dirty="0">
                <a:ea typeface="ＭＳ Ｐゴシック" panose="020B0600070205080204" pitchFamily="34" charset="-128"/>
              </a:rPr>
              <a:t>Liaison librarian Psychology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90243E5-13C4-4192-B910-143E26A9B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15363" name="Content Placeholder 3">
            <a:extLst>
              <a:ext uri="{FF2B5EF4-FFF2-40B4-BE49-F238E27FC236}">
                <a16:creationId xmlns:a16="http://schemas.microsoft.com/office/drawing/2014/main" id="{65F913B0-283D-45F2-BC95-BE244FE793C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18600" cy="6635750"/>
          </a:xfrm>
        </p:spPr>
      </p:pic>
      <p:sp>
        <p:nvSpPr>
          <p:cNvPr id="7" name="Down Arrow 6">
            <a:extLst>
              <a:ext uri="{FF2B5EF4-FFF2-40B4-BE49-F238E27FC236}">
                <a16:creationId xmlns:a16="http://schemas.microsoft.com/office/drawing/2014/main" id="{2777B7D4-A68E-4FB6-A4CC-FBAFD574B70D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7095332" y="-97632"/>
            <a:ext cx="444500" cy="1395413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Down Arrow 7">
            <a:extLst>
              <a:ext uri="{FF2B5EF4-FFF2-40B4-BE49-F238E27FC236}">
                <a16:creationId xmlns:a16="http://schemas.microsoft.com/office/drawing/2014/main" id="{70A3B8B1-E341-4717-A1BD-070024833613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296988" y="4214812"/>
            <a:ext cx="444500" cy="803275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DF0D32EB-896B-4566-923E-DDD4BFA4AFAE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485900" y="4845050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10" name="Down Arrow 8">
            <a:extLst>
              <a:ext uri="{FF2B5EF4-FFF2-40B4-BE49-F238E27FC236}">
                <a16:creationId xmlns:a16="http://schemas.microsoft.com/office/drawing/2014/main" id="{414807AD-51F4-435E-B029-F0AB2B88F9AC}"/>
              </a:ext>
            </a:extLst>
          </p:cNvPr>
          <p:cNvSpPr>
            <a:spLocks noChangeArrowheads="1"/>
          </p:cNvSpPr>
          <p:nvPr/>
        </p:nvSpPr>
        <p:spPr bwMode="auto">
          <a:xfrm rot="3812102">
            <a:off x="1638299" y="3196359"/>
            <a:ext cx="444500" cy="635000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614F8B71-82F7-4C3C-80BD-5790AED31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New Catalogue -Omni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sp>
        <p:nvSpPr>
          <p:cNvPr id="16387" name="Content Placeholder 2">
            <a:extLst>
              <a:ext uri="{FF2B5EF4-FFF2-40B4-BE49-F238E27FC236}">
                <a16:creationId xmlns:a16="http://schemas.microsoft.com/office/drawing/2014/main" id="{2E1C742A-59B8-43D5-8244-75A486A1C9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400" dirty="0">
                <a:ea typeface="ＭＳ Ｐゴシック" panose="020B0600070205080204" pitchFamily="34" charset="-128"/>
              </a:rPr>
              <a:t>Loan period for books –Increased </a:t>
            </a:r>
            <a:r>
              <a:rPr lang="en-GB" altLang="en-US" sz="2400" dirty="0">
                <a:ea typeface="ＭＳ Ｐゴシック" panose="020B0600070205080204" pitchFamily="34" charset="-128"/>
              </a:rPr>
              <a:t>may borrow up to 500 item in total with loan periods of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120 days for books</a:t>
            </a:r>
            <a:r>
              <a:rPr lang="en-GB" altLang="en-US" sz="2400" dirty="0">
                <a:ea typeface="ＭＳ Ｐゴシック" panose="020B0600070205080204" pitchFamily="34" charset="-128"/>
              </a:rPr>
              <a:t> and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two weeks for journals</a:t>
            </a:r>
            <a:r>
              <a:rPr lang="en-GB" altLang="en-US" sz="2400" dirty="0">
                <a:ea typeface="ＭＳ Ｐゴシック" panose="020B0600070205080204" pitchFamily="34" charset="-128"/>
              </a:rPr>
              <a:t>.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You have access to licensed electronic resources.</a:t>
            </a:r>
          </a:p>
          <a:p>
            <a:r>
              <a:rPr lang="en-GB" altLang="en-US" sz="2400" dirty="0">
                <a:ea typeface="ＭＳ Ｐゴシック" panose="020B0600070205080204" pitchFamily="34" charset="-128"/>
              </a:rPr>
              <a:t>You can use interlibrary loans (ILL) to request materials from another library </a:t>
            </a:r>
            <a:r>
              <a:rPr lang="en-GB" altLang="en-US" sz="2400" b="1" dirty="0">
                <a:ea typeface="ＭＳ Ｐゴシック" panose="020B0600070205080204" pitchFamily="34" charset="-128"/>
              </a:rPr>
              <a:t>free of charge</a:t>
            </a:r>
            <a:r>
              <a:rPr lang="en-GB" altLang="en-US" sz="2400" dirty="0">
                <a:ea typeface="ＭＳ Ｐゴシック" panose="020B0600070205080204" pitchFamily="34" charset="-128"/>
              </a:rPr>
              <a:t>.  In the case of books we will mail them to you and include a return slip so you do not have to pay to get them back to us (ONLY IN CANADA).</a:t>
            </a:r>
          </a:p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9A1842EF-06B4-4B15-975D-123E9E552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If the book is not in the system</a:t>
            </a:r>
          </a:p>
        </p:txBody>
      </p:sp>
      <p:pic>
        <p:nvPicPr>
          <p:cNvPr id="17411" name="Content Placeholder 2">
            <a:extLst>
              <a:ext uri="{FF2B5EF4-FFF2-40B4-BE49-F238E27FC236}">
                <a16:creationId xmlns:a16="http://schemas.microsoft.com/office/drawing/2014/main" id="{55BA79B8-C7E6-4D91-A9EE-F6AF4ED7171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76400"/>
            <a:ext cx="8867775" cy="5181600"/>
          </a:xfr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5D3D2057-9AB5-492C-AAB3-6F02360D3F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71888" y="1676400"/>
            <a:ext cx="682625" cy="4159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57DF62B7-DE54-4D5E-9964-8E80C98BA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Inter Library Loan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34CB9C2E-BC4F-4BF4-93E7-1D14EF95D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Circulating books from anywhere in the world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Journal articles from anywhere in the world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5-10 Business days</a:t>
            </a:r>
          </a:p>
          <a:p>
            <a:r>
              <a:rPr lang="en-US" altLang="en-US" dirty="0">
                <a:ea typeface="ＭＳ Ｐゴシック" panose="020B0600070205080204" pitchFamily="34" charset="-128"/>
              </a:rPr>
              <a:t>Journal articles arrive as links in your e-mail</a:t>
            </a:r>
            <a:endParaRPr lang="en-CA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118A35EF-7009-4037-ABA6-C7D9D83A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525" y="274638"/>
            <a:ext cx="8423275" cy="40005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 questions about the Library Catalogue or Inter-library loan system?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092FFFD4-1553-43CB-AB91-008BC151F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Databases</a:t>
            </a:r>
            <a:endParaRPr lang="en-CA" altLang="en-US" dirty="0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68F78F-E51D-4FEC-874F-077ABC2AAE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223579"/>
            <a:ext cx="8195973" cy="520930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5BFB83A-AF9C-43D5-BE2D-8A6D27617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126" y="4026633"/>
            <a:ext cx="1312863" cy="309563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8CB07B8-6237-43DD-9014-CE24371CF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8324" y="137383"/>
            <a:ext cx="4546876" cy="6037203"/>
          </a:xfrm>
          <a:prstGeom prst="rect">
            <a:avLst/>
          </a:prstGeom>
        </p:spPr>
      </p:pic>
      <p:sp>
        <p:nvSpPr>
          <p:cNvPr id="4" name="Down Arrow 3">
            <a:extLst>
              <a:ext uri="{FF2B5EF4-FFF2-40B4-BE49-F238E27FC236}">
                <a16:creationId xmlns:a16="http://schemas.microsoft.com/office/drawing/2014/main" id="{DFD30211-C78E-4715-BB24-DDE96D475E64}"/>
              </a:ext>
            </a:extLst>
          </p:cNvPr>
          <p:cNvSpPr>
            <a:spLocks noChangeArrowheads="1"/>
          </p:cNvSpPr>
          <p:nvPr/>
        </p:nvSpPr>
        <p:spPr bwMode="auto">
          <a:xfrm rot="15640263">
            <a:off x="2153046" y="1269655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8" name="Down Arrow 3">
            <a:extLst>
              <a:ext uri="{FF2B5EF4-FFF2-40B4-BE49-F238E27FC236}">
                <a16:creationId xmlns:a16="http://schemas.microsoft.com/office/drawing/2014/main" id="{3ECCFB52-9FE1-4628-9344-A9DF6F19EC35}"/>
              </a:ext>
            </a:extLst>
          </p:cNvPr>
          <p:cNvSpPr>
            <a:spLocks noChangeArrowheads="1"/>
          </p:cNvSpPr>
          <p:nvPr/>
        </p:nvSpPr>
        <p:spPr bwMode="auto">
          <a:xfrm rot="15640263">
            <a:off x="2153045" y="3988792"/>
            <a:ext cx="444500" cy="1395412"/>
          </a:xfrm>
          <a:prstGeom prst="downArrow">
            <a:avLst>
              <a:gd name="adj1" fmla="val 50000"/>
              <a:gd name="adj2" fmla="val 50018"/>
            </a:avLst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DAD4664-AF41-4432-8599-08E01C952C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2801" y="0"/>
            <a:ext cx="5920623" cy="598370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55316F3C-A3D6-4CA3-8F35-DDF8B37D7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Research Guides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510EA5-D87C-4D2F-B675-1FF5CB718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69" y="1191815"/>
            <a:ext cx="8992062" cy="5715294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FE14608-AA0C-4B60-B601-2B8FAFE2C6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9284" y="3893887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Content Placeholder 3">
            <a:extLst>
              <a:ext uri="{FF2B5EF4-FFF2-40B4-BE49-F238E27FC236}">
                <a16:creationId xmlns:a16="http://schemas.microsoft.com/office/drawing/2014/main" id="{62D2608C-EDDF-4D03-A4A2-D2B990CA68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5642" y="1096629"/>
            <a:ext cx="4775200" cy="5461000"/>
          </a:xfr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F834989-A841-4F8D-BC55-F45B36074E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55" y="139949"/>
            <a:ext cx="7021228" cy="3020345"/>
          </a:xfrm>
          <a:prstGeom prst="rect">
            <a:avLst/>
          </a:prstGeom>
        </p:spPr>
      </p:pic>
      <p:sp>
        <p:nvSpPr>
          <p:cNvPr id="5" name="Rounded Rectangle 3">
            <a:extLst>
              <a:ext uri="{FF2B5EF4-FFF2-40B4-BE49-F238E27FC236}">
                <a16:creationId xmlns:a16="http://schemas.microsoft.com/office/drawing/2014/main" id="{FD086E80-BCDB-4037-8510-A1AB3D1797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75" y="4312176"/>
            <a:ext cx="1312863" cy="3111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39CE1A-DDEE-4E16-AE71-7405ADAB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68263"/>
            <a:ext cx="9144000" cy="7018019"/>
          </a:xfrm>
          <a:noFill/>
        </p:spPr>
      </p:pic>
    </p:spTree>
    <p:extLst>
      <p:ext uri="{BB962C8B-B14F-4D97-AF65-F5344CB8AC3E}">
        <p14:creationId xmlns:p14="http://schemas.microsoft.com/office/powerpoint/2010/main" val="3661628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Content Placeholder 2">
            <a:extLst>
              <a:ext uri="{FF2B5EF4-FFF2-40B4-BE49-F238E27FC236}">
                <a16:creationId xmlns:a16="http://schemas.microsoft.com/office/drawing/2014/main" id="{58E568F8-9179-4F92-9A93-D64ED7620DC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9300" y="274638"/>
            <a:ext cx="7645400" cy="5507037"/>
          </a:xfr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340F5D2C-5889-4AAF-A1E8-5D1D8DA5AD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2543175"/>
            <a:ext cx="1400175" cy="371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ADEBC91C-3039-4E83-A6F9-96D5088A91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825" y="263525"/>
            <a:ext cx="79629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>
            <a:extLst>
              <a:ext uri="{FF2B5EF4-FFF2-40B4-BE49-F238E27FC236}">
                <a16:creationId xmlns:a16="http://schemas.microsoft.com/office/drawing/2014/main" id="{B2E897DC-4A2E-4564-91BD-7877451356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252413"/>
            <a:ext cx="7277100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BB8749-BB11-4E13-A2A1-BD16409A3E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462213"/>
            <a:ext cx="22082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000"/>
              <a:t>Writing a journal article</a:t>
            </a:r>
            <a:endParaRPr lang="en-CA" altLang="en-US" sz="1000"/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2D395F9B-95E0-46D7-8FD6-BD28965A7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238" y="2921000"/>
            <a:ext cx="1214437" cy="430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101"/>
                            </p:stCondLst>
                            <p:childTnLst>
                              <p:par>
                                <p:cTn id="8" presetID="4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">
            <a:extLst>
              <a:ext uri="{FF2B5EF4-FFF2-40B4-BE49-F238E27FC236}">
                <a16:creationId xmlns:a16="http://schemas.microsoft.com/office/drawing/2014/main" id="{C692A122-5DB9-4904-AF99-AD9B469F87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69163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3">
            <a:extLst>
              <a:ext uri="{FF2B5EF4-FFF2-40B4-BE49-F238E27FC236}">
                <a16:creationId xmlns:a16="http://schemas.microsoft.com/office/drawing/2014/main" id="{11F9E7FA-385E-497B-96C0-8D1B26B1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2338" y="2005013"/>
            <a:ext cx="1492250" cy="50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3">
            <a:extLst>
              <a:ext uri="{FF2B5EF4-FFF2-40B4-BE49-F238E27FC236}">
                <a16:creationId xmlns:a16="http://schemas.microsoft.com/office/drawing/2014/main" id="{01752213-F680-46A8-9A5F-056EE5C1DB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638"/>
            <a:ext cx="7292975" cy="551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3">
            <a:extLst>
              <a:ext uri="{FF2B5EF4-FFF2-40B4-BE49-F238E27FC236}">
                <a16:creationId xmlns:a16="http://schemas.microsoft.com/office/drawing/2014/main" id="{6B66B61E-AFA6-4F5C-9119-E181E9875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7550" y="1885950"/>
            <a:ext cx="1698625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Picture 4">
            <a:extLst>
              <a:ext uri="{FF2B5EF4-FFF2-40B4-BE49-F238E27FC236}">
                <a16:creationId xmlns:a16="http://schemas.microsoft.com/office/drawing/2014/main" id="{5DBAF0D3-F294-4592-BDF4-83E814D8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988" y="4452938"/>
            <a:ext cx="5564187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>
            <a:extLst>
              <a:ext uri="{FF2B5EF4-FFF2-40B4-BE49-F238E27FC236}">
                <a16:creationId xmlns:a16="http://schemas.microsoft.com/office/drawing/2014/main" id="{8446841C-4C78-42CD-B55F-C389F77E1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274638"/>
            <a:ext cx="6411913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8" name="Picture 3">
            <a:extLst>
              <a:ext uri="{FF2B5EF4-FFF2-40B4-BE49-F238E27FC236}">
                <a16:creationId xmlns:a16="http://schemas.microsoft.com/office/drawing/2014/main" id="{1CEE91F1-1AD9-4CD3-9916-D54D32C96F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230438"/>
            <a:ext cx="430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748C9B6E-78F9-4787-A111-1146F4B5F6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5388" y="4214813"/>
            <a:ext cx="644525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">
            <a:extLst>
              <a:ext uri="{FF2B5EF4-FFF2-40B4-BE49-F238E27FC236}">
                <a16:creationId xmlns:a16="http://schemas.microsoft.com/office/drawing/2014/main" id="{13C05D56-02A7-49A1-BD3C-3367E226A8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" y="0"/>
            <a:ext cx="8240713" cy="33829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4819" name="Picture 3">
            <a:extLst>
              <a:ext uri="{FF2B5EF4-FFF2-40B4-BE49-F238E27FC236}">
                <a16:creationId xmlns:a16="http://schemas.microsoft.com/office/drawing/2014/main" id="{7243AF7C-3D1F-4E14-8D64-61E39CC4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200" y="1885950"/>
            <a:ext cx="889000" cy="66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0" name="Picture 2">
            <a:extLst>
              <a:ext uri="{FF2B5EF4-FFF2-40B4-BE49-F238E27FC236}">
                <a16:creationId xmlns:a16="http://schemas.microsoft.com/office/drawing/2014/main" id="{E1BB9234-C0DD-41FE-893E-349A579BDF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613" y="3702050"/>
            <a:ext cx="5437187" cy="22431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69DB107C-3870-456A-B705-E72EB7732D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5843" name="Picture 1">
            <a:extLst>
              <a:ext uri="{FF2B5EF4-FFF2-40B4-BE49-F238E27FC236}">
                <a16:creationId xmlns:a16="http://schemas.microsoft.com/office/drawing/2014/main" id="{AAFB0BF7-3E9C-436C-A4C0-00056605C1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113" y="274638"/>
            <a:ext cx="637381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AA0ADFC1-F792-451D-BEB0-2A69D0FB8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6867" name="Content Placeholder 1">
            <a:extLst>
              <a:ext uri="{FF2B5EF4-FFF2-40B4-BE49-F238E27FC236}">
                <a16:creationId xmlns:a16="http://schemas.microsoft.com/office/drawing/2014/main" id="{204218FE-5D8E-453E-951F-60610E73E3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35138" y="1993900"/>
            <a:ext cx="5445125" cy="2230438"/>
          </a:xfrm>
          <a:ln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3">
            <a:extLst>
              <a:ext uri="{FF2B5EF4-FFF2-40B4-BE49-F238E27FC236}">
                <a16:creationId xmlns:a16="http://schemas.microsoft.com/office/drawing/2014/main" id="{B53D9E0E-BB2E-4A29-A89D-E9476F5B54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638175"/>
            <a:ext cx="8428037" cy="412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6984" name="Oval 8">
            <a:extLst>
              <a:ext uri="{FF2B5EF4-FFF2-40B4-BE49-F238E27FC236}">
                <a16:creationId xmlns:a16="http://schemas.microsoft.com/office/drawing/2014/main" id="{E5260240-EF36-491C-AF4E-DC88AB2B2D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4750" y="1196975"/>
            <a:ext cx="1584325" cy="360363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" name="Oval 8">
            <a:extLst>
              <a:ext uri="{FF2B5EF4-FFF2-40B4-BE49-F238E27FC236}">
                <a16:creationId xmlns:a16="http://schemas.microsoft.com/office/drawing/2014/main" id="{EB5C288E-DFDF-41D9-91AF-1FB3E26DD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1338" y="1528763"/>
            <a:ext cx="1584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69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984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D970416-1CDB-48EF-B11A-15EABE85E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114300"/>
            <a:ext cx="7772400" cy="1143000"/>
          </a:xfrm>
        </p:spPr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Overview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7722D6AA-FAF0-4BD0-9065-B250CD912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4875" y="1168400"/>
            <a:ext cx="7886700" cy="4303713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CA" altLang="en-US" sz="2800" dirty="0">
                <a:ea typeface="ＭＳ Ｐゴシック" panose="020B0600070205080204" pitchFamily="34" charset="-128"/>
              </a:rPr>
              <a:t>Why am I here?</a:t>
            </a:r>
          </a:p>
          <a:p>
            <a:pPr eaLnBrk="1" hangingPunct="1"/>
            <a:r>
              <a:rPr lang="en-US" altLang="en-US" sz="2800" dirty="0">
                <a:ea typeface="ＭＳ Ｐゴシック" panose="020B0600070205080204" pitchFamily="34" charset="-128"/>
              </a:rPr>
              <a:t>Session objectives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Access resources from off campus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Library catalogue –getting material from catalogue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Research tools (databases)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PsycINFO</a:t>
            </a:r>
          </a:p>
          <a:p>
            <a:pPr lvl="2" eaLnBrk="1" hangingPunct="1"/>
            <a:r>
              <a:rPr lang="en-US" altLang="en-US" sz="2000" dirty="0">
                <a:ea typeface="ＭＳ Ｐゴシック" panose="020B0600070205080204" pitchFamily="34" charset="-128"/>
              </a:rPr>
              <a:t>Scopus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RefWorks</a:t>
            </a:r>
          </a:p>
          <a:p>
            <a:pPr lvl="1" eaLnBrk="1" hangingPunct="1"/>
            <a:r>
              <a:rPr lang="en-US" altLang="en-US" sz="2400" dirty="0">
                <a:ea typeface="ＭＳ Ｐゴシック" panose="020B0600070205080204" pitchFamily="34" charset="-128"/>
              </a:rPr>
              <a:t>Contact info</a:t>
            </a:r>
          </a:p>
          <a:p>
            <a:pPr lvl="2" eaLnBrk="1" hangingPunct="1"/>
            <a:endParaRPr lang="en-US" altLang="en-US" sz="20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US" altLang="en-US" sz="2400" dirty="0">
              <a:ea typeface="ＭＳ Ｐゴシック" panose="020B0600070205080204" pitchFamily="34" charset="-128"/>
            </a:endParaRPr>
          </a:p>
          <a:p>
            <a:pPr lvl="1" eaLnBrk="1" hangingPunct="1"/>
            <a:endParaRPr lang="en-CA" altLang="en-US" sz="2400" dirty="0">
              <a:ea typeface="ＭＳ Ｐゴシック" panose="020B0600070205080204" pitchFamily="34" charset="-128"/>
            </a:endParaRPr>
          </a:p>
          <a:p>
            <a:pPr lvl="1" eaLnBrk="1" hangingPunct="1">
              <a:buFont typeface="Arial" panose="020B0604020202020204" pitchFamily="34" charset="0"/>
              <a:buNone/>
            </a:pPr>
            <a:endParaRPr lang="en-CA" altLang="en-US" sz="2400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FC411930-8F99-4FC0-ADE3-B2EE4BD188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8915" name="Content Placeholder 2">
            <a:extLst>
              <a:ext uri="{FF2B5EF4-FFF2-40B4-BE49-F238E27FC236}">
                <a16:creationId xmlns:a16="http://schemas.microsoft.com/office/drawing/2014/main" id="{3E9D6F27-0FBF-4A54-93AD-6ED83055E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8916" name="Picture 2">
            <a:extLst>
              <a:ext uri="{FF2B5EF4-FFF2-40B4-BE49-F238E27FC236}">
                <a16:creationId xmlns:a16="http://schemas.microsoft.com/office/drawing/2014/main" id="{6ECF694C-23C5-4185-A5D0-EEACD55CF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435100"/>
            <a:ext cx="8275637" cy="398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59586735-F2E8-4A26-A3EE-117034069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097213"/>
            <a:ext cx="1584325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4008176E-0117-4476-9073-F789B2EB7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6AE9939A-BB6D-44E5-A667-89546667A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39940" name="Picture 2">
            <a:extLst>
              <a:ext uri="{FF2B5EF4-FFF2-40B4-BE49-F238E27FC236}">
                <a16:creationId xmlns:a16="http://schemas.microsoft.com/office/drawing/2014/main" id="{FFB634AE-54CB-4D71-9AFB-F9A3972D07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523875"/>
            <a:ext cx="8809037" cy="5151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A7F898E-58AA-4194-BFAF-322D6EF2C1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2898775"/>
            <a:ext cx="19526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/>
              <a:t>Psych</a:t>
            </a:r>
            <a:endParaRPr lang="en-CA" altLang="en-US" sz="11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D50F5-9FE9-48C7-97BF-DFA99791D1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7438" y="3281363"/>
            <a:ext cx="195262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>
                <a:latin typeface="Snap ITC" panose="04040A07060A02020202" pitchFamily="82" charset="0"/>
              </a:rPr>
              <a:t>ooooo</a:t>
            </a:r>
            <a:endParaRPr lang="en-CA" altLang="en-US" sz="1100">
              <a:latin typeface="Snap ITC" panose="04040A07060A02020202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7">
            <a:extLst>
              <a:ext uri="{FF2B5EF4-FFF2-40B4-BE49-F238E27FC236}">
                <a16:creationId xmlns:a16="http://schemas.microsoft.com/office/drawing/2014/main" id="{7DD77F64-0F4B-4DA3-858C-3C25721EE8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2725" y="1733550"/>
            <a:ext cx="6032500" cy="2030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Online Citation manager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Free to current students and faculty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Keeps track of citations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“get” the article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CA" altLang="en-US" sz="1800"/>
              <a:t>Helps you in the writing process</a:t>
            </a:r>
          </a:p>
        </p:txBody>
      </p:sp>
      <p:pic>
        <p:nvPicPr>
          <p:cNvPr id="40963" name="Picture 8" descr="refworks">
            <a:extLst>
              <a:ext uri="{FF2B5EF4-FFF2-40B4-BE49-F238E27FC236}">
                <a16:creationId xmlns:a16="http://schemas.microsoft.com/office/drawing/2014/main" id="{AE0BB08B-640C-42C7-B072-1ACBCB438F5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8175" y="365125"/>
            <a:ext cx="5503863" cy="990600"/>
          </a:xfr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35712FD7-CC68-4389-A6A4-7AC856D6F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1987" name="Picture 2">
            <a:extLst>
              <a:ext uri="{FF2B5EF4-FFF2-40B4-BE49-F238E27FC236}">
                <a16:creationId xmlns:a16="http://schemas.microsoft.com/office/drawing/2014/main" id="{8F0FAB3B-302C-4C83-9AE1-EC637F66E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25" y="122238"/>
            <a:ext cx="6659563" cy="549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1">
            <a:extLst>
              <a:ext uri="{FF2B5EF4-FFF2-40B4-BE49-F238E27FC236}">
                <a16:creationId xmlns:a16="http://schemas.microsoft.com/office/drawing/2014/main" id="{0ED2EEA6-B3FD-40B0-8300-83DEBE38B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3011" name="Picture 1">
            <a:extLst>
              <a:ext uri="{FF2B5EF4-FFF2-40B4-BE49-F238E27FC236}">
                <a16:creationId xmlns:a16="http://schemas.microsoft.com/office/drawing/2014/main" id="{8619A7EC-A8EA-4B67-B0DE-19BADC8500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334963"/>
            <a:ext cx="8399462" cy="5376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3E5EE611-46FD-406E-824C-251958A04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Lets see what we can do…</a:t>
            </a:r>
          </a:p>
        </p:txBody>
      </p:sp>
      <p:sp>
        <p:nvSpPr>
          <p:cNvPr id="158723" name="Rectangle 3">
            <a:extLst>
              <a:ext uri="{FF2B5EF4-FFF2-40B4-BE49-F238E27FC236}">
                <a16:creationId xmlns:a16="http://schemas.microsoft.com/office/drawing/2014/main" id="{52058733-9459-43AA-93FA-81367940B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95513" y="3352800"/>
            <a:ext cx="6262687" cy="304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CA" altLang="en-US">
                <a:solidFill>
                  <a:srgbClr val="FF0000"/>
                </a:solidFill>
                <a:ea typeface="ＭＳ Ｐゴシック" panose="020B0600070205080204" pitchFamily="34" charset="-128"/>
              </a:rPr>
              <a:t>WARNING-TEASER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58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>
            <a:extLst>
              <a:ext uri="{FF2B5EF4-FFF2-40B4-BE49-F238E27FC236}">
                <a16:creationId xmlns:a16="http://schemas.microsoft.com/office/drawing/2014/main" id="{27BA2D76-6FA1-4D26-A3D1-8861A1C27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5059" name="Content Placeholder 3">
            <a:extLst>
              <a:ext uri="{FF2B5EF4-FFF2-40B4-BE49-F238E27FC236}">
                <a16:creationId xmlns:a16="http://schemas.microsoft.com/office/drawing/2014/main" id="{EEBBF448-A45A-42F6-9977-1486D76FEE1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9063" y="112713"/>
            <a:ext cx="8469312" cy="6704012"/>
          </a:xfrm>
        </p:spPr>
      </p:pic>
      <p:sp>
        <p:nvSpPr>
          <p:cNvPr id="5" name="Oval 8">
            <a:extLst>
              <a:ext uri="{FF2B5EF4-FFF2-40B4-BE49-F238E27FC236}">
                <a16:creationId xmlns:a16="http://schemas.microsoft.com/office/drawing/2014/main" id="{4DE3D6D9-3E81-4F6B-A31D-20AB158AF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5838" y="77470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  <p:sp>
        <p:nvSpPr>
          <p:cNvPr id="6" name="Oval 8">
            <a:extLst>
              <a:ext uri="{FF2B5EF4-FFF2-40B4-BE49-F238E27FC236}">
                <a16:creationId xmlns:a16="http://schemas.microsoft.com/office/drawing/2014/main" id="{7BF4FBF9-F48A-45DA-9BA5-A5DE51826A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31000" y="6496050"/>
            <a:ext cx="2346325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>
            <a:extLst>
              <a:ext uri="{FF2B5EF4-FFF2-40B4-BE49-F238E27FC236}">
                <a16:creationId xmlns:a16="http://schemas.microsoft.com/office/drawing/2014/main" id="{8DFCEC50-5337-4687-8067-67B504F86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6083" name="Content Placeholder 5">
            <a:extLst>
              <a:ext uri="{FF2B5EF4-FFF2-40B4-BE49-F238E27FC236}">
                <a16:creationId xmlns:a16="http://schemas.microsoft.com/office/drawing/2014/main" id="{E0692977-86D5-4928-8F5E-A2C804446F8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238" y="312738"/>
            <a:ext cx="8758237" cy="6545262"/>
          </a:xfrm>
        </p:spPr>
      </p:pic>
      <p:sp>
        <p:nvSpPr>
          <p:cNvPr id="7" name="Oval 8">
            <a:extLst>
              <a:ext uri="{FF2B5EF4-FFF2-40B4-BE49-F238E27FC236}">
                <a16:creationId xmlns:a16="http://schemas.microsoft.com/office/drawing/2014/main" id="{B983EED1-F1FB-434D-B778-09FB92A19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9375" y="2517775"/>
            <a:ext cx="423863" cy="361950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1800"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>
            <a:extLst>
              <a:ext uri="{FF2B5EF4-FFF2-40B4-BE49-F238E27FC236}">
                <a16:creationId xmlns:a16="http://schemas.microsoft.com/office/drawing/2014/main" id="{672CB4BE-0227-4396-A591-CF5C01765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7107" name="Content Placeholder 3">
            <a:extLst>
              <a:ext uri="{FF2B5EF4-FFF2-40B4-BE49-F238E27FC236}">
                <a16:creationId xmlns:a16="http://schemas.microsoft.com/office/drawing/2014/main" id="{8C058E97-840C-48F9-8A5D-B93E741C614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090025" cy="6765925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CA8B06-73F7-44D1-9F7B-3C822EDA3E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263" y="1417638"/>
            <a:ext cx="59880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/>
              <a:t>You then type your paper and when you get to a location where you are including an idea or thought that is not yours, you insert a citation.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>
            <a:extLst>
              <a:ext uri="{FF2B5EF4-FFF2-40B4-BE49-F238E27FC236}">
                <a16:creationId xmlns:a16="http://schemas.microsoft.com/office/drawing/2014/main" id="{83A8A494-0F12-4C75-993D-9DC758A48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sp>
        <p:nvSpPr>
          <p:cNvPr id="48131" name="Content Placeholder 4">
            <a:extLst>
              <a:ext uri="{FF2B5EF4-FFF2-40B4-BE49-F238E27FC236}">
                <a16:creationId xmlns:a16="http://schemas.microsoft.com/office/drawing/2014/main" id="{26212AEF-1B02-4C01-8FA2-861615B22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48132" name="Picture 5">
            <a:extLst>
              <a:ext uri="{FF2B5EF4-FFF2-40B4-BE49-F238E27FC236}">
                <a16:creationId xmlns:a16="http://schemas.microsoft.com/office/drawing/2014/main" id="{5C202406-4BEE-4DDD-B391-4E5E8361E7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139363" cy="736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>
            <a:extLst>
              <a:ext uri="{FF2B5EF4-FFF2-40B4-BE49-F238E27FC236}">
                <a16:creationId xmlns:a16="http://schemas.microsoft.com/office/drawing/2014/main" id="{C688164F-8567-433A-B5F8-4464039AF3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Information Literacy…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sp>
        <p:nvSpPr>
          <p:cNvPr id="7171" name="Content Placeholder 2">
            <a:extLst>
              <a:ext uri="{FF2B5EF4-FFF2-40B4-BE49-F238E27FC236}">
                <a16:creationId xmlns:a16="http://schemas.microsoft.com/office/drawing/2014/main" id="{5D725434-33AD-4DAC-AC3D-3672ECECB5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information literate student shall…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pic>
        <p:nvPicPr>
          <p:cNvPr id="7172" name="Picture 2">
            <a:extLst>
              <a:ext uri="{FF2B5EF4-FFF2-40B4-BE49-F238E27FC236}">
                <a16:creationId xmlns:a16="http://schemas.microsoft.com/office/drawing/2014/main" id="{A4B93D1E-AFF2-4BFB-9E88-6792DD7803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913" y="2151063"/>
            <a:ext cx="4572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>
            <a:extLst>
              <a:ext uri="{FF2B5EF4-FFF2-40B4-BE49-F238E27FC236}">
                <a16:creationId xmlns:a16="http://schemas.microsoft.com/office/drawing/2014/main" id="{1AB68000-D182-4D91-80CA-1CEBBA430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Scopus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pic>
        <p:nvPicPr>
          <p:cNvPr id="49155" name="Picture 1">
            <a:extLst>
              <a:ext uri="{FF2B5EF4-FFF2-40B4-BE49-F238E27FC236}">
                <a16:creationId xmlns:a16="http://schemas.microsoft.com/office/drawing/2014/main" id="{495EF42A-FF28-4807-B60A-80542A4E2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200150"/>
            <a:ext cx="8035925" cy="531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>
            <a:extLst>
              <a:ext uri="{FF2B5EF4-FFF2-40B4-BE49-F238E27FC236}">
                <a16:creationId xmlns:a16="http://schemas.microsoft.com/office/drawing/2014/main" id="{8D38C83C-03A5-43A4-8F32-DFCC4ED31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PsycINFO vs Scopus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1DEC8F5-0B8F-4BF1-B141-BC5C74E9EDF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971800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PsycINFO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Scopus</a:t>
                      </a:r>
                      <a:endParaRPr kumimoji="0" lang="en-CA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2395 Journals</a:t>
                      </a:r>
                      <a:endParaRPr kumimoji="0" lang="en-CA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24008 Journals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Search Methodology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Times Cited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Focus on Psychology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Multidisciplinary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APA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Elsevier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Excellent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Inherited controlled vocabulary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Can specify peer review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ＭＳ Ｐゴシック" panose="020B0600070205080204" pitchFamily="34" charset="-128"/>
                        </a:rPr>
                        <a:t>All journals peer reviewed</a:t>
                      </a:r>
                      <a:endParaRPr kumimoji="0" lang="en-CA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14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1pPr>
                      <a:lvl2pPr marL="37931725" indent="-37474525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5pPr>
                      <a:lvl6pPr marL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6pPr>
                      <a:lvl7pPr marL="9144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7pPr>
                      <a:lvl8pPr marL="1371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8pPr>
                      <a:lvl9pPr marL="1828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D5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>
            <a:extLst>
              <a:ext uri="{FF2B5EF4-FFF2-40B4-BE49-F238E27FC236}">
                <a16:creationId xmlns:a16="http://schemas.microsoft.com/office/drawing/2014/main" id="{C893CB1E-3628-46B3-AB57-413FAC9645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Contact me!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sp>
        <p:nvSpPr>
          <p:cNvPr id="51203" name="Content Placeholder 2">
            <a:extLst>
              <a:ext uri="{FF2B5EF4-FFF2-40B4-BE49-F238E27FC236}">
                <a16:creationId xmlns:a16="http://schemas.microsoft.com/office/drawing/2014/main" id="{A757E1DF-5CC7-47B9-9FFE-ABE3A4DD15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Let me know if you would like to book an appointment with me for an hour (or more)!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Tim Ireland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  <a:hlinkClick r:id="rId2"/>
              </a:rPr>
              <a:t>tireland@uwaterloo.ca</a:t>
            </a: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dirty="0">
                <a:ea typeface="ＭＳ Ｐゴシック" panose="020B0600070205080204" pitchFamily="34" charset="-128"/>
              </a:rPr>
              <a:t>519-888-4567 X 45061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altLang="en-US" dirty="0"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8C2B9EB-C6BA-41CF-9EB9-37768A7CDE1F}"/>
              </a:ext>
            </a:extLst>
          </p:cNvPr>
          <p:cNvSpPr/>
          <p:nvPr/>
        </p:nvSpPr>
        <p:spPr>
          <a:xfrm>
            <a:off x="7013359" y="3564385"/>
            <a:ext cx="2130641" cy="28319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CA" sz="2400" dirty="0"/>
              <a:t>MS Teams</a:t>
            </a:r>
          </a:p>
          <a:p>
            <a:pPr algn="ctr"/>
            <a:r>
              <a:rPr lang="en-CA" sz="2400" dirty="0"/>
              <a:t>Skype</a:t>
            </a:r>
          </a:p>
          <a:p>
            <a:pPr algn="ctr"/>
            <a:r>
              <a:rPr lang="en-CA" sz="2400" dirty="0"/>
              <a:t>Zoom</a:t>
            </a:r>
          </a:p>
          <a:p>
            <a:pPr algn="ctr"/>
            <a:r>
              <a:rPr lang="en-CA" sz="2400" dirty="0"/>
              <a:t>Phone</a:t>
            </a:r>
          </a:p>
          <a:p>
            <a:pPr algn="ctr"/>
            <a:r>
              <a:rPr lang="en-CA" sz="2400" dirty="0" err="1"/>
              <a:t>WebEX</a:t>
            </a:r>
            <a:endParaRPr lang="en-CA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>
            <a:extLst>
              <a:ext uri="{FF2B5EF4-FFF2-40B4-BE49-F238E27FC236}">
                <a16:creationId xmlns:a16="http://schemas.microsoft.com/office/drawing/2014/main" id="{499386FB-D4D4-44BA-9D66-7F43A2F20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Tim’s translation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sp>
        <p:nvSpPr>
          <p:cNvPr id="8195" name="Content Placeholder 2">
            <a:extLst>
              <a:ext uri="{FF2B5EF4-FFF2-40B4-BE49-F238E27FC236}">
                <a16:creationId xmlns:a16="http://schemas.microsoft.com/office/drawing/2014/main" id="{E6BE18BE-A30F-4FDE-8AC6-F9FD7CC5A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Students should be able to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find</a:t>
            </a:r>
            <a:r>
              <a:rPr lang="en-US" altLang="en-US">
                <a:ea typeface="ＭＳ Ｐゴシック" panose="020B0600070205080204" pitchFamily="34" charset="-128"/>
              </a:rPr>
              <a:t> relevant </a:t>
            </a:r>
          </a:p>
          <a:p>
            <a:pPr>
              <a:buFont typeface="Arial" panose="020B0604020202020204" pitchFamily="34" charset="0"/>
              <a:buNone/>
            </a:pPr>
            <a:r>
              <a:rPr lang="en-US" altLang="en-US">
                <a:ea typeface="ＭＳ Ｐゴシック" panose="020B0600070205080204" pitchFamily="34" charset="-128"/>
              </a:rPr>
              <a:t>    items                                       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Students should be able to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get</a:t>
            </a:r>
            <a:r>
              <a:rPr lang="en-US" altLang="en-US">
                <a:ea typeface="ＭＳ Ｐゴシック" panose="020B0600070205080204" pitchFamily="34" charset="-128"/>
              </a:rPr>
              <a:t> relevant material			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Students should be able to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evaluate</a:t>
            </a:r>
            <a:r>
              <a:rPr lang="en-US" altLang="en-US">
                <a:ea typeface="ＭＳ Ｐゴシック" panose="020B0600070205080204" pitchFamily="34" charset="-128"/>
              </a:rPr>
              <a:t> relevant material				</a:t>
            </a:r>
          </a:p>
          <a:p>
            <a:r>
              <a:rPr lang="en-US" altLang="en-US">
                <a:ea typeface="ＭＳ Ｐゴシック" panose="020B0600070205080204" pitchFamily="34" charset="-128"/>
              </a:rPr>
              <a:t>Students should be able to </a:t>
            </a:r>
            <a:r>
              <a:rPr lang="en-US" altLang="en-US">
                <a:solidFill>
                  <a:srgbClr val="7030A0"/>
                </a:solidFill>
                <a:ea typeface="ＭＳ Ｐゴシック" panose="020B0600070205080204" pitchFamily="34" charset="-128"/>
              </a:rPr>
              <a:t>cite</a:t>
            </a:r>
            <a:r>
              <a:rPr lang="en-US" altLang="en-US">
                <a:ea typeface="ＭＳ Ｐゴシック" panose="020B0600070205080204" pitchFamily="34" charset="-128"/>
              </a:rPr>
              <a:t> material properly &amp; avoid plagiarism         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pic>
        <p:nvPicPr>
          <p:cNvPr id="8196" name="Picture 3">
            <a:extLst>
              <a:ext uri="{FF2B5EF4-FFF2-40B4-BE49-F238E27FC236}">
                <a16:creationId xmlns:a16="http://schemas.microsoft.com/office/drawing/2014/main" id="{5BC23B61-737C-4275-80FA-035A0E28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3352800"/>
            <a:ext cx="1371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4">
            <a:extLst>
              <a:ext uri="{FF2B5EF4-FFF2-40B4-BE49-F238E27FC236}">
                <a16:creationId xmlns:a16="http://schemas.microsoft.com/office/drawing/2014/main" id="{63ECFC80-84B9-4B3B-95AD-B389797F1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2425" y="4343400"/>
            <a:ext cx="1219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5">
            <a:extLst>
              <a:ext uri="{FF2B5EF4-FFF2-40B4-BE49-F238E27FC236}">
                <a16:creationId xmlns:a16="http://schemas.microsoft.com/office/drawing/2014/main" id="{523640ED-0A1C-4B74-B274-81DDE5D29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13" y="5486400"/>
            <a:ext cx="10636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>
            <a:extLst>
              <a:ext uri="{FF2B5EF4-FFF2-40B4-BE49-F238E27FC236}">
                <a16:creationId xmlns:a16="http://schemas.microsoft.com/office/drawing/2014/main" id="{1A4873F3-46C1-46D0-BE8D-3A26412120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3" y="2133600"/>
            <a:ext cx="73025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C464122C-F429-4148-B071-F13824944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altLang="en-US">
                <a:ea typeface="ＭＳ Ｐゴシック" panose="020B0600070205080204" pitchFamily="34" charset="-128"/>
              </a:rPr>
              <a:t>ASK QUESTIONS!!!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DEC50D-8BB9-4571-BCF0-C7FC255E9FD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58800" y="1417638"/>
          <a:ext cx="7772400" cy="3543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graphicEl>
                                              <a:dgm id="{B0DE4C15-4409-432D-81AA-45DF5B3D310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3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5">
                                            <p:graphicEl>
                                              <a:dgm id="{684EF0D0-B9CB-43D2-AB51-482CFA6CE2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6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5">
                                            <p:graphicEl>
                                              <a:dgm id="{B9FAD44C-AE31-449B-AD8F-121462AF60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>
            <a:extLst>
              <a:ext uri="{FF2B5EF4-FFF2-40B4-BE49-F238E27FC236}">
                <a16:creationId xmlns:a16="http://schemas.microsoft.com/office/drawing/2014/main" id="{37A1ECD8-1174-4881-9C73-47E9134092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virtual library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DBC34F-687C-41F7-A826-A15EA59103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938" y="1417638"/>
            <a:ext cx="8387862" cy="5008703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9BBE56E-9CE0-45AA-919F-F4997FC8A2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127" y="4970097"/>
            <a:ext cx="1479550" cy="24447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8DEB0D4C-D6F9-4873-B7BB-51D1BC3C7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20963"/>
            <a:ext cx="8229600" cy="1143000"/>
          </a:xfrm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Any questions about getting access from off campus?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6C08E4D-CE25-41D4-9189-0133C27002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938" y="1142706"/>
            <a:ext cx="8992062" cy="5715294"/>
          </a:xfrm>
          <a:prstGeom prst="rect">
            <a:avLst/>
          </a:prstGeom>
        </p:spPr>
      </p:pic>
      <p:sp>
        <p:nvSpPr>
          <p:cNvPr id="13314" name="Title 1">
            <a:extLst>
              <a:ext uri="{FF2B5EF4-FFF2-40B4-BE49-F238E27FC236}">
                <a16:creationId xmlns:a16="http://schemas.microsoft.com/office/drawing/2014/main" id="{4B9C918C-55FD-4854-A5C9-C4921F214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The Library Catalogue</a:t>
            </a:r>
            <a:endParaRPr lang="en-CA" altLang="en-US">
              <a:ea typeface="ＭＳ Ｐゴシック" panose="020B0600070205080204" pitchFamily="34" charset="-128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6B2CA6DB-B053-4581-A43E-DDFED012DB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2607" y="3631101"/>
            <a:ext cx="4090224" cy="174625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F5AD1D-2216-47FA-B5E1-30E468363F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87736" y="4111319"/>
            <a:ext cx="242887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/>
              <a:t>Undergraduate Writing Psychology</a:t>
            </a:r>
            <a:endParaRPr lang="en-CA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theme/theme1.xml><?xml version="1.0" encoding="utf-8"?>
<a:theme xmlns:a="http://schemas.openxmlformats.org/drawingml/2006/main" name="Library_Black">
  <a:themeElements>
    <a:clrScheme name="Custom 7">
      <a:dk1>
        <a:sysClr val="windowText" lastClr="000000"/>
      </a:dk1>
      <a:lt1>
        <a:srgbClr val="FFFFFF"/>
      </a:lt1>
      <a:dk2>
        <a:srgbClr val="96172E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57068C"/>
      </a:accent5>
      <a:accent6>
        <a:srgbClr val="B6BF00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Library_Black</Template>
  <TotalTime>4570</TotalTime>
  <Words>425</Words>
  <Application>Microsoft Office PowerPoint</Application>
  <PresentationFormat>On-screen Show (4:3)</PresentationFormat>
  <Paragraphs>88</Paragraphs>
  <Slides>42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Snap ITC</vt:lpstr>
      <vt:lpstr>Library_Black</vt:lpstr>
      <vt:lpstr>Psych 499 WELCOME! Undergraduate Thesis</vt:lpstr>
      <vt:lpstr>PowerPoint Presentation</vt:lpstr>
      <vt:lpstr>Overview</vt:lpstr>
      <vt:lpstr>Information Literacy…</vt:lpstr>
      <vt:lpstr>Tim’s translation</vt:lpstr>
      <vt:lpstr>ASK QUESTIONS!!!</vt:lpstr>
      <vt:lpstr>The virtual library</vt:lpstr>
      <vt:lpstr>Any questions about getting access from off campus?</vt:lpstr>
      <vt:lpstr>The Library Catalogue</vt:lpstr>
      <vt:lpstr>PowerPoint Presentation</vt:lpstr>
      <vt:lpstr>New Catalogue -Omni</vt:lpstr>
      <vt:lpstr>If the book is not in the system</vt:lpstr>
      <vt:lpstr>Inter Library Loan</vt:lpstr>
      <vt:lpstr>Any questions about the Library Catalogue or Inter-library loan system?</vt:lpstr>
      <vt:lpstr>Databases</vt:lpstr>
      <vt:lpstr>PowerPoint Presentation</vt:lpstr>
      <vt:lpstr>PowerPoint Presentation</vt:lpstr>
      <vt:lpstr>Research Guides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Lets see what we can do…</vt:lpstr>
      <vt:lpstr>PowerPoint Presentation</vt:lpstr>
      <vt:lpstr>PowerPoint Presentation</vt:lpstr>
      <vt:lpstr>PowerPoint Presentation</vt:lpstr>
      <vt:lpstr>PowerPoint Presentation</vt:lpstr>
      <vt:lpstr>Scopus</vt:lpstr>
      <vt:lpstr>PsycINFO vs Scopus</vt:lpstr>
      <vt:lpstr>Contact me!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nagrhoda</dc:creator>
  <cp:lastModifiedBy>Tim Ireland</cp:lastModifiedBy>
  <cp:revision>126</cp:revision>
  <cp:lastPrinted>2011-09-26T15:18:12Z</cp:lastPrinted>
  <dcterms:created xsi:type="dcterms:W3CDTF">2011-01-26T16:28:31Z</dcterms:created>
  <dcterms:modified xsi:type="dcterms:W3CDTF">2022-01-07T14:26:41Z</dcterms:modified>
</cp:coreProperties>
</file>