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64" r:id="rId5"/>
    <p:sldId id="261" r:id="rId6"/>
    <p:sldId id="262" r:id="rId7"/>
    <p:sldId id="267" r:id="rId8"/>
    <p:sldId id="265" r:id="rId9"/>
    <p:sldId id="263" r:id="rId10"/>
    <p:sldId id="268" r:id="rId11"/>
    <p:sldId id="258" r:id="rId12"/>
    <p:sldId id="259" r:id="rId13"/>
    <p:sldId id="257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38D5A-090F-403F-BC16-BFE6A5B49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0B05D-0327-4EBC-87CC-8E1DA8FE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3612-26B7-40F5-9282-4D281B668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AF94-89F0-4953-96F9-6B374B297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CD98-1E3E-4082-92C8-94C919154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C63F-3ECF-4145-83AF-C6663D909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24BBF-07D0-4391-B4FA-4DE69BD2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18BE-06CE-47F8-A0FE-0C6B063B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6426-A82E-4160-8DE2-C5CB2444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7062D-28FA-49D7-B2B7-33268082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0E618-8381-40EF-88B7-96468B06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34FBFB-1795-4446-ABE2-0D154649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waterloo.ca/research/beginning-amendm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research-experiences-group/researchers/reg-dates" TargetMode="External"/><Relationship Id="rId2" Type="http://schemas.openxmlformats.org/officeDocument/2006/relationships/hyperlink" Target="http://pre.ethics.gc.ca/eng/education/tutorial-didacticiel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waterloo.ca/research-experiences-group/researchers/sona-study-creation-approval-visibility" TargetMode="External"/><Relationship Id="rId4" Type="http://schemas.openxmlformats.org/officeDocument/2006/relationships/hyperlink" Target="mailto:regadmin@uwaterloo.c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psycpool@uwaterloo.ca" TargetMode="External"/><Relationship Id="rId3" Type="http://schemas.openxmlformats.org/officeDocument/2006/relationships/hyperlink" Target="https://uwaterloo.ca/research-experiences-group/researchers" TargetMode="External"/><Relationship Id="rId7" Type="http://schemas.openxmlformats.org/officeDocument/2006/relationships/hyperlink" Target="mailto:vanessa.buote@uwaterloo.ca" TargetMode="External"/><Relationship Id="rId2" Type="http://schemas.openxmlformats.org/officeDocument/2006/relationships/hyperlink" Target="mailto:regadmin@uwaterloo.c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eidse@uwaterloo.ca" TargetMode="External"/><Relationship Id="rId5" Type="http://schemas.openxmlformats.org/officeDocument/2006/relationships/hyperlink" Target="mailto:mainglet@uwaterloo.ca" TargetMode="External"/><Relationship Id="rId4" Type="http://schemas.openxmlformats.org/officeDocument/2006/relationships/hyperlink" Target="https://uwaterloo.ca/research-experiences-group/researchers/reg-dat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.ethics.gc.ca/eng/education/tutorial-didacticie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waterloo.ca/research/office-research-ethics/research-ethics-system-log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waterloo.ca/research/office-research-ethics/research-ethics-system-login/research-ethics-system-training-guid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068762"/>
          </a:xfrm>
        </p:spPr>
        <p:txBody>
          <a:bodyPr/>
          <a:lstStyle/>
          <a:p>
            <a:r>
              <a:rPr lang="en-CA" b="1" dirty="0" smtClean="0">
                <a:solidFill>
                  <a:srgbClr val="0033CC"/>
                </a:solidFill>
              </a:rPr>
              <a:t/>
            </a:r>
            <a:br>
              <a:rPr lang="en-CA" b="1" dirty="0" smtClean="0">
                <a:solidFill>
                  <a:srgbClr val="0033CC"/>
                </a:solidFill>
              </a:rPr>
            </a:br>
            <a:r>
              <a:rPr lang="en-CA" b="1" dirty="0" smtClean="0">
                <a:solidFill>
                  <a:srgbClr val="0033CC"/>
                </a:solidFill>
              </a:rPr>
              <a:t>Ethics Applications</a:t>
            </a:r>
            <a:br>
              <a:rPr lang="en-CA" b="1" dirty="0" smtClean="0">
                <a:solidFill>
                  <a:srgbClr val="0033CC"/>
                </a:solidFill>
              </a:rPr>
            </a:br>
            <a:r>
              <a:rPr lang="en-CA" b="1" dirty="0" smtClean="0">
                <a:solidFill>
                  <a:srgbClr val="0033CC"/>
                </a:solidFill>
              </a:rPr>
              <a:t>for Honours Thesis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6" name="Picture 2" descr="http://www.therapynyct.com/wp-content/uploads/2013/05/psychology_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4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9" y="228600"/>
            <a:ext cx="8382001" cy="878548"/>
            <a:chOff x="304799" y="838200"/>
            <a:chExt cx="8382001" cy="878548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799" y="838200"/>
              <a:ext cx="8382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6</a:t>
              </a:r>
              <a:r>
                <a:rPr lang="en-CA" sz="2000" b="1" dirty="0" smtClean="0">
                  <a:solidFill>
                    <a:srgbClr val="0033CC"/>
                  </a:solidFill>
                </a:rPr>
                <a:t> – Submitting an Amendment </a:t>
              </a:r>
              <a:r>
                <a:rPr lang="en-CA" sz="1400" b="1" dirty="0">
                  <a:solidFill>
                    <a:srgbClr val="0033CC"/>
                  </a:solidFill>
                </a:rPr>
                <a:t>(previously a Form </a:t>
              </a:r>
              <a:r>
                <a:rPr lang="en-CA" sz="1400" b="1" dirty="0" smtClean="0">
                  <a:solidFill>
                    <a:srgbClr val="0033CC"/>
                  </a:solidFill>
                </a:rPr>
                <a:t>104 or Modification)</a:t>
              </a:r>
              <a:endParaRPr lang="en-CA" sz="14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80978" y="1107148"/>
            <a:ext cx="41296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Amendment </a:t>
            </a:r>
            <a:r>
              <a:rPr lang="en-CA" dirty="0" smtClean="0"/>
              <a:t>– used if revisions are necessary after Full Clearance obtained.</a:t>
            </a:r>
          </a:p>
          <a:p>
            <a:endParaRPr lang="en-CA" dirty="0"/>
          </a:p>
          <a:p>
            <a:r>
              <a:rPr lang="en-CA" dirty="0" smtClean="0"/>
              <a:t>An Amendment involves updating the application on the system.</a:t>
            </a:r>
          </a:p>
          <a:p>
            <a:endParaRPr lang="en-CA" dirty="0" smtClean="0"/>
          </a:p>
          <a:p>
            <a:r>
              <a:rPr lang="en-CA" sz="1400" dirty="0" smtClean="0"/>
              <a:t>Instructions can be found in the </a:t>
            </a:r>
            <a:r>
              <a:rPr lang="en-CA" sz="1400" dirty="0"/>
              <a:t>training guide at </a:t>
            </a:r>
            <a:r>
              <a:rPr lang="en-CA" sz="1400" dirty="0">
                <a:hlinkClick r:id="rId2"/>
              </a:rPr>
              <a:t>https://</a:t>
            </a:r>
            <a:r>
              <a:rPr lang="en-CA" sz="1400" dirty="0" smtClean="0">
                <a:hlinkClick r:id="rId2"/>
              </a:rPr>
              <a:t>uwaterloo.ca/research/beginning-amendment</a:t>
            </a:r>
            <a:r>
              <a:rPr lang="en-CA" sz="1400" dirty="0" smtClean="0"/>
              <a:t> .</a:t>
            </a:r>
          </a:p>
          <a:p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3" y="1006481"/>
            <a:ext cx="3556518" cy="35331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667000" y="2057400"/>
            <a:ext cx="1981200" cy="2057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112992"/>
            <a:ext cx="5300663" cy="1239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85" y="5369201"/>
            <a:ext cx="8305800" cy="1200329"/>
          </a:xfrm>
          <a:prstGeom prst="rect">
            <a:avLst/>
          </a:prstGeom>
          <a:solidFill>
            <a:srgbClr val="3399FF">
              <a:alpha val="48000"/>
            </a:srgbClr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/>
              <a:t>All revised materials must be uploaded to the </a:t>
            </a:r>
            <a:r>
              <a:rPr lang="en-CA" sz="1400" dirty="0" smtClean="0"/>
              <a:t>system in the appropriate section(s).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Add a line and then drag and drop the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If you are replacing a previous document or submitting a revised document please make sure you click ‘replace’ so that only the correct/updated document is approved.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 smtClean="0"/>
              <a:t>It is requested that the documents be in PDF format.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83118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599" y="152400"/>
            <a:ext cx="8671285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33CC"/>
                </a:solidFill>
              </a:rPr>
              <a:t>Exemptions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53560" y="1371600"/>
            <a:ext cx="862136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6000" b="1" i="1" dirty="0" smtClean="0">
                <a:solidFill>
                  <a:srgbClr val="FF0000"/>
                </a:solidFill>
              </a:rPr>
              <a:t>NEW</a:t>
            </a:r>
          </a:p>
          <a:p>
            <a:pPr algn="ctr">
              <a:spcAft>
                <a:spcPts val="600"/>
              </a:spcAft>
            </a:pPr>
            <a:r>
              <a:rPr lang="en-US" sz="1600" i="1" dirty="0" smtClean="0"/>
              <a:t>We no longer offer exemptions to an existing protocol.</a:t>
            </a:r>
          </a:p>
          <a:p>
            <a:pPr algn="ctr">
              <a:spcAft>
                <a:spcPts val="600"/>
              </a:spcAft>
            </a:pPr>
            <a:endParaRPr lang="en-CA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600" dirty="0" smtClean="0"/>
              <a:t>A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new application</a:t>
            </a:r>
            <a:r>
              <a:rPr lang="en-US" sz="1600" dirty="0" smtClean="0"/>
              <a:t> </a:t>
            </a:r>
            <a:r>
              <a:rPr lang="en-US" sz="1600" b="1" dirty="0" smtClean="0"/>
              <a:t>IS</a:t>
            </a:r>
            <a:r>
              <a:rPr lang="en-US" sz="1600" dirty="0" smtClean="0"/>
              <a:t> </a:t>
            </a:r>
            <a:r>
              <a:rPr lang="en-US" sz="1600" b="1" dirty="0" smtClean="0"/>
              <a:t>REQUIRED </a:t>
            </a:r>
            <a:r>
              <a:rPr lang="en-US" sz="1600" dirty="0" smtClean="0"/>
              <a:t>even if the project involves supplemental or re-analysis of </a:t>
            </a:r>
            <a:r>
              <a:rPr lang="en-US" sz="1600" b="1" dirty="0" smtClean="0"/>
              <a:t>existing</a:t>
            </a:r>
            <a:r>
              <a:rPr lang="en-US" sz="1600" dirty="0" smtClean="0"/>
              <a:t> data.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You must be identified as a ‘Student Investigator’ and your Faculty Supervisor is to be identified as the ‘Principal Investigator’.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For the level of research select ‘Undergraduate (</a:t>
            </a:r>
            <a:r>
              <a:rPr lang="en-US" sz="1600" dirty="0" err="1" smtClean="0"/>
              <a:t>honours</a:t>
            </a:r>
            <a:r>
              <a:rPr lang="en-US" sz="1600" dirty="0" smtClean="0"/>
              <a:t>) thesis’ in the ‘General details’ section of the application.</a:t>
            </a:r>
          </a:p>
          <a:p>
            <a:pPr lvl="1"/>
            <a:endParaRPr lang="en-US" sz="1600" dirty="0" smtClean="0"/>
          </a:p>
          <a:p>
            <a:pPr lvl="2"/>
            <a:r>
              <a:rPr lang="en-US" dirty="0" smtClean="0"/>
              <a:t> </a:t>
            </a:r>
          </a:p>
          <a:p>
            <a:pPr algn="ctr"/>
            <a:r>
              <a:rPr lang="en-US" sz="1600" dirty="0" smtClean="0"/>
              <a:t>Please contact the </a:t>
            </a:r>
            <a:r>
              <a:rPr lang="en-US" sz="1600" b="1" dirty="0" smtClean="0">
                <a:solidFill>
                  <a:srgbClr val="0033CC"/>
                </a:solidFill>
              </a:rPr>
              <a:t>DERC Officer </a:t>
            </a:r>
            <a:r>
              <a:rPr lang="en-US" sz="1600" dirty="0" smtClean="0"/>
              <a:t>is you have any questions.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6962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</a:rPr>
              <a:t>REG/</a:t>
            </a:r>
            <a:r>
              <a:rPr lang="en-US" b="1" dirty="0" err="1" smtClean="0">
                <a:solidFill>
                  <a:srgbClr val="0033CC"/>
                </a:solidFill>
              </a:rPr>
              <a:t>Sona</a:t>
            </a:r>
            <a:endParaRPr lang="en-US" b="1" dirty="0" smtClean="0">
              <a:solidFill>
                <a:srgbClr val="0033CC"/>
              </a:solidFill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76200" y="900947"/>
            <a:ext cx="8915399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If you will be using the </a:t>
            </a:r>
            <a:r>
              <a:rPr lang="en-US" dirty="0" err="1" smtClean="0"/>
              <a:t>Sona</a:t>
            </a:r>
            <a:r>
              <a:rPr lang="en-US" dirty="0" smtClean="0"/>
              <a:t> Participant pool you will need to: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dirty="0" smtClean="0"/>
              <a:t> </a:t>
            </a:r>
            <a:r>
              <a:rPr lang="en-US" u="sng" dirty="0"/>
              <a:t>Step 1</a:t>
            </a:r>
            <a:r>
              <a:rPr lang="en-US" dirty="0"/>
              <a:t>: Complete TCPS2 (CORE) Ethics Tutorial</a:t>
            </a:r>
          </a:p>
          <a:p>
            <a:pPr lvl="2">
              <a:spcAft>
                <a:spcPts val="600"/>
              </a:spcAft>
            </a:pPr>
            <a:r>
              <a:rPr lang="en-CA" sz="1400" dirty="0">
                <a:hlinkClick r:id="rId2"/>
              </a:rPr>
              <a:t>http://pre.ethics.gc.ca/eng/education/tutorial-didacticiel/</a:t>
            </a:r>
            <a:r>
              <a:rPr lang="en-CA" sz="1400" dirty="0"/>
              <a:t> </a:t>
            </a:r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dirty="0" smtClean="0"/>
              <a:t> </a:t>
            </a:r>
            <a:r>
              <a:rPr lang="en-US" u="sng" dirty="0"/>
              <a:t>Step 2</a:t>
            </a:r>
            <a:r>
              <a:rPr lang="en-US" dirty="0"/>
              <a:t>:  </a:t>
            </a:r>
            <a:r>
              <a:rPr lang="en-US" dirty="0" smtClean="0"/>
              <a:t>Complete the </a:t>
            </a:r>
            <a:r>
              <a:rPr lang="en-US" dirty="0" err="1" smtClean="0"/>
              <a:t>Sona</a:t>
            </a:r>
            <a:r>
              <a:rPr lang="en-US" dirty="0" smtClean="0"/>
              <a:t> Full Researcher </a:t>
            </a:r>
            <a:r>
              <a:rPr lang="en-US" dirty="0"/>
              <a:t>Training </a:t>
            </a:r>
            <a:r>
              <a:rPr lang="en-US" dirty="0" smtClean="0"/>
              <a:t>Session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(see </a:t>
            </a:r>
            <a:r>
              <a:rPr lang="en-US" dirty="0"/>
              <a:t>REG website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uwaterloo.ca/research-experiences-group/researchers/reg-dates</a:t>
            </a:r>
            <a:r>
              <a:rPr lang="en-US" sz="1200" dirty="0" smtClean="0"/>
              <a:t> 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dirty="0" smtClean="0"/>
              <a:t>Submit your email requesting session date to </a:t>
            </a:r>
            <a:r>
              <a:rPr lang="en-US" dirty="0" smtClean="0">
                <a:hlinkClick r:id="rId4"/>
              </a:rPr>
              <a:t>regadmin@uwaterloo.ca</a:t>
            </a:r>
            <a:r>
              <a:rPr lang="en-US" dirty="0" smtClean="0"/>
              <a:t> </a:t>
            </a:r>
            <a:r>
              <a:rPr lang="en-US" sz="1400" dirty="0" smtClean="0"/>
              <a:t> </a:t>
            </a:r>
          </a:p>
          <a:p>
            <a:pPr lvl="3">
              <a:spcAft>
                <a:spcPts val="600"/>
              </a:spcAft>
              <a:buFontTx/>
              <a:buChar char="•"/>
            </a:pPr>
            <a:r>
              <a:rPr lang="en-US" sz="1400" dirty="0" smtClean="0"/>
              <a:t>Include your supervisor’s name and identify that you are an </a:t>
            </a:r>
            <a:r>
              <a:rPr lang="en-US" sz="1400" dirty="0" err="1" smtClean="0"/>
              <a:t>Honours</a:t>
            </a:r>
            <a:r>
              <a:rPr lang="en-US" sz="1400" dirty="0" smtClean="0"/>
              <a:t> Thesis student</a:t>
            </a:r>
            <a:endParaRPr lang="en-US" sz="1400" dirty="0"/>
          </a:p>
          <a:p>
            <a:pPr lvl="1">
              <a:spcAft>
                <a:spcPts val="600"/>
              </a:spcAft>
              <a:buFontTx/>
              <a:buChar char="•"/>
            </a:pPr>
            <a:r>
              <a:rPr lang="en-US" dirty="0"/>
              <a:t> </a:t>
            </a:r>
            <a:r>
              <a:rPr lang="en-US" u="sng" dirty="0"/>
              <a:t>Step 3</a:t>
            </a:r>
            <a:r>
              <a:rPr lang="en-US" dirty="0"/>
              <a:t>:  Create your Study on </a:t>
            </a:r>
            <a:r>
              <a:rPr lang="en-US" dirty="0" err="1"/>
              <a:t>Sona</a:t>
            </a:r>
            <a:endParaRPr lang="en-US" dirty="0"/>
          </a:p>
          <a:p>
            <a:pPr lvl="2">
              <a:spcAft>
                <a:spcPts val="600"/>
              </a:spcAft>
              <a:buFontTx/>
              <a:buChar char="•"/>
            </a:pPr>
            <a:r>
              <a:rPr lang="en-US" dirty="0"/>
              <a:t>Guidelines posted at </a:t>
            </a:r>
          </a:p>
          <a:p>
            <a:pPr lvl="2">
              <a:spcAft>
                <a:spcPts val="600"/>
              </a:spcAft>
            </a:pP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uwaterloo.ca/research-experiences-group/researchers/sona-study-creation-approval-visibility</a:t>
            </a:r>
            <a:r>
              <a:rPr lang="en-US" sz="1400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4900" y="4267200"/>
            <a:ext cx="7162800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>
                <a:solidFill>
                  <a:srgbClr val="0033CC"/>
                </a:solidFill>
              </a:rPr>
              <a:t>NOTE: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Do you need REG/</a:t>
            </a:r>
            <a:r>
              <a:rPr lang="en-US" sz="1600" dirty="0" err="1"/>
              <a:t>Sona</a:t>
            </a:r>
            <a:r>
              <a:rPr lang="en-US" sz="1600" dirty="0"/>
              <a:t> Prescreen question(s) and/or Mass Testing scale(s)?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Discuss this with your supervisor (i.e. - need to recruit specific groups)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Advise/discuss with REG Coordinator early on  </a:t>
            </a: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Don’t wait until the term when you are planning to collect data as these surveys are created in advance of each term</a:t>
            </a:r>
          </a:p>
        </p:txBody>
      </p:sp>
    </p:spTree>
    <p:extLst>
      <p:ext uri="{BB962C8B-B14F-4D97-AF65-F5344CB8AC3E}">
        <p14:creationId xmlns:p14="http://schemas.microsoft.com/office/powerpoint/2010/main" val="333969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33CC"/>
                </a:solidFill>
              </a:rPr>
              <a:t>Contact Info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914400" y="3048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914400" y="859334"/>
            <a:ext cx="7391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REG/</a:t>
            </a:r>
            <a:r>
              <a:rPr lang="en-US" dirty="0" err="1" smtClean="0"/>
              <a:t>Sona</a:t>
            </a:r>
            <a:r>
              <a:rPr lang="en-US" dirty="0" smtClean="0"/>
              <a:t> </a:t>
            </a:r>
            <a:r>
              <a:rPr lang="en-US" dirty="0"/>
              <a:t>(credit/pay studies</a:t>
            </a:r>
            <a:r>
              <a:rPr lang="en-US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REG </a:t>
            </a:r>
            <a:r>
              <a:rPr lang="en-US" sz="1600" dirty="0"/>
              <a:t>Coordinator/</a:t>
            </a:r>
            <a:r>
              <a:rPr lang="en-US" sz="1600" dirty="0" err="1"/>
              <a:t>Sona</a:t>
            </a:r>
            <a:r>
              <a:rPr lang="en-US" sz="1600" dirty="0"/>
              <a:t> Administrator</a:t>
            </a:r>
          </a:p>
          <a:p>
            <a:pPr lvl="1"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Michelle Manios </a:t>
            </a:r>
            <a:r>
              <a:rPr lang="en-US" sz="1600" dirty="0">
                <a:solidFill>
                  <a:srgbClr val="0033CC"/>
                </a:solidFill>
                <a:hlinkClick r:id="rId2"/>
              </a:rPr>
              <a:t>regadmin@uwaterloo.ca</a:t>
            </a:r>
            <a:endParaRPr lang="en-US" sz="1600" dirty="0">
              <a:solidFill>
                <a:srgbClr val="0033CC"/>
              </a:solidFill>
            </a:endParaRPr>
          </a:p>
          <a:p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REG Researchers’ Homepage</a:t>
            </a:r>
          </a:p>
          <a:p>
            <a:pPr lvl="1">
              <a:buFontTx/>
              <a:buChar char="•"/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uwaterloo.ca/research-experiences-group/researchers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Full Researcher </a:t>
            </a:r>
            <a:r>
              <a:rPr lang="en-US" sz="1600" dirty="0"/>
              <a:t>Training </a:t>
            </a:r>
            <a:r>
              <a:rPr lang="en-US" sz="1600" dirty="0" smtClean="0"/>
              <a:t>Sessions </a:t>
            </a:r>
            <a:r>
              <a:rPr lang="en-US" sz="1400" dirty="0" smtClean="0">
                <a:solidFill>
                  <a:srgbClr val="FF0000"/>
                </a:solidFill>
              </a:rPr>
              <a:t>(mandatory even if completed RA training)</a:t>
            </a:r>
            <a:endParaRPr lang="en-US" sz="1400" dirty="0">
              <a:solidFill>
                <a:srgbClr val="FF0000"/>
              </a:solidFill>
            </a:endParaRPr>
          </a:p>
          <a:p>
            <a:pPr lvl="1">
              <a:buFontTx/>
              <a:buChar char="•"/>
            </a:pPr>
            <a:r>
              <a:rPr lang="en-US" sz="1600" dirty="0" smtClean="0"/>
              <a:t>Email the REG administrator requesting session date (at </a:t>
            </a:r>
            <a:r>
              <a:rPr lang="en-US" sz="1600" dirty="0" smtClean="0">
                <a:hlinkClick r:id="rId2"/>
              </a:rPr>
              <a:t>regadmin@uwaterloo.ca</a:t>
            </a:r>
            <a:r>
              <a:rPr lang="en-US" sz="1600" dirty="0" smtClean="0"/>
              <a:t>)</a:t>
            </a:r>
            <a:endParaRPr lang="en-US" sz="1600" dirty="0" smtClean="0">
              <a:hlinkClick r:id="rId4"/>
            </a:endParaRP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dirty="0" smtClean="0"/>
              <a:t>Psych Delegated Ethics Review Committee (DERC)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DERC Officer:</a:t>
            </a:r>
            <a:r>
              <a:rPr lang="en-US" sz="1600" dirty="0"/>
              <a:t>	</a:t>
            </a:r>
            <a:r>
              <a:rPr lang="en-US" sz="1600" dirty="0" smtClean="0"/>
              <a:t>Michelle Manios </a:t>
            </a:r>
            <a:r>
              <a:rPr lang="en-US" sz="1600" dirty="0" smtClean="0">
                <a:hlinkClick r:id="rId5"/>
              </a:rPr>
              <a:t>mamanios@uwaterloo.ca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Office of Research Ethics (ORE)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/>
              <a:t> ORE Research Ethics:  	Joanna </a:t>
            </a:r>
            <a:r>
              <a:rPr lang="en-US" sz="1600" dirty="0" err="1" smtClean="0"/>
              <a:t>Eidse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6"/>
              </a:rPr>
              <a:t>jeidse@uwaterloo.ca</a:t>
            </a:r>
            <a:r>
              <a:rPr lang="en-US" sz="1600" dirty="0" smtClean="0"/>
              <a:t> 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Vanessa </a:t>
            </a:r>
            <a:r>
              <a:rPr lang="en-US" sz="1600" dirty="0" err="1" smtClean="0"/>
              <a:t>Buote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7"/>
              </a:rPr>
              <a:t>vanessa.buote@uwaterloo.ca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dirty="0" smtClean="0"/>
          </a:p>
          <a:p>
            <a:r>
              <a:rPr lang="en-US" dirty="0" err="1" smtClean="0"/>
              <a:t>PSYCpool</a:t>
            </a:r>
            <a:r>
              <a:rPr lang="en-US" dirty="0" smtClean="0"/>
              <a:t> (pay studies)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err="1" smtClean="0"/>
              <a:t>PSYCpool</a:t>
            </a:r>
            <a:r>
              <a:rPr lang="en-US" sz="1600" dirty="0" smtClean="0"/>
              <a:t> Coordinator:	Michelle Manios, </a:t>
            </a:r>
            <a:r>
              <a:rPr lang="en-US" sz="1600" dirty="0" smtClean="0">
                <a:hlinkClick r:id="rId8"/>
              </a:rPr>
              <a:t>psycpool@uwaterloo.ca</a:t>
            </a:r>
            <a:endParaRPr lang="en-US" sz="1600" dirty="0"/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527">
            <a:off x="738215" y="838200"/>
            <a:ext cx="27825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ee information session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789">
            <a:off x="6345220" y="39866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914400"/>
            <a:ext cx="62031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33CC"/>
                </a:solidFill>
              </a:rPr>
              <a:t>Research Ethics </a:t>
            </a:r>
          </a:p>
          <a:p>
            <a:pPr algn="ctr"/>
            <a:r>
              <a:rPr lang="en-US" sz="2800" b="1" u="sng" dirty="0" smtClean="0">
                <a:solidFill>
                  <a:srgbClr val="0033CC"/>
                </a:solidFill>
              </a:rPr>
              <a:t>Information Session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June 11</a:t>
            </a:r>
            <a:r>
              <a:rPr lang="en-US" sz="2800" b="1" baseline="30000" dirty="0" smtClean="0"/>
              <a:t>th</a:t>
            </a:r>
            <a:r>
              <a:rPr lang="en-US" sz="2800" b="1" dirty="0"/>
              <a:t> </a:t>
            </a:r>
            <a:r>
              <a:rPr lang="en-US" sz="2800" b="1" dirty="0" smtClean="0"/>
              <a:t>– PAS 4032</a:t>
            </a:r>
          </a:p>
          <a:p>
            <a:pPr algn="ctr"/>
            <a:r>
              <a:rPr lang="en-US" sz="2800" b="1" dirty="0" smtClean="0"/>
              <a:t>10 – 11 am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901" y="3718749"/>
            <a:ext cx="6203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33CC"/>
                </a:solidFill>
              </a:rPr>
              <a:t>If you have questions about research ethics</a:t>
            </a:r>
          </a:p>
          <a:p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How to start an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What resources are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question specific to your study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i="1" dirty="0" smtClean="0">
                <a:solidFill>
                  <a:srgbClr val="0033CC"/>
                </a:solidFill>
              </a:rPr>
              <a:t>This session may be of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412">
            <a:off x="554691" y="986773"/>
            <a:ext cx="24098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838200"/>
            <a:ext cx="541020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33CC"/>
                </a:solidFill>
              </a:rPr>
              <a:t>Have more questions?</a:t>
            </a:r>
          </a:p>
          <a:p>
            <a:endParaRPr lang="en-US" dirty="0"/>
          </a:p>
          <a:p>
            <a:pPr algn="ctr"/>
            <a:r>
              <a:rPr lang="en-US" sz="2000" dirty="0" smtClean="0"/>
              <a:t>Beginning May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there will be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b="1" u="sng" dirty="0" smtClean="0">
                <a:solidFill>
                  <a:srgbClr val="0033CC"/>
                </a:solidFill>
              </a:rPr>
              <a:t>Drop-In Sessions </a:t>
            </a:r>
          </a:p>
          <a:p>
            <a:pPr algn="ctr"/>
            <a:endParaRPr lang="en-US" sz="2400" b="1" u="sng" dirty="0" smtClean="0">
              <a:solidFill>
                <a:srgbClr val="0033CC"/>
              </a:solidFill>
            </a:endParaRPr>
          </a:p>
          <a:p>
            <a:pPr algn="ctr"/>
            <a:r>
              <a:rPr lang="en-US" sz="2000" dirty="0" smtClean="0"/>
              <a:t>held every Wednesday </a:t>
            </a:r>
          </a:p>
          <a:p>
            <a:pPr algn="ctr"/>
            <a:r>
              <a:rPr lang="en-US" sz="2000" dirty="0" smtClean="0"/>
              <a:t>throughout the term until July 31</a:t>
            </a:r>
            <a:r>
              <a:rPr lang="en-US" sz="2000" baseline="30000" dirty="0" smtClean="0"/>
              <a:t>st</a:t>
            </a:r>
            <a:endParaRPr lang="en-US" sz="2000" dirty="0" smtClean="0"/>
          </a:p>
          <a:p>
            <a:r>
              <a:rPr lang="en-US" dirty="0" smtClean="0"/>
              <a:t> 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2052" name="Picture 4" descr="Image result for free questio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79" y="4069854"/>
            <a:ext cx="1737222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069854"/>
            <a:ext cx="4876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10 am to 12 pm </a:t>
            </a:r>
          </a:p>
          <a:p>
            <a:pPr algn="ctr"/>
            <a:r>
              <a:rPr lang="en-US" sz="2000" dirty="0" smtClean="0"/>
              <a:t>at the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Dana Porter Library 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study booth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8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4068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3600" b="1" kern="0" dirty="0" smtClean="0">
                <a:solidFill>
                  <a:srgbClr val="0033CC"/>
                </a:solidFill>
              </a:rPr>
              <a:t>Checklist for submitting your</a:t>
            </a:r>
            <a:br>
              <a:rPr lang="en-CA" sz="3600" b="1" kern="0" dirty="0" smtClean="0">
                <a:solidFill>
                  <a:srgbClr val="0033CC"/>
                </a:solidFill>
              </a:rPr>
            </a:br>
            <a:r>
              <a:rPr lang="en-CA" sz="3600" b="1" kern="0" dirty="0" smtClean="0">
                <a:solidFill>
                  <a:srgbClr val="0033CC"/>
                </a:solidFill>
              </a:rPr>
              <a:t>Ethics Application</a:t>
            </a:r>
            <a:r>
              <a:rPr lang="en-CA" kern="0" dirty="0" smtClean="0"/>
              <a:t/>
            </a:r>
            <a:br>
              <a:rPr lang="en-CA" kern="0" dirty="0" smtClean="0"/>
            </a:br>
            <a:r>
              <a:rPr lang="en-CA" sz="1800" i="1" kern="0" dirty="0" smtClean="0"/>
              <a:t>(see Honours Thesis Handbook)</a:t>
            </a:r>
          </a:p>
          <a:p>
            <a:r>
              <a:rPr lang="en-CA" sz="4800" i="1" kern="0" dirty="0">
                <a:solidFill>
                  <a:srgbClr val="0033CC"/>
                </a:solidFill>
              </a:rPr>
              <a:t>~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3528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 smtClean="0"/>
              <a:t>Step 1	TCPS2 (CORE) Ethics Tutorial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 smtClean="0"/>
              <a:t>Step 2	Create an ethics </a:t>
            </a:r>
            <a:r>
              <a:rPr lang="en-CA" dirty="0"/>
              <a:t>a</a:t>
            </a:r>
            <a:r>
              <a:rPr lang="en-CA" dirty="0" smtClean="0"/>
              <a:t>pplication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 smtClean="0"/>
              <a:t>Step 3	Research Proposal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 smtClean="0"/>
              <a:t>Step 4	Oral Presentation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 smtClean="0"/>
              <a:t>Step 5	Receive Full Ethics Clearance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dirty="0" smtClean="0"/>
              <a:t>Step 6	Amendments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78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15258"/>
            <a:ext cx="4102894" cy="3462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54608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TCPS2 (CORE) Ethics Tutorial</a:t>
            </a:r>
          </a:p>
          <a:p>
            <a:r>
              <a:rPr lang="en-CA" sz="1400" dirty="0">
                <a:hlinkClick r:id="rId3"/>
              </a:rPr>
              <a:t>http://www.pre.ethics.gc.ca/eng/education/tutorial-didacticiel</a:t>
            </a:r>
            <a:r>
              <a:rPr lang="en-CA" sz="1400" dirty="0" smtClean="0">
                <a:hlinkClick r:id="rId3"/>
              </a:rPr>
              <a:t>/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78609" y="4191000"/>
            <a:ext cx="2362200" cy="0"/>
          </a:xfrm>
          <a:prstGeom prst="straightConnector1">
            <a:avLst/>
          </a:prstGeom>
          <a:ln w="730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8419" y="3962400"/>
            <a:ext cx="2081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Go to the URL above and click on this link to start tutorial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409" y="576397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 smtClean="0"/>
              <a:t>This tutorial must be completed BEFORE an ethics application is submitted.</a:t>
            </a:r>
            <a:endParaRPr lang="en-CA" sz="16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228600"/>
            <a:ext cx="1700981" cy="878548"/>
            <a:chOff x="304800" y="838200"/>
            <a:chExt cx="1700981" cy="878548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838200"/>
              <a:ext cx="1700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1</a:t>
              </a:r>
              <a:endParaRPr lang="en-CA" sz="32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04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525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 smtClean="0"/>
              <a:t>You must received Full Clearance </a:t>
            </a:r>
            <a:r>
              <a:rPr lang="en-CA" sz="1400" b="1" i="1" dirty="0" smtClean="0">
                <a:solidFill>
                  <a:srgbClr val="FF0000"/>
                </a:solidFill>
              </a:rPr>
              <a:t>before</a:t>
            </a:r>
            <a:r>
              <a:rPr lang="en-CA" sz="1400" i="1" dirty="0" smtClean="0"/>
              <a:t> data collection can start</a:t>
            </a:r>
            <a:endParaRPr lang="en-CA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339365"/>
            <a:ext cx="4343400" cy="2092881"/>
          </a:xfrm>
          <a:prstGeom prst="rect">
            <a:avLst/>
          </a:prstGeom>
          <a:noFill/>
          <a:ln w="28575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NEW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CA" sz="1400" dirty="0" smtClean="0"/>
          </a:p>
          <a:p>
            <a:r>
              <a:rPr lang="en-CA" sz="1400" dirty="0" smtClean="0"/>
              <a:t>To gain access to </a:t>
            </a:r>
            <a:r>
              <a:rPr lang="en-CA" sz="1400" dirty="0" err="1" smtClean="0"/>
              <a:t>Kuali</a:t>
            </a:r>
            <a:r>
              <a:rPr lang="en-CA" sz="1400" dirty="0" smtClean="0"/>
              <a:t> (the ethics system) you will need to log in using your </a:t>
            </a:r>
            <a:r>
              <a:rPr lang="en-CA" sz="1400" dirty="0" err="1" smtClean="0"/>
              <a:t>WatIAM</a:t>
            </a:r>
            <a:r>
              <a:rPr lang="en-CA" sz="1400" dirty="0" smtClean="0"/>
              <a:t> credentials, then log out.</a:t>
            </a:r>
          </a:p>
          <a:p>
            <a:r>
              <a:rPr lang="en-CA" sz="1400" dirty="0" smtClean="0"/>
              <a:t>You will then be able to log in and start an ethics application/amendment.</a:t>
            </a:r>
          </a:p>
          <a:p>
            <a:endParaRPr lang="en-CA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228600"/>
            <a:ext cx="8534400" cy="878548"/>
            <a:chOff x="304800" y="838200"/>
            <a:chExt cx="8534400" cy="878548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" y="838200"/>
              <a:ext cx="853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2 – </a:t>
              </a:r>
              <a:r>
                <a:rPr lang="en-CA" sz="2000" b="1" dirty="0">
                  <a:solidFill>
                    <a:srgbClr val="0033CC"/>
                  </a:solidFill>
                </a:rPr>
                <a:t>C</a:t>
              </a:r>
              <a:r>
                <a:rPr lang="en-CA" sz="2000" b="1" dirty="0" smtClean="0">
                  <a:solidFill>
                    <a:srgbClr val="0033CC"/>
                  </a:solidFill>
                </a:rPr>
                <a:t>reate an ethics application </a:t>
              </a:r>
              <a:r>
                <a:rPr lang="en-CA" sz="1400" b="1" dirty="0" smtClean="0">
                  <a:solidFill>
                    <a:srgbClr val="0033CC"/>
                  </a:solidFill>
                </a:rPr>
                <a:t>(previously a Form 101)</a:t>
              </a:r>
              <a:endParaRPr lang="en-CA" sz="1400" b="1" dirty="0">
                <a:solidFill>
                  <a:srgbClr val="0033CC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70932"/>
            <a:ext cx="4191000" cy="345346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295900" y="2596540"/>
            <a:ext cx="2362200" cy="518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43800" y="3160374"/>
            <a:ext cx="1295400" cy="259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4" y="3238873"/>
            <a:ext cx="2195766" cy="3186112"/>
          </a:xfrm>
          <a:prstGeom prst="rect">
            <a:avLst/>
          </a:prstGeom>
          <a:ln w="6350">
            <a:solidFill>
              <a:srgbClr val="0033CC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114800" y="4852144"/>
            <a:ext cx="4724400" cy="187743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CA" sz="1400" dirty="0" smtClean="0"/>
          </a:p>
          <a:p>
            <a:r>
              <a:rPr lang="en-CA" sz="1400" dirty="0" smtClean="0"/>
              <a:t>Log in at the Office of Research Ethics’ website at:</a:t>
            </a:r>
          </a:p>
          <a:p>
            <a:endParaRPr lang="en-CA" sz="1600" dirty="0" smtClean="0"/>
          </a:p>
          <a:p>
            <a:r>
              <a:rPr lang="en-CA" sz="1200" dirty="0">
                <a:hlinkClick r:id="rId4"/>
              </a:rPr>
              <a:t>https://</a:t>
            </a:r>
            <a:r>
              <a:rPr lang="en-CA" sz="1200" dirty="0" smtClean="0">
                <a:hlinkClick r:id="rId4"/>
              </a:rPr>
              <a:t>uwaterloo.ca/research/office-research-ethics/research-ethics-system-login</a:t>
            </a:r>
            <a:r>
              <a:rPr lang="en-CA" sz="1200" dirty="0" smtClean="0"/>
              <a:t> </a:t>
            </a:r>
          </a:p>
          <a:p>
            <a:endParaRPr lang="en-CA" sz="1200" dirty="0"/>
          </a:p>
          <a:p>
            <a:endParaRPr lang="en-CA" sz="1200" dirty="0"/>
          </a:p>
          <a:p>
            <a:r>
              <a:rPr lang="en-CA" sz="1200" dirty="0" smtClean="0"/>
              <a:t>A training guide is also available from this web page.</a:t>
            </a:r>
            <a:endParaRPr lang="en-CA" sz="1200" dirty="0"/>
          </a:p>
          <a:p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208447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39410" y="1447800"/>
            <a:ext cx="3733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The training guide for the New Research Ethics System </a:t>
            </a:r>
            <a:r>
              <a:rPr lang="en-CA" sz="1000" dirty="0"/>
              <a:t>(available at </a:t>
            </a:r>
            <a:r>
              <a:rPr lang="en-CA" sz="1000" dirty="0">
                <a:hlinkClick r:id="rId2"/>
              </a:rPr>
              <a:t>https://</a:t>
            </a:r>
            <a:r>
              <a:rPr lang="en-CA" sz="1000" dirty="0" smtClean="0">
                <a:hlinkClick r:id="rId2"/>
              </a:rPr>
              <a:t>uwaterloo.ca/research/office-research-ethics/research-ethics-system-login/research-ethics-system-training-guide</a:t>
            </a:r>
            <a:r>
              <a:rPr lang="en-CA" sz="1000" dirty="0" smtClean="0"/>
              <a:t>) </a:t>
            </a:r>
            <a:r>
              <a:rPr lang="en-CA" sz="1200" dirty="0" smtClean="0"/>
              <a:t>provides information on getting started in the system, creating an application, and amending an application.</a:t>
            </a:r>
          </a:p>
          <a:p>
            <a:endParaRPr lang="en-CA" sz="1200" dirty="0"/>
          </a:p>
          <a:p>
            <a:r>
              <a:rPr lang="en-CA" sz="1200" dirty="0" smtClean="0"/>
              <a:t>The Faculty Supervisor is to be listed as the Principal Investigator and needs to submit the application/amendment for review.</a:t>
            </a:r>
          </a:p>
          <a:p>
            <a:endParaRPr lang="en-CA" sz="1200" dirty="0"/>
          </a:p>
          <a:p>
            <a:r>
              <a:rPr lang="en-C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 MORE PAPER</a:t>
            </a:r>
          </a:p>
          <a:p>
            <a:endParaRPr lang="en-CA" sz="1200" dirty="0" smtClean="0"/>
          </a:p>
          <a:p>
            <a:endParaRPr lang="en-C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826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0033CC"/>
                </a:solidFill>
              </a:rPr>
              <a:t>Step 2</a:t>
            </a:r>
            <a:r>
              <a:rPr lang="en-CA" sz="2000" b="1" dirty="0" smtClean="0">
                <a:solidFill>
                  <a:srgbClr val="0033CC"/>
                </a:solidFill>
              </a:rPr>
              <a:t> – The Research Ethics System training guide</a:t>
            </a:r>
            <a:endParaRPr lang="en-CA" sz="3200" b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43" y="3992141"/>
            <a:ext cx="3047290" cy="2435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52" y="940148"/>
            <a:ext cx="4305591" cy="38290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00400" y="3551464"/>
            <a:ext cx="1992333" cy="9443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1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038043"/>
            <a:ext cx="7924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1400" dirty="0" smtClean="0"/>
              <a:t>The Faculty Supervisor submits the application. Please contact them when this process is ready to be completed. </a:t>
            </a:r>
          </a:p>
          <a:p>
            <a:pPr lvl="1">
              <a:lnSpc>
                <a:spcPct val="150000"/>
              </a:lnSpc>
            </a:pPr>
            <a:r>
              <a:rPr lang="en-CA" sz="1400" dirty="0" smtClean="0"/>
              <a:t>If there are any errors, the Faculty Supervisor will be notified at the top of the application.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1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1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1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1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1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1400" dirty="0"/>
              <a:t>Once the application has been submitted by the Faculty </a:t>
            </a:r>
            <a:r>
              <a:rPr lang="en-CA" sz="1400" dirty="0" smtClean="0"/>
              <a:t>Supervisor (listed as a Principal Investigator), </a:t>
            </a:r>
            <a:r>
              <a:rPr lang="en-CA" sz="1400" dirty="0"/>
              <a:t>the DERC </a:t>
            </a:r>
            <a:r>
              <a:rPr lang="en-CA" sz="1400" dirty="0" smtClean="0"/>
              <a:t>Officer </a:t>
            </a:r>
            <a:r>
              <a:rPr lang="en-CA" sz="1400" dirty="0"/>
              <a:t>will assign it for review.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CA" sz="1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1400" dirty="0" smtClean="0"/>
              <a:t>Once submitted, you can check the status of the application at the top of the application.</a:t>
            </a:r>
            <a:endParaRPr lang="en-CA" sz="1400" dirty="0"/>
          </a:p>
          <a:p>
            <a:pPr>
              <a:lnSpc>
                <a:spcPct val="150000"/>
              </a:lnSpc>
            </a:pPr>
            <a:endParaRPr lang="en-CA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799" y="228600"/>
            <a:ext cx="8210549" cy="878548"/>
            <a:chOff x="304799" y="838200"/>
            <a:chExt cx="8210549" cy="878548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799" y="838200"/>
              <a:ext cx="82105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2</a:t>
              </a:r>
              <a:r>
                <a:rPr lang="en-CA" sz="2000" b="1" dirty="0" smtClean="0">
                  <a:solidFill>
                    <a:srgbClr val="0033CC"/>
                  </a:solidFill>
                </a:rPr>
                <a:t> – Submitting the ethics </a:t>
              </a:r>
              <a:r>
                <a:rPr lang="en-CA" sz="2000" b="1" dirty="0">
                  <a:solidFill>
                    <a:srgbClr val="0033CC"/>
                  </a:solidFill>
                </a:rPr>
                <a:t>application </a:t>
              </a:r>
              <a:r>
                <a:rPr lang="en-CA" sz="1400" b="1" dirty="0">
                  <a:solidFill>
                    <a:srgbClr val="0033CC"/>
                  </a:solidFill>
                </a:rPr>
                <a:t>(previously a Form 101)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6" y="5138724"/>
            <a:ext cx="718185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157111"/>
            <a:ext cx="58007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797" y="359011"/>
            <a:ext cx="1700981" cy="762000"/>
            <a:chOff x="304800" y="838200"/>
            <a:chExt cx="1700981" cy="878548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838200"/>
              <a:ext cx="1700981" cy="67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3</a:t>
              </a:r>
              <a:endParaRPr lang="en-CA" sz="32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797" y="1005132"/>
            <a:ext cx="3729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Research Proposal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Reviewed/approved by Supervisor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798" y="2271036"/>
            <a:ext cx="1700981" cy="762000"/>
            <a:chOff x="304800" y="838200"/>
            <a:chExt cx="1700981" cy="878548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838200"/>
              <a:ext cx="1700981" cy="67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4</a:t>
              </a:r>
              <a:endParaRPr lang="en-CA" sz="32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798" y="4342090"/>
            <a:ext cx="1700981" cy="762000"/>
            <a:chOff x="304800" y="838200"/>
            <a:chExt cx="1700981" cy="878548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1070417"/>
              <a:ext cx="457200" cy="646331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 </a:t>
              </a:r>
            </a:p>
            <a:p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838200"/>
              <a:ext cx="1700981" cy="67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rgbClr val="0033CC"/>
                  </a:solidFill>
                </a:rPr>
                <a:t>Step 5</a:t>
              </a:r>
              <a:endParaRPr lang="en-CA" sz="32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798" y="3020452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Oral Presentation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i="1" dirty="0" smtClean="0"/>
              <a:t>To receive departmental approval of project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799" y="5113962"/>
            <a:ext cx="472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Receipt of ORE Full Clearance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Data collection may begin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60768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srgbClr val="0033CC"/>
                </a:solidFill>
              </a:rPr>
              <a:t>WARNING!! </a:t>
            </a:r>
            <a:r>
              <a:rPr lang="en-CA" sz="2000" b="1" dirty="0">
                <a:solidFill>
                  <a:srgbClr val="0033CC"/>
                </a:solidFill>
              </a:rPr>
              <a:t> </a:t>
            </a:r>
            <a:r>
              <a:rPr lang="en-CA" sz="2000" b="1" dirty="0" smtClean="0">
                <a:solidFill>
                  <a:srgbClr val="0033CC"/>
                </a:solidFill>
              </a:rPr>
              <a:t>Allow 3 – 4 weeks to obtain Full Ethics Clearance</a:t>
            </a:r>
            <a:endParaRPr lang="en-CA" sz="2000" b="1" dirty="0">
              <a:solidFill>
                <a:srgbClr val="0033CC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296" y="554497"/>
            <a:ext cx="4526904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38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775</Words>
  <Application>Microsoft Office PowerPoint</Application>
  <PresentationFormat>On-screen Show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Default Design</vt:lpstr>
      <vt:lpstr> Ethics Applications for Honours Thesis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Exemptions</vt:lpstr>
      <vt:lpstr>REG/Sona</vt:lpstr>
      <vt:lpstr>Contact Info  </vt:lpstr>
    </vt:vector>
  </TitlesOfParts>
  <Company>University of Waterloo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Application Info</dc:title>
  <dc:creator>Department of Psychology</dc:creator>
  <cp:lastModifiedBy>Karry Kwan</cp:lastModifiedBy>
  <cp:revision>102</cp:revision>
  <cp:lastPrinted>2013-09-12T20:32:08Z</cp:lastPrinted>
  <dcterms:created xsi:type="dcterms:W3CDTF">2008-01-08T03:03:57Z</dcterms:created>
  <dcterms:modified xsi:type="dcterms:W3CDTF">2019-05-23T20:22:24Z</dcterms:modified>
</cp:coreProperties>
</file>