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4" r:id="rId2"/>
    <p:sldId id="281" r:id="rId3"/>
    <p:sldId id="273" r:id="rId4"/>
    <p:sldId id="275" r:id="rId5"/>
    <p:sldId id="276" r:id="rId6"/>
    <p:sldId id="279" r:id="rId7"/>
    <p:sldId id="271" r:id="rId8"/>
    <p:sldId id="277" r:id="rId9"/>
    <p:sldId id="270" r:id="rId10"/>
    <p:sldId id="263" r:id="rId11"/>
  </p:sldIdLst>
  <p:sldSz cx="9144000" cy="6858000" type="screen4x3"/>
  <p:notesSz cx="6881813" cy="92964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News Gothic MT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News Gothic MT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News Gothic MT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News Gothic MT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2C7C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7" autoAdjust="0"/>
    <p:restoredTop sz="89784" autoAdjust="0"/>
  </p:normalViewPr>
  <p:slideViewPr>
    <p:cSldViewPr>
      <p:cViewPr varScale="1">
        <p:scale>
          <a:sx n="79" d="100"/>
          <a:sy n="79" d="100"/>
        </p:scale>
        <p:origin x="128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C982FA-651A-4212-8A71-5C3E7BBC68F3}" type="datetimeFigureOut">
              <a:rPr lang="en-US"/>
              <a:pPr>
                <a:defRPr/>
              </a:pPr>
              <a:t>3/20/2015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34E8D3-B720-4139-A8E2-F580DD294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26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News Gothic MT"/>
              </a:defRPr>
            </a:lvl1pPr>
            <a:lvl2pPr marL="751122" indent="-288893">
              <a:defRPr>
                <a:solidFill>
                  <a:schemeClr val="tx1"/>
                </a:solidFill>
                <a:latin typeface="News Gothic MT"/>
              </a:defRPr>
            </a:lvl2pPr>
            <a:lvl3pPr marL="1155573" indent="-231115">
              <a:defRPr>
                <a:solidFill>
                  <a:schemeClr val="tx1"/>
                </a:solidFill>
                <a:latin typeface="News Gothic MT"/>
              </a:defRPr>
            </a:lvl3pPr>
            <a:lvl4pPr marL="1617802" indent="-231115">
              <a:defRPr>
                <a:solidFill>
                  <a:schemeClr val="tx1"/>
                </a:solidFill>
                <a:latin typeface="News Gothic MT"/>
              </a:defRPr>
            </a:lvl4pPr>
            <a:lvl5pPr marL="2080031" indent="-231115">
              <a:defRPr>
                <a:solidFill>
                  <a:schemeClr val="tx1"/>
                </a:solidFill>
                <a:latin typeface="News Gothic MT"/>
              </a:defRPr>
            </a:lvl5pPr>
            <a:lvl6pPr marL="2542261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6pPr>
            <a:lvl7pPr marL="3004490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7pPr>
            <a:lvl8pPr marL="3466719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8pPr>
            <a:lvl9pPr marL="3928948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61A791-EAD9-4406-9F70-5A715AA2722C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12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solidFill>
                <a:srgbClr val="40404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News Gothic MT"/>
              </a:defRPr>
            </a:lvl1pPr>
            <a:lvl2pPr marL="751122" indent="-288893">
              <a:defRPr>
                <a:solidFill>
                  <a:schemeClr val="tx1"/>
                </a:solidFill>
                <a:latin typeface="News Gothic MT"/>
              </a:defRPr>
            </a:lvl2pPr>
            <a:lvl3pPr marL="1155573" indent="-231115">
              <a:defRPr>
                <a:solidFill>
                  <a:schemeClr val="tx1"/>
                </a:solidFill>
                <a:latin typeface="News Gothic MT"/>
              </a:defRPr>
            </a:lvl3pPr>
            <a:lvl4pPr marL="1617802" indent="-231115">
              <a:defRPr>
                <a:solidFill>
                  <a:schemeClr val="tx1"/>
                </a:solidFill>
                <a:latin typeface="News Gothic MT"/>
              </a:defRPr>
            </a:lvl4pPr>
            <a:lvl5pPr marL="2080031" indent="-231115">
              <a:defRPr>
                <a:solidFill>
                  <a:schemeClr val="tx1"/>
                </a:solidFill>
                <a:latin typeface="News Gothic MT"/>
              </a:defRPr>
            </a:lvl5pPr>
            <a:lvl6pPr marL="2542261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6pPr>
            <a:lvl7pPr marL="3004490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7pPr>
            <a:lvl8pPr marL="3466719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8pPr>
            <a:lvl9pPr marL="3928948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7FA543-BF71-49D9-8E3A-34C868D9E727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45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News Gothic MT"/>
              </a:defRPr>
            </a:lvl1pPr>
            <a:lvl2pPr marL="751122" indent="-288893">
              <a:defRPr>
                <a:solidFill>
                  <a:schemeClr val="tx1"/>
                </a:solidFill>
                <a:latin typeface="News Gothic MT"/>
              </a:defRPr>
            </a:lvl2pPr>
            <a:lvl3pPr marL="1155573" indent="-231115">
              <a:defRPr>
                <a:solidFill>
                  <a:schemeClr val="tx1"/>
                </a:solidFill>
                <a:latin typeface="News Gothic MT"/>
              </a:defRPr>
            </a:lvl3pPr>
            <a:lvl4pPr marL="1617802" indent="-231115">
              <a:defRPr>
                <a:solidFill>
                  <a:schemeClr val="tx1"/>
                </a:solidFill>
                <a:latin typeface="News Gothic MT"/>
              </a:defRPr>
            </a:lvl4pPr>
            <a:lvl5pPr marL="2080031" indent="-231115">
              <a:defRPr>
                <a:solidFill>
                  <a:schemeClr val="tx1"/>
                </a:solidFill>
                <a:latin typeface="News Gothic MT"/>
              </a:defRPr>
            </a:lvl5pPr>
            <a:lvl6pPr marL="2542261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6pPr>
            <a:lvl7pPr marL="3004490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7pPr>
            <a:lvl8pPr marL="3466719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8pPr>
            <a:lvl9pPr marL="3928948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B2C786-6486-4417-8E5B-4980DF00C1C4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260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Our CHRP designation holds significant weight and advantage.   CHRP’s on average earn 45% more than their non-counterparts.  Why?  Because as it says Competent, Committed and Current.  It takes time for this and it does not come overnight.  You are connected to others like yourself when you need advice.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News Gothic MT"/>
              </a:defRPr>
            </a:lvl1pPr>
            <a:lvl2pPr marL="751122" indent="-288893">
              <a:defRPr>
                <a:solidFill>
                  <a:schemeClr val="tx1"/>
                </a:solidFill>
                <a:latin typeface="News Gothic MT"/>
              </a:defRPr>
            </a:lvl2pPr>
            <a:lvl3pPr marL="1155573" indent="-231115">
              <a:defRPr>
                <a:solidFill>
                  <a:schemeClr val="tx1"/>
                </a:solidFill>
                <a:latin typeface="News Gothic MT"/>
              </a:defRPr>
            </a:lvl3pPr>
            <a:lvl4pPr marL="1617802" indent="-231115">
              <a:defRPr>
                <a:solidFill>
                  <a:schemeClr val="tx1"/>
                </a:solidFill>
                <a:latin typeface="News Gothic MT"/>
              </a:defRPr>
            </a:lvl4pPr>
            <a:lvl5pPr marL="2080031" indent="-231115">
              <a:defRPr>
                <a:solidFill>
                  <a:schemeClr val="tx1"/>
                </a:solidFill>
                <a:latin typeface="News Gothic MT"/>
              </a:defRPr>
            </a:lvl5pPr>
            <a:lvl6pPr marL="2542261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6pPr>
            <a:lvl7pPr marL="3004490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7pPr>
            <a:lvl8pPr marL="3466719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8pPr>
            <a:lvl9pPr marL="3928948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AD3E62-C922-4CDE-BE09-0A19BC3D3CBB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591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CKE</a:t>
            </a:r>
            <a:r>
              <a:rPr lang="en-US" altLang="en-US" baseline="0" dirty="0" smtClean="0"/>
              <a:t> - $275.00 +HST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Converted into scale scoring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Pass- 500 to a max of 800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3 hours and 30 minutes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If they pass by November 2015 they are considered a CHRP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After November 2015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/>
              <a:t>Pass the Job- Ready Certificate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 smtClean="0"/>
              <a:t>2 day program (weekend)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 smtClean="0"/>
              <a:t>Starts February 1, 2016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 smtClean="0"/>
              <a:t>No cost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 smtClean="0"/>
              <a:t>Organized by HRPA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US" altLang="en-US" baseline="0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 baseline="0" dirty="0" smtClean="0"/>
              <a:t>Employment Law Exam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 smtClean="0"/>
              <a:t>Twice a year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 smtClean="0"/>
              <a:t>100 questions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 smtClean="0"/>
              <a:t>Starts July 2016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altLang="en-US" baseline="0" dirty="0" smtClean="0"/>
              <a:t>Do not know the cost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 questions which will assess basic knowledge of employment and workplace law in Ontario – they should be covering this in their courses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US" alt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US" altLang="en-US" baseline="0" dirty="0" smtClean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US" altLang="en-US" baseline="0" dirty="0" smtClean="0"/>
          </a:p>
          <a:p>
            <a:pPr eaLnBrk="1" hangingPunct="1">
              <a:spcBef>
                <a:spcPct val="0"/>
              </a:spcBef>
            </a:pPr>
            <a:endParaRPr lang="en-US" altLang="en-US" baseline="0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News Gothic MT"/>
              </a:defRPr>
            </a:lvl1pPr>
            <a:lvl2pPr marL="751122" indent="-288893">
              <a:defRPr>
                <a:solidFill>
                  <a:schemeClr val="tx1"/>
                </a:solidFill>
                <a:latin typeface="News Gothic MT"/>
              </a:defRPr>
            </a:lvl2pPr>
            <a:lvl3pPr marL="1155573" indent="-231115">
              <a:defRPr>
                <a:solidFill>
                  <a:schemeClr val="tx1"/>
                </a:solidFill>
                <a:latin typeface="News Gothic MT"/>
              </a:defRPr>
            </a:lvl3pPr>
            <a:lvl4pPr marL="1617802" indent="-231115">
              <a:defRPr>
                <a:solidFill>
                  <a:schemeClr val="tx1"/>
                </a:solidFill>
                <a:latin typeface="News Gothic MT"/>
              </a:defRPr>
            </a:lvl4pPr>
            <a:lvl5pPr marL="2080031" indent="-231115">
              <a:defRPr>
                <a:solidFill>
                  <a:schemeClr val="tx1"/>
                </a:solidFill>
                <a:latin typeface="News Gothic MT"/>
              </a:defRPr>
            </a:lvl5pPr>
            <a:lvl6pPr marL="2542261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6pPr>
            <a:lvl7pPr marL="3004490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7pPr>
            <a:lvl8pPr marL="3466719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8pPr>
            <a:lvl9pPr marL="3928948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336AF4-107B-4485-9259-87066316E986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462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News Gothic MT"/>
              </a:defRPr>
            </a:lvl1pPr>
            <a:lvl2pPr marL="751122" indent="-288893">
              <a:defRPr>
                <a:solidFill>
                  <a:schemeClr val="tx1"/>
                </a:solidFill>
                <a:latin typeface="News Gothic MT"/>
              </a:defRPr>
            </a:lvl2pPr>
            <a:lvl3pPr marL="1155573" indent="-231115">
              <a:defRPr>
                <a:solidFill>
                  <a:schemeClr val="tx1"/>
                </a:solidFill>
                <a:latin typeface="News Gothic MT"/>
              </a:defRPr>
            </a:lvl3pPr>
            <a:lvl4pPr marL="1617802" indent="-231115">
              <a:defRPr>
                <a:solidFill>
                  <a:schemeClr val="tx1"/>
                </a:solidFill>
                <a:latin typeface="News Gothic MT"/>
              </a:defRPr>
            </a:lvl4pPr>
            <a:lvl5pPr marL="2080031" indent="-231115">
              <a:defRPr>
                <a:solidFill>
                  <a:schemeClr val="tx1"/>
                </a:solidFill>
                <a:latin typeface="News Gothic MT"/>
              </a:defRPr>
            </a:lvl5pPr>
            <a:lvl6pPr marL="2542261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6pPr>
            <a:lvl7pPr marL="3004490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7pPr>
            <a:lvl8pPr marL="3466719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8pPr>
            <a:lvl9pPr marL="3928948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B0ECEC-DA6C-4B6F-8E3E-4367804706F8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800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News Gothic MT"/>
              </a:defRPr>
            </a:lvl1pPr>
            <a:lvl2pPr marL="751122" indent="-288893">
              <a:defRPr>
                <a:solidFill>
                  <a:schemeClr val="tx1"/>
                </a:solidFill>
                <a:latin typeface="News Gothic MT"/>
              </a:defRPr>
            </a:lvl2pPr>
            <a:lvl3pPr marL="1155573" indent="-231115">
              <a:defRPr>
                <a:solidFill>
                  <a:schemeClr val="tx1"/>
                </a:solidFill>
                <a:latin typeface="News Gothic MT"/>
              </a:defRPr>
            </a:lvl3pPr>
            <a:lvl4pPr marL="1617802" indent="-231115">
              <a:defRPr>
                <a:solidFill>
                  <a:schemeClr val="tx1"/>
                </a:solidFill>
                <a:latin typeface="News Gothic MT"/>
              </a:defRPr>
            </a:lvl4pPr>
            <a:lvl5pPr marL="2080031" indent="-231115">
              <a:defRPr>
                <a:solidFill>
                  <a:schemeClr val="tx1"/>
                </a:solidFill>
                <a:latin typeface="News Gothic MT"/>
              </a:defRPr>
            </a:lvl5pPr>
            <a:lvl6pPr marL="2542261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6pPr>
            <a:lvl7pPr marL="3004490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7pPr>
            <a:lvl8pPr marL="3466719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8pPr>
            <a:lvl9pPr marL="3928948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2A105E-A67E-4943-8D0B-90A0CBF45BF2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23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News Gothic MT"/>
              </a:defRPr>
            </a:lvl1pPr>
            <a:lvl2pPr marL="751122" indent="-288893">
              <a:defRPr>
                <a:solidFill>
                  <a:schemeClr val="tx1"/>
                </a:solidFill>
                <a:latin typeface="News Gothic MT"/>
              </a:defRPr>
            </a:lvl2pPr>
            <a:lvl3pPr marL="1155573" indent="-231115">
              <a:defRPr>
                <a:solidFill>
                  <a:schemeClr val="tx1"/>
                </a:solidFill>
                <a:latin typeface="News Gothic MT"/>
              </a:defRPr>
            </a:lvl3pPr>
            <a:lvl4pPr marL="1617802" indent="-231115">
              <a:defRPr>
                <a:solidFill>
                  <a:schemeClr val="tx1"/>
                </a:solidFill>
                <a:latin typeface="News Gothic MT"/>
              </a:defRPr>
            </a:lvl4pPr>
            <a:lvl5pPr marL="2080031" indent="-231115">
              <a:defRPr>
                <a:solidFill>
                  <a:schemeClr val="tx1"/>
                </a:solidFill>
                <a:latin typeface="News Gothic MT"/>
              </a:defRPr>
            </a:lvl5pPr>
            <a:lvl6pPr marL="2542261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6pPr>
            <a:lvl7pPr marL="3004490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7pPr>
            <a:lvl8pPr marL="3466719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8pPr>
            <a:lvl9pPr marL="3928948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A2ACBE-B26C-4E9F-BF0D-9F21B73F71ED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603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News Gothic MT"/>
              </a:defRPr>
            </a:lvl1pPr>
            <a:lvl2pPr marL="751122" indent="-288893">
              <a:defRPr>
                <a:solidFill>
                  <a:schemeClr val="tx1"/>
                </a:solidFill>
                <a:latin typeface="News Gothic MT"/>
              </a:defRPr>
            </a:lvl2pPr>
            <a:lvl3pPr marL="1155573" indent="-231115">
              <a:defRPr>
                <a:solidFill>
                  <a:schemeClr val="tx1"/>
                </a:solidFill>
                <a:latin typeface="News Gothic MT"/>
              </a:defRPr>
            </a:lvl3pPr>
            <a:lvl4pPr marL="1617802" indent="-231115">
              <a:defRPr>
                <a:solidFill>
                  <a:schemeClr val="tx1"/>
                </a:solidFill>
                <a:latin typeface="News Gothic MT"/>
              </a:defRPr>
            </a:lvl4pPr>
            <a:lvl5pPr marL="2080031" indent="-231115">
              <a:defRPr>
                <a:solidFill>
                  <a:schemeClr val="tx1"/>
                </a:solidFill>
                <a:latin typeface="News Gothic MT"/>
              </a:defRPr>
            </a:lvl5pPr>
            <a:lvl6pPr marL="2542261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6pPr>
            <a:lvl7pPr marL="3004490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7pPr>
            <a:lvl8pPr marL="3466719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8pPr>
            <a:lvl9pPr marL="3928948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B96ED8-A405-4197-9D19-C100D8E6ABBC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61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News Gothic MT"/>
              </a:defRPr>
            </a:lvl1pPr>
            <a:lvl2pPr marL="751122" indent="-288893">
              <a:defRPr>
                <a:solidFill>
                  <a:schemeClr val="tx1"/>
                </a:solidFill>
                <a:latin typeface="News Gothic MT"/>
              </a:defRPr>
            </a:lvl2pPr>
            <a:lvl3pPr marL="1155573" indent="-231115">
              <a:defRPr>
                <a:solidFill>
                  <a:schemeClr val="tx1"/>
                </a:solidFill>
                <a:latin typeface="News Gothic MT"/>
              </a:defRPr>
            </a:lvl3pPr>
            <a:lvl4pPr marL="1617802" indent="-231115">
              <a:defRPr>
                <a:solidFill>
                  <a:schemeClr val="tx1"/>
                </a:solidFill>
                <a:latin typeface="News Gothic MT"/>
              </a:defRPr>
            </a:lvl4pPr>
            <a:lvl5pPr marL="2080031" indent="-231115">
              <a:defRPr>
                <a:solidFill>
                  <a:schemeClr val="tx1"/>
                </a:solidFill>
                <a:latin typeface="News Gothic MT"/>
              </a:defRPr>
            </a:lvl5pPr>
            <a:lvl6pPr marL="2542261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6pPr>
            <a:lvl7pPr marL="3004490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7pPr>
            <a:lvl8pPr marL="3466719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8pPr>
            <a:lvl9pPr marL="3928948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531F82-9E5D-4D75-A5A1-598B3B7F67F0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77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fontAlgn="auto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28BF-623A-4787-8AB1-28AD54C44227}" type="datetimeFigureOut">
              <a:rPr lang="en-US"/>
              <a:pPr>
                <a:defRPr/>
              </a:pPr>
              <a:t>3/20/2015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C8E8-1B9A-489E-9F26-ECF27A284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5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8523B-5681-47AB-A1E4-B79A06552405}" type="datetimeFigureOut">
              <a:rPr lang="en-US"/>
              <a:pPr>
                <a:defRPr/>
              </a:pPr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E6A7F-ACFE-4100-A190-4E8ECD50F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4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3806B-38C8-405D-A12B-1C2C1E889380}" type="datetimeFigureOut">
              <a:rPr lang="en-US"/>
              <a:pPr>
                <a:defRPr/>
              </a:pPr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F6FB1-C3CE-471A-81AE-9183C7260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61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502A4-0740-49F2-B4CA-D60C1C46A45E}" type="datetimeFigureOut">
              <a:rPr lang="en-US"/>
              <a:pPr>
                <a:defRPr/>
              </a:pPr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673DD-0168-4B6D-8724-438B9E838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1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5BB10-CA2E-496E-A141-FE4BE619CB76}" type="datetimeFigureOut">
              <a:rPr lang="en-US"/>
              <a:pPr>
                <a:defRPr/>
              </a:pPr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36497-EF62-4055-9B38-B0CE82275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6C1D7-195A-4484-9981-E0669CB18DCB}" type="datetimeFigureOut">
              <a:rPr lang="en-US"/>
              <a:pPr>
                <a:defRPr/>
              </a:pPr>
              <a:t>3/20/2015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04AF4-486A-4AA8-AA7C-94C6D788B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6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BB833-80B3-4734-95D1-84C9C9AD0598}" type="datetimeFigureOut">
              <a:rPr lang="en-US"/>
              <a:pPr>
                <a:defRPr/>
              </a:pPr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8B2F2-B5E5-4577-AAB1-272DA38AE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9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8DD3B-2D23-4E69-9D1C-98A0BF84FE65}" type="datetimeFigureOut">
              <a:rPr lang="en-US"/>
              <a:pPr>
                <a:defRPr/>
              </a:pPr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8801B-6512-4598-9A86-392B85A8E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4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6CA81-D912-4B61-8CC3-77390F9E2936}" type="datetimeFigureOut">
              <a:rPr lang="en-US"/>
              <a:pPr>
                <a:defRPr/>
              </a:pPr>
              <a:t>3/20/2015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96F5C-4702-463F-A37E-8DA2D41FB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5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B4FE7-9D07-42B2-AD4A-E05B0678554A}" type="datetimeFigureOut">
              <a:rPr lang="en-US"/>
              <a:pPr>
                <a:defRPr/>
              </a:pPr>
              <a:t>3/20/2015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3507B-9135-4F2E-9BAC-70AE87976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0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6277C-1A7A-41D7-9084-F05F88989AE3}" type="datetimeFigureOut">
              <a:rPr lang="en-US"/>
              <a:pPr>
                <a:defRPr/>
              </a:pPr>
              <a:t>3/20/2015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599D6-7CA2-4A09-916D-F95D7C917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69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FD198-63C8-4D5A-8BCC-64ED0A751B28}" type="datetimeFigureOut">
              <a:rPr lang="en-US"/>
              <a:pPr>
                <a:defRPr/>
              </a:pPr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631CE-54E3-464F-801B-B3978D233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3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278996-C5CD-406C-9F5B-BD491E1C48EB}" type="datetimeFigureOut">
              <a:rPr lang="en-US"/>
              <a:pPr>
                <a:defRPr/>
              </a:pPr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HPRA Student Presentation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6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5F9ED0-7750-44CA-A071-9F641F750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b="1" i="0" u="none" kern="1200">
          <a:solidFill>
            <a:schemeClr val="accent1"/>
          </a:solidFill>
          <a:latin typeface="Univers LT 65 Bold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chemeClr val="accent1"/>
          </a:solidFill>
          <a:latin typeface="Univers LT 65 Bold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chemeClr val="accent1"/>
          </a:solidFill>
          <a:latin typeface="Univers LT 65 Bold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chemeClr val="accent1"/>
          </a:solidFill>
          <a:latin typeface="Univers LT 65 Bold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chemeClr val="accent1"/>
          </a:solidFill>
          <a:latin typeface="Univers LT 65 Bold"/>
        </a:defRPr>
      </a:lvl5pPr>
      <a:lvl6pPr marL="457200" algn="ctr" rtl="0" fontAlgn="base">
        <a:spcBef>
          <a:spcPct val="0"/>
        </a:spcBef>
        <a:spcAft>
          <a:spcPct val="0"/>
        </a:spcAft>
        <a:defRPr sz="4600" b="1">
          <a:solidFill>
            <a:schemeClr val="accent1"/>
          </a:solidFill>
          <a:latin typeface="Univers LT 65 Bold"/>
        </a:defRPr>
      </a:lvl6pPr>
      <a:lvl7pPr marL="914400" algn="ctr" rtl="0" fontAlgn="base">
        <a:spcBef>
          <a:spcPct val="0"/>
        </a:spcBef>
        <a:spcAft>
          <a:spcPct val="0"/>
        </a:spcAft>
        <a:defRPr sz="4600" b="1">
          <a:solidFill>
            <a:schemeClr val="accent1"/>
          </a:solidFill>
          <a:latin typeface="Univers LT 65 Bold"/>
        </a:defRPr>
      </a:lvl7pPr>
      <a:lvl8pPr marL="1371600" algn="ctr" rtl="0" fontAlgn="base">
        <a:spcBef>
          <a:spcPct val="0"/>
        </a:spcBef>
        <a:spcAft>
          <a:spcPct val="0"/>
        </a:spcAft>
        <a:defRPr sz="4600" b="1">
          <a:solidFill>
            <a:schemeClr val="accent1"/>
          </a:solidFill>
          <a:latin typeface="Univers LT 65 Bold"/>
        </a:defRPr>
      </a:lvl8pPr>
      <a:lvl9pPr marL="1828800" algn="ctr" rtl="0" fontAlgn="base">
        <a:spcBef>
          <a:spcPct val="0"/>
        </a:spcBef>
        <a:spcAft>
          <a:spcPct val="0"/>
        </a:spcAft>
        <a:defRPr sz="4600" b="1">
          <a:solidFill>
            <a:schemeClr val="accent1"/>
          </a:solidFill>
          <a:latin typeface="Univers LT 65 Bold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400" kern="1200">
          <a:solidFill>
            <a:srgbClr val="595959"/>
          </a:solidFill>
          <a:latin typeface="Univers LT 55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sz="2200" b="0" i="0" u="none" kern="1200">
          <a:solidFill>
            <a:srgbClr val="595959"/>
          </a:solidFill>
          <a:latin typeface="Univers LT 55"/>
          <a:ea typeface="+mn-ea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000" kern="1200">
          <a:solidFill>
            <a:srgbClr val="595959"/>
          </a:solidFill>
          <a:latin typeface="Univers LT 55"/>
          <a:ea typeface="+mn-ea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Univers LT 55"/>
          <a:ea typeface="+mn-ea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Univers LT 55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xtbook.com/nxtbooks/naylor/HRPH051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609600" y="0"/>
            <a:ext cx="10210800" cy="12192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600" b="1" i="0" kern="1200">
                <a:solidFill>
                  <a:schemeClr val="accent1"/>
                </a:solidFill>
                <a:latin typeface="Univers LT 67 Condensed Bold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54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1524000"/>
            <a:ext cx="9296400" cy="1219200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2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Univers LT 75 Black"/>
                <a:cs typeface="Univers LT 75 Black"/>
              </a:rPr>
              <a:t>The Human Resources Professionals Association:</a:t>
            </a:r>
          </a:p>
          <a:p>
            <a:pPr marL="0" indent="0" algn="ctr" fontAlgn="auto">
              <a:spcBef>
                <a:spcPts val="2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Univers LT 45 Light"/>
                <a:cs typeface="Univers LT 45 Light"/>
              </a:rPr>
              <a:t>Your first step to a successful Human Resources Career</a:t>
            </a:r>
            <a:endParaRPr lang="en-US" i="1" dirty="0">
              <a:solidFill>
                <a:schemeClr val="accent1">
                  <a:lumMod val="75000"/>
                </a:schemeClr>
              </a:solidFill>
              <a:latin typeface="Univers LT 45 Light"/>
              <a:cs typeface="Univers LT 45 Ligh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457200" y="-152400"/>
            <a:ext cx="10363200" cy="15525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HRPA Student Registration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13" descr="iStock_000009072536X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2085">
            <a:off x="5167313" y="3090863"/>
            <a:ext cx="3581400" cy="242093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Volunteer-Committees-FLR2484406-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4830">
            <a:off x="2984500" y="3568700"/>
            <a:ext cx="3581400" cy="238125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Students-FLR2903820-4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36394">
            <a:off x="142875" y="3033713"/>
            <a:ext cx="3341688" cy="2362200"/>
          </a:xfrm>
          <a:prstGeom prst="rect">
            <a:avLst/>
          </a:prstGeom>
          <a:effectLst>
            <a:outerShdw blurRad="304800" dir="2700000" sx="102000" sy="102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C:\Users\mrandera\AppData\Local\Microsoft\Windows\Temporary Internet Files\Content.Outlook\QG6GYL33\HRPA-Logo-N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688" y="5785884"/>
            <a:ext cx="2318857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19200" y="185738"/>
            <a:ext cx="6859588" cy="1565275"/>
          </a:xfrm>
        </p:spPr>
        <p:txBody>
          <a:bodyPr/>
          <a:lstStyle/>
          <a:p>
            <a:pPr eaLnBrk="1" hangingPunct="1"/>
            <a:r>
              <a:rPr lang="en-CA" altLang="en-US" dirty="0" smtClean="0">
                <a:solidFill>
                  <a:srgbClr val="595959"/>
                </a:solidFill>
              </a:rPr>
              <a:t>Student Special</a:t>
            </a:r>
            <a:endParaRPr lang="en-US" altLang="en-US" dirty="0" smtClean="0">
              <a:solidFill>
                <a:srgbClr val="595959"/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42900" y="3200400"/>
            <a:ext cx="8763000" cy="2947988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en-CA" altLang="en-US" sz="2000" dirty="0" smtClean="0"/>
              <a:t>Active until May 31, 2016</a:t>
            </a:r>
          </a:p>
          <a:p>
            <a:pPr marL="0" indent="0" algn="ctr" eaLnBrk="1" hangingPunct="1">
              <a:buFont typeface="Wingdings 2" pitchFamily="18" charset="2"/>
              <a:buNone/>
            </a:pPr>
            <a:endParaRPr lang="en-CA" altLang="en-US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133600" y="2057400"/>
            <a:ext cx="5181600" cy="923330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  <a:buClr>
                <a:srgbClr val="00AEEF"/>
              </a:buClr>
              <a:defRPr/>
            </a:pP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Univers LT 55"/>
                <a:ea typeface="ＭＳ Ｐゴシック" charset="0"/>
                <a:cs typeface="Arial Black"/>
              </a:rPr>
              <a:t>$90.00 </a:t>
            </a:r>
            <a:r>
              <a:rPr lang="en-U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Univers LT 55"/>
                <a:ea typeface="ＭＳ Ｐゴシック" charset="0"/>
                <a:cs typeface="Arial Black"/>
              </a:rPr>
              <a:t>Includes HST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Univers LT 55"/>
              <a:ea typeface="ＭＳ Ｐゴシック" charset="0"/>
            </a:endParaRPr>
          </a:p>
        </p:txBody>
      </p:sp>
      <p:pic>
        <p:nvPicPr>
          <p:cNvPr id="6" name="Picture 2" descr="C:\Users\mrandera\AppData\Local\Microsoft\Windows\Temporary Internet Files\Content.Outlook\QG6GYL33\HRPA-Logo-N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688" y="5785884"/>
            <a:ext cx="2318857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About </a:t>
            </a:r>
            <a:r>
              <a:rPr lang="en-US" altLang="en-US" smtClean="0">
                <a:solidFill>
                  <a:srgbClr val="2C7C9F"/>
                </a:solidFill>
              </a:rPr>
              <a:t>HRPA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42275" cy="4343400"/>
          </a:xfrm>
        </p:spPr>
        <p:txBody>
          <a:bodyPr/>
          <a:lstStyle/>
          <a:p>
            <a:pPr marL="0" indent="0" eaLnBrk="1" hangingPunct="1">
              <a:spcBef>
                <a:spcPts val="800"/>
              </a:spcBef>
              <a:buFont typeface="Wingdings 2" pitchFamily="18" charset="2"/>
              <a:buNone/>
            </a:pPr>
            <a:endParaRPr lang="en-US" altLang="en-US" sz="2800" dirty="0" smtClean="0"/>
          </a:p>
          <a:p>
            <a:pPr lvl="1" eaLnBrk="1" hangingPunct="1">
              <a:spcBef>
                <a:spcPts val="800"/>
              </a:spcBef>
              <a:buFont typeface="Arial" pitchFamily="34" charset="0"/>
              <a:buChar char="•"/>
            </a:pPr>
            <a:r>
              <a:rPr lang="en-US" altLang="en-US" sz="2600" dirty="0" smtClean="0">
                <a:cs typeface="Arial" pitchFamily="34" charset="0"/>
              </a:rPr>
              <a:t>Is the largest HR Association in Canada</a:t>
            </a:r>
          </a:p>
          <a:p>
            <a:pPr lvl="2" eaLnBrk="1" hangingPunct="1">
              <a:spcBef>
                <a:spcPts val="800"/>
              </a:spcBef>
              <a:buFont typeface="Arial" pitchFamily="34" charset="0"/>
              <a:buChar char="•"/>
            </a:pPr>
            <a:r>
              <a:rPr lang="en-US" altLang="en-US" sz="2400" dirty="0" smtClean="0">
                <a:cs typeface="Arial" pitchFamily="34" charset="0"/>
              </a:rPr>
              <a:t>21,000 members across 28 chapters in Ontario</a:t>
            </a:r>
          </a:p>
          <a:p>
            <a:pPr lvl="1" eaLnBrk="1" hangingPunct="1">
              <a:spcBef>
                <a:spcPts val="800"/>
              </a:spcBef>
              <a:buFont typeface="Arial" pitchFamily="34" charset="0"/>
              <a:buChar char="•"/>
            </a:pPr>
            <a:r>
              <a:rPr lang="en-US" altLang="en-US" sz="2600" dirty="0" smtClean="0">
                <a:cs typeface="Arial" pitchFamily="34" charset="0"/>
              </a:rPr>
              <a:t>Regulates the HR profession in Ontario</a:t>
            </a:r>
          </a:p>
          <a:p>
            <a:pPr lvl="1" eaLnBrk="1" hangingPunct="1">
              <a:spcBef>
                <a:spcPts val="800"/>
              </a:spcBef>
              <a:buFont typeface="Arial" pitchFamily="34" charset="0"/>
              <a:buChar char="•"/>
            </a:pPr>
            <a:r>
              <a:rPr lang="en-US" altLang="en-US" sz="2600" dirty="0" smtClean="0">
                <a:cs typeface="Arial" pitchFamily="34" charset="0"/>
              </a:rPr>
              <a:t>Grants and administers the Certified Human Resources Professional (CHRP) designation</a:t>
            </a:r>
            <a:endParaRPr lang="en-US" altLang="en-US" sz="2800" dirty="0" smtClean="0"/>
          </a:p>
        </p:txBody>
      </p:sp>
      <p:pic>
        <p:nvPicPr>
          <p:cNvPr id="5" name="Picture 2" descr="C:\Users\mrandera\AppData\Local\Microsoft\Windows\Temporary Internet Files\Content.Outlook\QG6GYL33\HRPA-Logo-N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688" y="5785884"/>
            <a:ext cx="2318857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86750" cy="13366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What is important about HR Designations?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09775"/>
            <a:ext cx="5638800" cy="44497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Designations signify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employers that an HR professional is:</a:t>
            </a:r>
          </a:p>
          <a:p>
            <a:pPr marL="9144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Committed</a:t>
            </a:r>
          </a:p>
          <a:p>
            <a:pPr marL="9144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Competent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Capable</a:t>
            </a:r>
          </a:p>
          <a:p>
            <a:pPr marL="9144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Current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1" descr="Canadian-Tire-HR-Robin-Wo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90800"/>
            <a:ext cx="517525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mrandera\AppData\Local\Microsoft\Windows\Temporary Internet Files\Content.Outlook\QG6GYL33\HRPA-Logo-N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85883"/>
            <a:ext cx="2318857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Level I - CHRP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42275" cy="4572000"/>
          </a:xfrm>
        </p:spPr>
        <p:txBody>
          <a:bodyPr rtlCol="0">
            <a:normAutofit/>
          </a:bodyPr>
          <a:lstStyle/>
          <a:p>
            <a:pPr marL="342900" indent="-342900" eaLnBrk="1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arenR"/>
              <a:tabLst>
                <a:tab pos="457200" algn="l"/>
              </a:tabLst>
              <a:defRPr/>
            </a:pPr>
            <a:r>
              <a:rPr lang="en-US" dirty="0">
                <a:cs typeface="Arial"/>
              </a:rPr>
              <a:t>The Academic Requirement</a:t>
            </a:r>
            <a:endParaRPr lang="en-US" sz="1100" dirty="0">
              <a:ea typeface="Times New Roman"/>
            </a:endParaRPr>
          </a:p>
          <a:p>
            <a:pPr marL="800100" lvl="1" indent="-342900" eaLnBrk="1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4400" algn="l"/>
              </a:tabLst>
              <a:defRPr/>
            </a:pPr>
            <a:r>
              <a:rPr lang="en-US" sz="2400" dirty="0">
                <a:cs typeface="Arial"/>
              </a:rPr>
              <a:t>Academic </a:t>
            </a:r>
            <a:r>
              <a:rPr lang="en-US" sz="2400" dirty="0" smtClean="0">
                <a:cs typeface="Arial"/>
              </a:rPr>
              <a:t>route</a:t>
            </a:r>
            <a:endParaRPr lang="en-US" sz="1400" dirty="0" smtClean="0"/>
          </a:p>
          <a:p>
            <a:pPr marL="800100" lvl="1" indent="-342900" eaLnBrk="1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4400" algn="l"/>
              </a:tabLst>
              <a:defRPr/>
            </a:pPr>
            <a:r>
              <a:rPr lang="en-US" dirty="0" smtClean="0">
                <a:cs typeface="Arial"/>
              </a:rPr>
              <a:t>9 </a:t>
            </a:r>
            <a:r>
              <a:rPr lang="en-US" dirty="0">
                <a:cs typeface="Arial"/>
              </a:rPr>
              <a:t>courses, 70% overall, no less than 65%</a:t>
            </a:r>
            <a:endParaRPr lang="en-US" sz="1600" dirty="0">
              <a:ea typeface="Times New Roman"/>
            </a:endParaRPr>
          </a:p>
          <a:p>
            <a:pPr marL="342900" indent="-342900" eaLnBrk="1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arenR" startAt="2"/>
              <a:tabLst>
                <a:tab pos="457200" algn="l"/>
              </a:tabLst>
              <a:defRPr/>
            </a:pPr>
            <a:r>
              <a:rPr lang="en-US" dirty="0">
                <a:cs typeface="Arial"/>
              </a:rPr>
              <a:t>The </a:t>
            </a:r>
            <a:r>
              <a:rPr lang="en-US" dirty="0" smtClean="0">
                <a:cs typeface="Arial"/>
              </a:rPr>
              <a:t>Registration </a:t>
            </a:r>
            <a:r>
              <a:rPr lang="en-US" dirty="0">
                <a:cs typeface="Arial"/>
              </a:rPr>
              <a:t>Requirement</a:t>
            </a:r>
            <a:endParaRPr lang="en-US" sz="1100" dirty="0">
              <a:ea typeface="Times New Roman"/>
            </a:endParaRPr>
          </a:p>
          <a:p>
            <a:pPr marL="342900" indent="-342900" eaLnBrk="1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arenR" startAt="2"/>
              <a:tabLst>
                <a:tab pos="457200" algn="l"/>
              </a:tabLst>
              <a:defRPr/>
            </a:pPr>
            <a:r>
              <a:rPr lang="en-US" dirty="0">
                <a:cs typeface="Arial"/>
              </a:rPr>
              <a:t>The Exam Requirement</a:t>
            </a:r>
            <a:endParaRPr lang="en-US" sz="1100" dirty="0">
              <a:ea typeface="Times New Roman"/>
            </a:endParaRPr>
          </a:p>
          <a:p>
            <a:pPr marL="800100" lvl="1" indent="-342900" eaLnBrk="1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4400" algn="l"/>
              </a:tabLst>
              <a:defRPr/>
            </a:pPr>
            <a:r>
              <a:rPr lang="en-US" sz="2400" dirty="0">
                <a:cs typeface="Arial"/>
              </a:rPr>
              <a:t>The </a:t>
            </a:r>
            <a:r>
              <a:rPr lang="en-US" sz="2400" dirty="0" smtClean="0">
                <a:cs typeface="Arial"/>
              </a:rPr>
              <a:t>Comprehensive </a:t>
            </a:r>
            <a:r>
              <a:rPr lang="en-US" sz="2400" dirty="0">
                <a:cs typeface="Arial"/>
              </a:rPr>
              <a:t>Knowledge Exam </a:t>
            </a:r>
            <a:r>
              <a:rPr lang="en-US" sz="2400" dirty="0" smtClean="0">
                <a:cs typeface="Arial"/>
              </a:rPr>
              <a:t>(CKE)</a:t>
            </a:r>
          </a:p>
          <a:p>
            <a:pPr marL="800100" lvl="1" indent="-342900" eaLnBrk="1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4400" algn="l"/>
              </a:tabLst>
              <a:defRPr/>
            </a:pPr>
            <a:r>
              <a:rPr lang="en-US" sz="2400" dirty="0" smtClean="0">
                <a:ea typeface="Times New Roman"/>
                <a:cs typeface="Arial"/>
              </a:rPr>
              <a:t>June and  November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arenR" startAt="2"/>
              <a:tabLst>
                <a:tab pos="457200" algn="l"/>
              </a:tabLst>
              <a:defRPr/>
            </a:pPr>
            <a:r>
              <a:rPr lang="en-CA" dirty="0" smtClean="0">
                <a:cs typeface="Arial"/>
              </a:rPr>
              <a:t>Later on </a:t>
            </a:r>
          </a:p>
          <a:p>
            <a:pPr marL="800100" lvl="1" indent="-342900" eaLnBrk="1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4400" algn="l"/>
              </a:tabLst>
              <a:defRPr/>
            </a:pPr>
            <a:r>
              <a:rPr lang="en-US" sz="2400" dirty="0">
                <a:ea typeface="Times New Roman"/>
                <a:cs typeface="Arial"/>
              </a:rPr>
              <a:t>Job-Ready Certificate</a:t>
            </a:r>
          </a:p>
          <a:p>
            <a:pPr marL="800100" lvl="1" indent="-342900" eaLnBrk="1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tabLst>
                <a:tab pos="914400" algn="l"/>
              </a:tabLst>
              <a:defRPr/>
            </a:pPr>
            <a:r>
              <a:rPr lang="en-US" sz="2400" dirty="0" smtClean="0">
                <a:ea typeface="Times New Roman"/>
                <a:cs typeface="Arial"/>
              </a:rPr>
              <a:t>Employment </a:t>
            </a:r>
            <a:r>
              <a:rPr lang="en-US" sz="2400" dirty="0">
                <a:ea typeface="Times New Roman"/>
                <a:cs typeface="Arial"/>
              </a:rPr>
              <a:t>Law Exam</a:t>
            </a:r>
          </a:p>
          <a:p>
            <a:pPr marL="457200" lvl="1" indent="0" eaLnBrk="1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tabLst>
                <a:tab pos="914400" algn="l"/>
              </a:tabLst>
              <a:defRPr/>
            </a:pPr>
            <a:endParaRPr lang="en-US" sz="2400" dirty="0">
              <a:ea typeface="Times New Roman"/>
              <a:cs typeface="Arial"/>
            </a:endParaRPr>
          </a:p>
        </p:txBody>
      </p:sp>
      <p:pic>
        <p:nvPicPr>
          <p:cNvPr id="5" name="Picture 2" descr="C:\Users\mrandera\AppData\Local\Microsoft\Windows\Temporary Internet Files\Content.Outlook\QG6GYL33\HRPA-Logo-N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688" y="5785884"/>
            <a:ext cx="2318857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Regulations and HR </a:t>
            </a:r>
            <a:r>
              <a:rPr lang="en-US" dirty="0" smtClean="0"/>
              <a:t>Designations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718583" y="3352800"/>
            <a:ext cx="7696200" cy="3039139"/>
          </a:xfrm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838200" y="198120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u="sng" dirty="0" smtClean="0"/>
              <a:t>www.hrpa.ca/designations</a:t>
            </a:r>
            <a:endParaRPr lang="en-US" sz="4000" dirty="0"/>
          </a:p>
        </p:txBody>
      </p:sp>
      <p:pic>
        <p:nvPicPr>
          <p:cNvPr id="6" name="Picture 2" descr="C:\Users\mrandera\AppData\Local\Microsoft\Windows\Temporary Internet Files\Content.Outlook\QG6GYL33\HRPA-Logo-N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688" y="5785884"/>
            <a:ext cx="2318857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Career Management</a:t>
            </a:r>
            <a:br>
              <a:rPr lang="en-CA" altLang="en-US" smtClean="0"/>
            </a:br>
            <a:r>
              <a:rPr lang="en-CA" altLang="en-US" smtClean="0"/>
              <a:t>and Job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5" cy="502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Hire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Authority</a:t>
            </a:r>
          </a:p>
          <a:p>
            <a:pPr lvl="1" eaLnBrk="1" fontAlgn="auto" hangingPunct="1">
              <a:lnSpc>
                <a:spcPts val="24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500 New Job Postings Per Month </a:t>
            </a:r>
          </a:p>
          <a:p>
            <a:pPr lvl="1" eaLnBrk="1" fontAlgn="auto" hangingPunct="1">
              <a:lnSpc>
                <a:spcPts val="24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2.6 million job </a:t>
            </a:r>
            <a:r>
              <a:rPr lang="en-C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searches</a:t>
            </a:r>
          </a:p>
          <a:p>
            <a:pPr lvl="1" eaLnBrk="1" fontAlgn="auto" hangingPunct="1">
              <a:lnSpc>
                <a:spcPts val="24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C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9,000 </a:t>
            </a:r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registered </a:t>
            </a:r>
            <a:r>
              <a:rPr lang="en-C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employers</a:t>
            </a:r>
            <a:endParaRPr lang="en-CA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CA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Career Centre</a:t>
            </a:r>
          </a:p>
          <a:p>
            <a:pPr lvl="1" eaLnBrk="1" fontAlgn="auto" hangingPunct="1">
              <a:lnSpc>
                <a:spcPts val="24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C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“Starting your HR career”</a:t>
            </a:r>
          </a:p>
          <a:p>
            <a:pPr lvl="1" eaLnBrk="1" fontAlgn="auto" hangingPunct="1">
              <a:lnSpc>
                <a:spcPts val="24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C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“Taking it to the next level”</a:t>
            </a:r>
          </a:p>
          <a:p>
            <a:pPr lvl="1" eaLnBrk="1" fontAlgn="auto" hangingPunct="1">
              <a:lnSpc>
                <a:spcPts val="24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C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HRPA Edge</a:t>
            </a:r>
          </a:p>
          <a:p>
            <a:pPr marL="349250" lvl="1" indent="0" eaLnBrk="1" fontAlgn="auto" hangingPunct="1">
              <a:lnSpc>
                <a:spcPts val="24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n-CA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46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66900"/>
            <a:ext cx="1914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 descr="Q:\Communications Projects\HRPA Edge\HRPA Edge Logo\HRPA Edge - Supported by CEO - FINAL_revis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4448175"/>
            <a:ext cx="189388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mrandera\AppData\Local\Microsoft\Windows\Temporary Internet Files\Content.Outlook\QG6GYL33\HRPA-Logo-N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688" y="5785884"/>
            <a:ext cx="2318857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42275" cy="1336675"/>
          </a:xfrm>
        </p:spPr>
        <p:txBody>
          <a:bodyPr/>
          <a:lstStyle/>
          <a:p>
            <a:pPr eaLnBrk="1" hangingPunct="1"/>
            <a:r>
              <a:rPr lang="en-US" altLang="en-US" smtClean="0"/>
              <a:t>Information Services and Publications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  <a:spcBef>
                <a:spcPts val="3000"/>
              </a:spcBef>
            </a:pPr>
            <a:r>
              <a:rPr lang="en-US" altLang="en-US" dirty="0" smtClean="0"/>
              <a:t>Customized Research</a:t>
            </a:r>
          </a:p>
          <a:p>
            <a:pPr eaLnBrk="1" hangingPunct="1"/>
            <a:r>
              <a:rPr lang="en-US" altLang="en-US" dirty="0" smtClean="0"/>
              <a:t>Online Resource Centre</a:t>
            </a:r>
          </a:p>
          <a:p>
            <a:pPr eaLnBrk="1" hangingPunct="1"/>
            <a:r>
              <a:rPr lang="en-US" altLang="en-US" dirty="0" smtClean="0"/>
              <a:t>HR e-broadcasts</a:t>
            </a:r>
          </a:p>
          <a:p>
            <a:pPr eaLnBrk="1" hangingPunct="1"/>
            <a:r>
              <a:rPr lang="en-US" altLang="en-US" dirty="0" smtClean="0"/>
              <a:t>Employment Law at Work</a:t>
            </a:r>
          </a:p>
          <a:p>
            <a:pPr eaLnBrk="1" hangingPunct="1"/>
            <a:r>
              <a:rPr lang="en-US" altLang="en-US" dirty="0" smtClean="0"/>
              <a:t>HR Professional magazine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0484" name="Picture 5" descr="HR Professional Magazine">
            <a:hlinkClick r:id="rId3" tooltip="Digital Edition Now Available!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25997"/>
            <a:ext cx="19050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79625"/>
            <a:ext cx="35814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mrandera\AppData\Local\Microsoft\Windows\Temporary Internet Files\Content.Outlook\QG6GYL33\HRPA-Logo-N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688" y="5785884"/>
            <a:ext cx="2318857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" b="10355"/>
          <a:stretch>
            <a:fillRect/>
          </a:stretch>
        </p:blipFill>
        <p:spPr bwMode="auto">
          <a:xfrm>
            <a:off x="215900" y="4038600"/>
            <a:ext cx="845185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336675"/>
          </a:xfrm>
        </p:spPr>
        <p:txBody>
          <a:bodyPr/>
          <a:lstStyle/>
          <a:p>
            <a:pPr eaLnBrk="1" hangingPunct="1"/>
            <a:r>
              <a:rPr lang="en-CA" altLang="en-US" sz="5400" dirty="0" smtClean="0"/>
              <a:t>Savings</a:t>
            </a:r>
          </a:p>
        </p:txBody>
      </p:sp>
      <p:pic>
        <p:nvPicPr>
          <p:cNvPr id="22532" name="Picture 17" descr="Chapters Indi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1781175"/>
            <a:ext cx="2286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Q:\Graphics\LOGOS_OTHER\Companies T\TD Meloche Monnex\10 TDIMM logo\TDIMM_Logo_CO_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5" b="9756"/>
          <a:stretch>
            <a:fillRect/>
          </a:stretch>
        </p:blipFill>
        <p:spPr bwMode="auto">
          <a:xfrm>
            <a:off x="5653088" y="1666875"/>
            <a:ext cx="2536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2743200"/>
            <a:ext cx="3281362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25775"/>
            <a:ext cx="357981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2"/>
          <a:stretch>
            <a:fillRect/>
          </a:stretch>
        </p:blipFill>
        <p:spPr bwMode="auto">
          <a:xfrm>
            <a:off x="3486150" y="1541463"/>
            <a:ext cx="19716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mrandera\AppData\Local\Microsoft\Windows\Temporary Internet Files\Content.Outlook\QG6GYL33\HRPA-Logo-NEW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688" y="5785884"/>
            <a:ext cx="2318857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27050" y="304800"/>
            <a:ext cx="8042275" cy="1336675"/>
          </a:xfrm>
        </p:spPr>
        <p:txBody>
          <a:bodyPr/>
          <a:lstStyle/>
          <a:p>
            <a:pPr eaLnBrk="1" hangingPunct="1"/>
            <a:r>
              <a:rPr lang="en-US" altLang="en-US" smtClean="0"/>
              <a:t>Networking Opportunities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219200"/>
            <a:ext cx="8826500" cy="661511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Chapter Events</a:t>
            </a: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Volunteering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Mentoring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 descr="Volunteer-Committees-FLR2484406-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24830">
            <a:off x="606425" y="3568700"/>
            <a:ext cx="3579813" cy="238125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Stock_000009072536X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263" y="1573213"/>
            <a:ext cx="3489325" cy="235902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4010025" y="4445000"/>
            <a:ext cx="449580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  <a:defRPr sz="2400">
                <a:solidFill>
                  <a:srgbClr val="595959"/>
                </a:solidFill>
                <a:latin typeface="Univers LT 55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18" charset="2"/>
              <a:buChar char=""/>
              <a:defRPr sz="2200">
                <a:solidFill>
                  <a:srgbClr val="595959"/>
                </a:solidFill>
                <a:latin typeface="Univers LT 55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  <a:defRPr sz="2000">
                <a:solidFill>
                  <a:srgbClr val="595959"/>
                </a:solidFill>
                <a:latin typeface="Univers LT 55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215D7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Univers LT 55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Univers LT 55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Univers LT 55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Univers LT 55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Univers LT 55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>
                <a:solidFill>
                  <a:srgbClr val="595959"/>
                </a:solidFill>
                <a:latin typeface="Univers LT 55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/>
              <a:t>It is all about the </a:t>
            </a:r>
          </a:p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184B5B"/>
                </a:solidFill>
              </a:rPr>
              <a:t>Hidden Job Market!</a:t>
            </a:r>
            <a:endParaRPr lang="en-US" altLang="en-US"/>
          </a:p>
        </p:txBody>
      </p:sp>
      <p:pic>
        <p:nvPicPr>
          <p:cNvPr id="8" name="Picture 2" descr="C:\Users\mrandera\AppData\Local\Microsoft\Windows\Temporary Internet Files\Content.Outlook\QG6GYL33\HRPA-Logo-N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688" y="5785884"/>
            <a:ext cx="2318857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ARTICULATE_PROJECT_OPEN" val="0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HRPA Student Membership&amp;quot;&quot;/&gt;&lt;property id=&quot;20307&quot; value=&quot;264&quot;/&gt;&lt;/object&gt;&lt;object type=&quot;3&quot; unique_id=&quot;10004&quot;&gt;&lt;property id=&quot;20148&quot; value=&quot;5&quot;/&gt;&lt;property id=&quot;20300&quot; value=&quot;Slide 2 - &amp;quot;About HRPA&amp;quot;&quot;/&gt;&lt;property id=&quot;20307&quot; value=&quot;281&quot;/&gt;&lt;/object&gt;&lt;object type=&quot;3&quot; unique_id=&quot;10005&quot;&gt;&lt;property id=&quot;20148&quot; value=&quot;5&quot;/&gt;&lt;property id=&quot;20300&quot; value=&quot;Slide 3 - &amp;quot;What is important about the CHRP?&amp;quot;&quot;/&gt;&lt;property id=&quot;20307&quot; value=&quot;273&quot;/&gt;&lt;/object&gt;&lt;object type=&quot;3&quot; unique_id=&quot;10006&quot;&gt;&lt;property id=&quot;20148&quot; value=&quot;5&quot;/&gt;&lt;property id=&quot;20300&quot; value=&quot;Slide 4 - &amp;quot;CHRP Process&amp;quot;&quot;/&gt;&lt;property id=&quot;20307&quot; value=&quot;275&quot;/&gt;&lt;/object&gt;&lt;object type=&quot;3&quot; unique_id=&quot;10007&quot;&gt;&lt;property id=&quot;20148&quot; value=&quot;5&quot;/&gt;&lt;property id=&quot;20300&quot; value=&quot;Slide 5 - &amp;quot;Regulations and HR Designations&amp;quot;&quot;/&gt;&lt;property id=&quot;20307&quot; value=&quot;276&quot;/&gt;&lt;/object&gt;&lt;object type=&quot;3&quot; unique_id=&quot;10008&quot;&gt;&lt;property id=&quot;20148&quot; value=&quot;5&quot;/&gt;&lt;property id=&quot;20300&quot; value=&quot;Slide 6 - &amp;quot;Career Management and Job Search&amp;quot;&quot;/&gt;&lt;property id=&quot;20307&quot; value=&quot;279&quot;/&gt;&lt;/object&gt;&lt;object type=&quot;3&quot; unique_id=&quot;10009&quot;&gt;&lt;property id=&quot;20148&quot; value=&quot;5&quot;/&gt;&lt;property id=&quot;20300&quot; value=&quot;Slide 7 - &amp;quot;Information Services and Publications&amp;quot;&quot;/&gt;&lt;property id=&quot;20307&quot; value=&quot;271&quot;/&gt;&lt;/object&gt;&lt;object type=&quot;3&quot; unique_id=&quot;10010&quot;&gt;&lt;property id=&quot;20148&quot; value=&quot;5&quot;/&gt;&lt;property id=&quot;20300&quot; value=&quot;Slide 8 - &amp;quot;Networking Opportunities &amp;quot;&quot;/&gt;&lt;property id=&quot;20307&quot; value=&quot;270&quot;/&gt;&lt;/object&gt;&lt;object type=&quot;3&quot; unique_id=&quot;10011&quot;&gt;&lt;property id=&quot;20148&quot; value=&quot;5&quot;/&gt;&lt;property id=&quot;20300&quot; value=&quot;Slide 9 - &amp;quot;Member Savings&amp;quot;&quot;/&gt;&lt;property id=&quot;20307&quot; value=&quot;277&quot;/&gt;&lt;/object&gt;&lt;object type=&quot;3&quot; unique_id=&quot;10012&quot;&gt;&lt;property id=&quot;20148&quot; value=&quot;5&quot;/&gt;&lt;property id=&quot;20300&quot; value=&quot;Slide 10 - &amp;quot;Meet Cristina Riccardi&amp;quot;&quot;/&gt;&lt;property id=&quot;20307&quot; value=&quot;282&quot;/&gt;&lt;/object&gt;&lt;object type=&quot;3&quot; unique_id=&quot;10013&quot;&gt;&lt;property id=&quot;20148&quot; value=&quot;5&quot;/&gt;&lt;property id=&quot;20300&quot; value=&quot;Slide 11 - &amp;quot;Student Membership Special&amp;quot;&quot;/&gt;&lt;property id=&quot;20307&quot; value=&quot;263&quot;/&gt;&lt;/object&gt;&lt;/object&gt;&lt;object type=&quot;8&quot; unique_id=&quot;10026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6810</TotalTime>
  <Words>368</Words>
  <Application>Microsoft Office PowerPoint</Application>
  <PresentationFormat>On-screen Show (4:3)</PresentationFormat>
  <Paragraphs>100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MS PGothic</vt:lpstr>
      <vt:lpstr>MS PGothic</vt:lpstr>
      <vt:lpstr>Arial</vt:lpstr>
      <vt:lpstr>Arial Black</vt:lpstr>
      <vt:lpstr>Calibri</vt:lpstr>
      <vt:lpstr>News Gothic MT</vt:lpstr>
      <vt:lpstr>Times New Roman</vt:lpstr>
      <vt:lpstr>Univers LT 45 Light</vt:lpstr>
      <vt:lpstr>Univers LT 55</vt:lpstr>
      <vt:lpstr>Univers LT 65 Bold</vt:lpstr>
      <vt:lpstr>Univers LT 67 Condensed Bold</vt:lpstr>
      <vt:lpstr>Univers LT 75 Black</vt:lpstr>
      <vt:lpstr>Wingdings</vt:lpstr>
      <vt:lpstr>Wingdings 2</vt:lpstr>
      <vt:lpstr>Breeze</vt:lpstr>
      <vt:lpstr>HRPA Student Registration</vt:lpstr>
      <vt:lpstr>About HRPA</vt:lpstr>
      <vt:lpstr>What is important about HR Designations?</vt:lpstr>
      <vt:lpstr>Level I - CHRP Process</vt:lpstr>
      <vt:lpstr>Regulations and HR Designations</vt:lpstr>
      <vt:lpstr>Career Management and Job Search</vt:lpstr>
      <vt:lpstr>Information Services and Publications</vt:lpstr>
      <vt:lpstr>Savings</vt:lpstr>
      <vt:lpstr>Networking Opportunities </vt:lpstr>
      <vt:lpstr>Student Special</vt:lpstr>
    </vt:vector>
  </TitlesOfParts>
  <Company>hrpa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HRPA Student Membership</dc:title>
  <dc:creator>dmccutcheon</dc:creator>
  <cp:lastModifiedBy>Bauer, Theresa</cp:lastModifiedBy>
  <cp:revision>187</cp:revision>
  <cp:lastPrinted>2014-11-05T20:24:00Z</cp:lastPrinted>
  <dcterms:created xsi:type="dcterms:W3CDTF">2012-07-06T14:08:12Z</dcterms:created>
  <dcterms:modified xsi:type="dcterms:W3CDTF">2015-03-20T18:08:55Z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12_Student Presentation V4</vt:lpwstr>
  </property>
  <property fmtid="{D5CDD505-2E9C-101B-9397-08002B2CF9AE}" pid="4" name="ArticulateGUID">
    <vt:lpwstr>5DCC3F74-305E-47F6-B048-C447EEA0F696</vt:lpwstr>
  </property>
  <property fmtid="{D5CDD505-2E9C-101B-9397-08002B2CF9AE}" pid="5" name="ArticulateProjectFull">
    <vt:lpwstr>Q:\Communications Projects\Membership\2014 Membership\Student Presentation\Student Presentation 2014_Update 2.ppta</vt:lpwstr>
  </property>
</Properties>
</file>