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2"/>
  </p:notesMasterIdLst>
  <p:sldIdLst>
    <p:sldId id="346" r:id="rId5"/>
    <p:sldId id="375" r:id="rId6"/>
    <p:sldId id="376" r:id="rId7"/>
    <p:sldId id="349" r:id="rId8"/>
    <p:sldId id="351" r:id="rId9"/>
    <p:sldId id="352" r:id="rId10"/>
    <p:sldId id="353" r:id="rId11"/>
    <p:sldId id="354" r:id="rId12"/>
    <p:sldId id="355" r:id="rId13"/>
    <p:sldId id="356" r:id="rId14"/>
    <p:sldId id="357" r:id="rId15"/>
    <p:sldId id="359" r:id="rId16"/>
    <p:sldId id="358" r:id="rId17"/>
    <p:sldId id="360" r:id="rId18"/>
    <p:sldId id="361" r:id="rId19"/>
    <p:sldId id="362" r:id="rId20"/>
    <p:sldId id="366" r:id="rId21"/>
    <p:sldId id="367" r:id="rId22"/>
    <p:sldId id="369" r:id="rId23"/>
    <p:sldId id="371" r:id="rId24"/>
    <p:sldId id="372" r:id="rId25"/>
    <p:sldId id="373" r:id="rId26"/>
    <p:sldId id="364" r:id="rId27"/>
    <p:sldId id="368" r:id="rId28"/>
    <p:sldId id="365" r:id="rId29"/>
    <p:sldId id="363" r:id="rId30"/>
    <p:sldId id="3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s, Janet" initials="JJ" lastIdx="19" clrIdx="0">
    <p:extLst>
      <p:ext uri="{19B8F6BF-5375-455C-9EA6-DF929625EA0E}">
        <p15:presenceInfo xmlns:p15="http://schemas.microsoft.com/office/powerpoint/2012/main" userId="S-1-5-21-1417001333-651377827-839522115-186336" providerId="AD"/>
      </p:ext>
    </p:extLst>
  </p:cmAuthor>
  <p:cmAuthor id="2" name="Ho, Mei-Hui Larissa" initials="HML" lastIdx="1" clrIdx="1">
    <p:extLst>
      <p:ext uri="{19B8F6BF-5375-455C-9EA6-DF929625EA0E}">
        <p15:presenceInfo xmlns:p15="http://schemas.microsoft.com/office/powerpoint/2012/main" userId="S-1-5-21-1417001333-651377827-839522115-739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19610-2E46-4979-BC84-5327E3190A8C}" v="2" dt="2024-04-12T15:25:13.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8" autoAdjust="0"/>
    <p:restoredTop sz="70723" autoAdjust="0"/>
  </p:normalViewPr>
  <p:slideViewPr>
    <p:cSldViewPr snapToGrid="0">
      <p:cViewPr varScale="1">
        <p:scale>
          <a:sx n="80" d="100"/>
          <a:sy n="80" d="100"/>
        </p:scale>
        <p:origin x="2652" y="96"/>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arber" userId="0d0f440f-5371-4e5b-a69a-68f8be7921f1" providerId="ADAL" clId="{8C519610-2E46-4979-BC84-5327E3190A8C}"/>
    <pc:docChg chg="undo custSel modSld">
      <pc:chgData name="Tom Barber" userId="0d0f440f-5371-4e5b-a69a-68f8be7921f1" providerId="ADAL" clId="{8C519610-2E46-4979-BC84-5327E3190A8C}" dt="2024-04-15T12:00:04.291" v="23" actId="478"/>
      <pc:docMkLst>
        <pc:docMk/>
      </pc:docMkLst>
      <pc:sldChg chg="modNotesTx">
        <pc:chgData name="Tom Barber" userId="0d0f440f-5371-4e5b-a69a-68f8be7921f1" providerId="ADAL" clId="{8C519610-2E46-4979-BC84-5327E3190A8C}" dt="2024-04-12T13:49:38.279" v="0" actId="6549"/>
        <pc:sldMkLst>
          <pc:docMk/>
          <pc:sldMk cId="1090107848" sldId="349"/>
        </pc:sldMkLst>
      </pc:sldChg>
      <pc:sldChg chg="modNotesTx">
        <pc:chgData name="Tom Barber" userId="0d0f440f-5371-4e5b-a69a-68f8be7921f1" providerId="ADAL" clId="{8C519610-2E46-4979-BC84-5327E3190A8C}" dt="2024-04-12T13:49:49.593" v="1" actId="6549"/>
        <pc:sldMkLst>
          <pc:docMk/>
          <pc:sldMk cId="1583403969" sldId="351"/>
        </pc:sldMkLst>
      </pc:sldChg>
      <pc:sldChg chg="modNotesTx">
        <pc:chgData name="Tom Barber" userId="0d0f440f-5371-4e5b-a69a-68f8be7921f1" providerId="ADAL" clId="{8C519610-2E46-4979-BC84-5327E3190A8C}" dt="2024-04-12T13:49:53.961" v="2" actId="6549"/>
        <pc:sldMkLst>
          <pc:docMk/>
          <pc:sldMk cId="3285154013" sldId="352"/>
        </pc:sldMkLst>
      </pc:sldChg>
      <pc:sldChg chg="modNotesTx">
        <pc:chgData name="Tom Barber" userId="0d0f440f-5371-4e5b-a69a-68f8be7921f1" providerId="ADAL" clId="{8C519610-2E46-4979-BC84-5327E3190A8C}" dt="2024-04-12T13:49:58.917" v="3" actId="6549"/>
        <pc:sldMkLst>
          <pc:docMk/>
          <pc:sldMk cId="3933042342" sldId="353"/>
        </pc:sldMkLst>
      </pc:sldChg>
      <pc:sldChg chg="modNotesTx">
        <pc:chgData name="Tom Barber" userId="0d0f440f-5371-4e5b-a69a-68f8be7921f1" providerId="ADAL" clId="{8C519610-2E46-4979-BC84-5327E3190A8C}" dt="2024-04-12T13:50:03.758" v="4" actId="6549"/>
        <pc:sldMkLst>
          <pc:docMk/>
          <pc:sldMk cId="1922401540" sldId="354"/>
        </pc:sldMkLst>
      </pc:sldChg>
      <pc:sldChg chg="modNotesTx">
        <pc:chgData name="Tom Barber" userId="0d0f440f-5371-4e5b-a69a-68f8be7921f1" providerId="ADAL" clId="{8C519610-2E46-4979-BC84-5327E3190A8C}" dt="2024-04-12T13:50:17.384" v="6" actId="5793"/>
        <pc:sldMkLst>
          <pc:docMk/>
          <pc:sldMk cId="1026088179" sldId="355"/>
        </pc:sldMkLst>
      </pc:sldChg>
      <pc:sldChg chg="modNotesTx">
        <pc:chgData name="Tom Barber" userId="0d0f440f-5371-4e5b-a69a-68f8be7921f1" providerId="ADAL" clId="{8C519610-2E46-4979-BC84-5327E3190A8C}" dt="2024-04-12T13:50:22.216" v="7" actId="6549"/>
        <pc:sldMkLst>
          <pc:docMk/>
          <pc:sldMk cId="3317738227" sldId="356"/>
        </pc:sldMkLst>
      </pc:sldChg>
      <pc:sldChg chg="modNotesTx">
        <pc:chgData name="Tom Barber" userId="0d0f440f-5371-4e5b-a69a-68f8be7921f1" providerId="ADAL" clId="{8C519610-2E46-4979-BC84-5327E3190A8C}" dt="2024-04-12T13:50:27.431" v="8" actId="6549"/>
        <pc:sldMkLst>
          <pc:docMk/>
          <pc:sldMk cId="2941637876" sldId="357"/>
        </pc:sldMkLst>
      </pc:sldChg>
      <pc:sldChg chg="modNotesTx">
        <pc:chgData name="Tom Barber" userId="0d0f440f-5371-4e5b-a69a-68f8be7921f1" providerId="ADAL" clId="{8C519610-2E46-4979-BC84-5327E3190A8C}" dt="2024-04-12T13:50:35.717" v="10" actId="6549"/>
        <pc:sldMkLst>
          <pc:docMk/>
          <pc:sldMk cId="2672811006" sldId="358"/>
        </pc:sldMkLst>
      </pc:sldChg>
      <pc:sldChg chg="modNotesTx">
        <pc:chgData name="Tom Barber" userId="0d0f440f-5371-4e5b-a69a-68f8be7921f1" providerId="ADAL" clId="{8C519610-2E46-4979-BC84-5327E3190A8C}" dt="2024-04-12T13:50:31.347" v="9" actId="6549"/>
        <pc:sldMkLst>
          <pc:docMk/>
          <pc:sldMk cId="3901791650" sldId="359"/>
        </pc:sldMkLst>
      </pc:sldChg>
      <pc:sldChg chg="addSp delSp modSp mod modNotesTx">
        <pc:chgData name="Tom Barber" userId="0d0f440f-5371-4e5b-a69a-68f8be7921f1" providerId="ADAL" clId="{8C519610-2E46-4979-BC84-5327E3190A8C}" dt="2024-04-12T13:50:45.730" v="13" actId="6549"/>
        <pc:sldMkLst>
          <pc:docMk/>
          <pc:sldMk cId="2480050499" sldId="360"/>
        </pc:sldMkLst>
        <pc:spChg chg="add del">
          <ac:chgData name="Tom Barber" userId="0d0f440f-5371-4e5b-a69a-68f8be7921f1" providerId="ADAL" clId="{8C519610-2E46-4979-BC84-5327E3190A8C}" dt="2024-04-12T13:50:41.114" v="12" actId="478"/>
          <ac:spMkLst>
            <pc:docMk/>
            <pc:sldMk cId="2480050499" sldId="360"/>
            <ac:spMk id="2" creationId="{883AA91A-57A5-F0AF-804E-38093C89E910}"/>
          </ac:spMkLst>
        </pc:spChg>
        <pc:spChg chg="add del mod">
          <ac:chgData name="Tom Barber" userId="0d0f440f-5371-4e5b-a69a-68f8be7921f1" providerId="ADAL" clId="{8C519610-2E46-4979-BC84-5327E3190A8C}" dt="2024-04-12T13:50:41.114" v="12" actId="478"/>
          <ac:spMkLst>
            <pc:docMk/>
            <pc:sldMk cId="2480050499" sldId="360"/>
            <ac:spMk id="4" creationId="{30635418-DCB5-5759-992F-9A7C2C721611}"/>
          </ac:spMkLst>
        </pc:spChg>
        <pc:spChg chg="add del">
          <ac:chgData name="Tom Barber" userId="0d0f440f-5371-4e5b-a69a-68f8be7921f1" providerId="ADAL" clId="{8C519610-2E46-4979-BC84-5327E3190A8C}" dt="2024-04-12T13:50:41.114" v="12" actId="478"/>
          <ac:spMkLst>
            <pc:docMk/>
            <pc:sldMk cId="2480050499" sldId="360"/>
            <ac:spMk id="5" creationId="{BA7698BD-A22C-313E-2F85-6355B32D1968}"/>
          </ac:spMkLst>
        </pc:spChg>
        <pc:spChg chg="add del mod">
          <ac:chgData name="Tom Barber" userId="0d0f440f-5371-4e5b-a69a-68f8be7921f1" providerId="ADAL" clId="{8C519610-2E46-4979-BC84-5327E3190A8C}" dt="2024-04-12T13:50:41.114" v="12" actId="478"/>
          <ac:spMkLst>
            <pc:docMk/>
            <pc:sldMk cId="2480050499" sldId="360"/>
            <ac:spMk id="8" creationId="{F413CDAA-1144-351B-8EEF-FD8E3E739EBB}"/>
          </ac:spMkLst>
        </pc:spChg>
        <pc:graphicFrameChg chg="add del">
          <ac:chgData name="Tom Barber" userId="0d0f440f-5371-4e5b-a69a-68f8be7921f1" providerId="ADAL" clId="{8C519610-2E46-4979-BC84-5327E3190A8C}" dt="2024-04-12T13:50:41.114" v="12" actId="478"/>
          <ac:graphicFrameMkLst>
            <pc:docMk/>
            <pc:sldMk cId="2480050499" sldId="360"/>
            <ac:graphicFrameMk id="6" creationId="{B9F0DEAE-3353-DA01-82FF-4FA278D10BFD}"/>
          </ac:graphicFrameMkLst>
        </pc:graphicFrameChg>
      </pc:sldChg>
      <pc:sldChg chg="modNotesTx">
        <pc:chgData name="Tom Barber" userId="0d0f440f-5371-4e5b-a69a-68f8be7921f1" providerId="ADAL" clId="{8C519610-2E46-4979-BC84-5327E3190A8C}" dt="2024-04-12T13:50:51.451" v="14" actId="6549"/>
        <pc:sldMkLst>
          <pc:docMk/>
          <pc:sldMk cId="3528870623" sldId="361"/>
        </pc:sldMkLst>
      </pc:sldChg>
      <pc:sldChg chg="modNotesTx">
        <pc:chgData name="Tom Barber" userId="0d0f440f-5371-4e5b-a69a-68f8be7921f1" providerId="ADAL" clId="{8C519610-2E46-4979-BC84-5327E3190A8C}" dt="2024-04-12T13:50:55.425" v="15" actId="6549"/>
        <pc:sldMkLst>
          <pc:docMk/>
          <pc:sldMk cId="3112237824" sldId="362"/>
        </pc:sldMkLst>
      </pc:sldChg>
      <pc:sldChg chg="modNotesTx">
        <pc:chgData name="Tom Barber" userId="0d0f440f-5371-4e5b-a69a-68f8be7921f1" providerId="ADAL" clId="{8C519610-2E46-4979-BC84-5327E3190A8C}" dt="2024-04-12T13:51:12.007" v="16" actId="6549"/>
        <pc:sldMkLst>
          <pc:docMk/>
          <pc:sldMk cId="4185013192" sldId="368"/>
        </pc:sldMkLst>
      </pc:sldChg>
      <pc:sldChg chg="delSp mod">
        <pc:chgData name="Tom Barber" userId="0d0f440f-5371-4e5b-a69a-68f8be7921f1" providerId="ADAL" clId="{8C519610-2E46-4979-BC84-5327E3190A8C}" dt="2024-04-12T15:25:31.966" v="18" actId="478"/>
        <pc:sldMkLst>
          <pc:docMk/>
          <pc:sldMk cId="1571006671" sldId="369"/>
        </pc:sldMkLst>
        <pc:spChg chg="del">
          <ac:chgData name="Tom Barber" userId="0d0f440f-5371-4e5b-a69a-68f8be7921f1" providerId="ADAL" clId="{8C519610-2E46-4979-BC84-5327E3190A8C}" dt="2024-04-12T15:25:31.966" v="18" actId="478"/>
          <ac:spMkLst>
            <pc:docMk/>
            <pc:sldMk cId="1571006671" sldId="369"/>
            <ac:spMk id="4" creationId="{CFD7EC58-DB49-0C04-2C37-CAC8F302D947}"/>
          </ac:spMkLst>
        </pc:spChg>
      </pc:sldChg>
      <pc:sldChg chg="delSp mod">
        <pc:chgData name="Tom Barber" userId="0d0f440f-5371-4e5b-a69a-68f8be7921f1" providerId="ADAL" clId="{8C519610-2E46-4979-BC84-5327E3190A8C}" dt="2024-04-15T11:59:31.502" v="20" actId="478"/>
        <pc:sldMkLst>
          <pc:docMk/>
          <pc:sldMk cId="358720235" sldId="370"/>
        </pc:sldMkLst>
        <pc:spChg chg="del">
          <ac:chgData name="Tom Barber" userId="0d0f440f-5371-4e5b-a69a-68f8be7921f1" providerId="ADAL" clId="{8C519610-2E46-4979-BC84-5327E3190A8C}" dt="2024-04-15T11:59:31.502" v="20" actId="478"/>
          <ac:spMkLst>
            <pc:docMk/>
            <pc:sldMk cId="358720235" sldId="370"/>
            <ac:spMk id="4" creationId="{D768582D-7B0A-5BA4-5EA7-EDB347F08A74}"/>
          </ac:spMkLst>
        </pc:spChg>
      </pc:sldChg>
      <pc:sldChg chg="delSp mod">
        <pc:chgData name="Tom Barber" userId="0d0f440f-5371-4e5b-a69a-68f8be7921f1" providerId="ADAL" clId="{8C519610-2E46-4979-BC84-5327E3190A8C}" dt="2024-04-12T15:25:35.900" v="19" actId="478"/>
        <pc:sldMkLst>
          <pc:docMk/>
          <pc:sldMk cId="928597785" sldId="371"/>
        </pc:sldMkLst>
        <pc:spChg chg="del">
          <ac:chgData name="Tom Barber" userId="0d0f440f-5371-4e5b-a69a-68f8be7921f1" providerId="ADAL" clId="{8C519610-2E46-4979-BC84-5327E3190A8C}" dt="2024-04-12T15:25:35.900" v="19" actId="478"/>
          <ac:spMkLst>
            <pc:docMk/>
            <pc:sldMk cId="928597785" sldId="371"/>
            <ac:spMk id="4" creationId="{97B1D024-191B-FE57-9DB4-6C57F5641817}"/>
          </ac:spMkLst>
        </pc:spChg>
      </pc:sldChg>
      <pc:sldChg chg="delSp mod">
        <pc:chgData name="Tom Barber" userId="0d0f440f-5371-4e5b-a69a-68f8be7921f1" providerId="ADAL" clId="{8C519610-2E46-4979-BC84-5327E3190A8C}" dt="2024-04-15T12:00:04.291" v="23" actId="478"/>
        <pc:sldMkLst>
          <pc:docMk/>
          <pc:sldMk cId="4236194749" sldId="372"/>
        </pc:sldMkLst>
        <pc:spChg chg="del">
          <ac:chgData name="Tom Barber" userId="0d0f440f-5371-4e5b-a69a-68f8be7921f1" providerId="ADAL" clId="{8C519610-2E46-4979-BC84-5327E3190A8C}" dt="2024-04-15T12:00:04.291" v="23" actId="478"/>
          <ac:spMkLst>
            <pc:docMk/>
            <pc:sldMk cId="4236194749" sldId="372"/>
            <ac:spMk id="4" creationId="{87C5BB6D-E1A0-7E74-CC21-6E5F7151EFF8}"/>
          </ac:spMkLst>
        </pc:spChg>
      </pc:sldChg>
      <pc:sldChg chg="delSp mod">
        <pc:chgData name="Tom Barber" userId="0d0f440f-5371-4e5b-a69a-68f8be7921f1" providerId="ADAL" clId="{8C519610-2E46-4979-BC84-5327E3190A8C}" dt="2024-04-15T11:59:39.563" v="21" actId="478"/>
        <pc:sldMkLst>
          <pc:docMk/>
          <pc:sldMk cId="553381837" sldId="373"/>
        </pc:sldMkLst>
        <pc:spChg chg="del">
          <ac:chgData name="Tom Barber" userId="0d0f440f-5371-4e5b-a69a-68f8be7921f1" providerId="ADAL" clId="{8C519610-2E46-4979-BC84-5327E3190A8C}" dt="2024-04-15T11:59:39.563" v="21" actId="478"/>
          <ac:spMkLst>
            <pc:docMk/>
            <pc:sldMk cId="553381837" sldId="373"/>
            <ac:spMk id="4" creationId="{226F20F0-E809-2107-991B-13FA0C68B47D}"/>
          </ac:spMkLst>
        </pc:spChg>
      </pc:sldChg>
      <pc:sldChg chg="delSp mod modNotesTx">
        <pc:chgData name="Tom Barber" userId="0d0f440f-5371-4e5b-a69a-68f8be7921f1" providerId="ADAL" clId="{8C519610-2E46-4979-BC84-5327E3190A8C}" dt="2024-04-15T11:59:51.738" v="22" actId="478"/>
        <pc:sldMkLst>
          <pc:docMk/>
          <pc:sldMk cId="3019906310" sldId="375"/>
        </pc:sldMkLst>
        <pc:spChg chg="del">
          <ac:chgData name="Tom Barber" userId="0d0f440f-5371-4e5b-a69a-68f8be7921f1" providerId="ADAL" clId="{8C519610-2E46-4979-BC84-5327E3190A8C}" dt="2024-04-15T11:59:51.738" v="22" actId="478"/>
          <ac:spMkLst>
            <pc:docMk/>
            <pc:sldMk cId="3019906310" sldId="375"/>
            <ac:spMk id="4" creationId="{47F7697A-FD74-75F2-743C-21EB9EFC6A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391642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386473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4617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360879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364156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323004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386840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397183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24</a:t>
            </a:fld>
            <a:endParaRPr lang="en-US"/>
          </a:p>
        </p:txBody>
      </p:sp>
    </p:spTree>
    <p:extLst>
      <p:ext uri="{BB962C8B-B14F-4D97-AF65-F5344CB8AC3E}">
        <p14:creationId xmlns:p14="http://schemas.microsoft.com/office/powerpoint/2010/main" val="394610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18368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18368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124493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88014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Gibson-Regular"/>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297884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302348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6867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1607341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555" y="5670949"/>
            <a:ext cx="2831372" cy="724754"/>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5" y="4266824"/>
            <a:ext cx="5112661"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339556" y="2642329"/>
            <a:ext cx="1155958"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4/15/2024</a:t>
            </a:fld>
            <a:endParaRPr lang="en-US" dirty="0"/>
          </a:p>
        </p:txBody>
      </p:sp>
      <p:sp>
        <p:nvSpPr>
          <p:cNvPr id="8" name="Footer Placeholder 7"/>
          <p:cNvSpPr>
            <a:spLocks noGrp="1"/>
          </p:cNvSpPr>
          <p:nvPr>
            <p:ph type="ftr" sz="quarter" idx="11"/>
          </p:nvPr>
        </p:nvSpPr>
        <p:spPr>
          <a:xfrm>
            <a:off x="4538776" y="6377234"/>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7947379" y="6377234"/>
            <a:ext cx="829360" cy="250337"/>
          </a:xfrm>
        </p:spPr>
        <p:txBody>
          <a:bodyPr/>
          <a:lstStyle>
            <a:lvl1pPr algn="ctr">
              <a:defRPr/>
            </a:lvl1pPr>
          </a:lstStyle>
          <a:p>
            <a:r>
              <a:rPr lang="en-US"/>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2" y="1396192"/>
            <a:ext cx="4214718" cy="670270"/>
          </a:xfrm>
        </p:spPr>
        <p:txBody>
          <a:bodyPr anchor="b">
            <a:noAutofit/>
          </a:bodyPr>
          <a:lstStyle>
            <a:lvl1pPr marL="0" indent="0">
              <a:buNone/>
              <a:defRPr sz="2800" b="1" baseline="0">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94912" y="2184402"/>
            <a:ext cx="4214718"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8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7115" y="2184402"/>
            <a:ext cx="4195094"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4/15/2024</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4/15/2024</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4/15/2024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4/15/2024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5"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5710" y="6335312"/>
            <a:ext cx="885836" cy="250337"/>
          </a:xfrm>
        </p:spPr>
        <p:txBody>
          <a:bodyPr/>
          <a:lstStyle/>
          <a:p>
            <a:fld id="{5FDFC970-B950-4395-A833-47227D4A68CA}" type="datetime1">
              <a:rPr lang="en-US" smtClean="0"/>
              <a:t>4/15/2024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cxnSp>
        <p:nvCxnSpPr>
          <p:cNvPr id="12" name="Straight Connector 11"/>
          <p:cNvCxnSpPr/>
          <p:nvPr userDrawn="1"/>
        </p:nvCxnSpPr>
        <p:spPr>
          <a:xfrm>
            <a:off x="2947556"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947556"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2947556"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a:t>Click icon to add picture</a:t>
            </a:r>
          </a:p>
        </p:txBody>
      </p:sp>
      <p:sp>
        <p:nvSpPr>
          <p:cNvPr id="2" name="Title 1"/>
          <p:cNvSpPr>
            <a:spLocks noGrp="1"/>
          </p:cNvSpPr>
          <p:nvPr>
            <p:ph type="title" hasCustomPrompt="1"/>
          </p:nvPr>
        </p:nvSpPr>
        <p:spPr>
          <a:xfrm>
            <a:off x="640773"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9711" y="6335312"/>
            <a:ext cx="885836" cy="250337"/>
          </a:xfrm>
        </p:spPr>
        <p:txBody>
          <a:bodyPr/>
          <a:lstStyle/>
          <a:p>
            <a:fld id="{5FDFC970-B950-4395-A833-47227D4A68CA}" type="datetime1">
              <a:rPr lang="en-US" smtClean="0"/>
              <a:t>4/15/2024</a:t>
            </a:fld>
            <a:endParaRPr lang="en-US" dirty="0"/>
          </a:p>
        </p:txBody>
      </p:sp>
      <p:sp>
        <p:nvSpPr>
          <p:cNvPr id="4" name="Footer Placeholder 3"/>
          <p:cNvSpPr>
            <a:spLocks noGrp="1"/>
          </p:cNvSpPr>
          <p:nvPr>
            <p:ph type="ftr" sz="quarter" idx="11"/>
          </p:nvPr>
        </p:nvSpPr>
        <p:spPr>
          <a:xfrm>
            <a:off x="194913" y="6335312"/>
            <a:ext cx="2915434"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3359727" y="6335312"/>
            <a:ext cx="975205"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408708" y="2409026"/>
            <a:ext cx="3713021"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640773"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640774"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40774"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5FDFC970-B950-4395-A833-47227D4A68CA}" type="datetime1">
              <a:rPr lang="en-US" smtClean="0"/>
              <a:t>4/15/2024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5FDFC970-B950-4395-A833-47227D4A68CA}" type="datetime1">
              <a:rPr lang="en-US" smtClean="0"/>
              <a:t>4/15/2024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lvl1pPr>
              <a:defRPr>
                <a:solidFill>
                  <a:schemeClr val="bg1"/>
                </a:solidFill>
              </a:defRPr>
            </a:lvl1pPr>
          </a:lstStyle>
          <a:p>
            <a:fld id="{5FDFC970-B950-4395-A833-47227D4A68CA}" type="datetime1">
              <a:rPr lang="en-US" smtClean="0"/>
              <a:pPr/>
              <a:t>4/15/2024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title="University of Waterlo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71865" y="546789"/>
            <a:ext cx="6400271" cy="4157128"/>
          </a:xfrm>
          <a:prstGeom prst="rect">
            <a:avLst/>
          </a:prstGeom>
        </p:spPr>
      </p:pic>
      <p:sp>
        <p:nvSpPr>
          <p:cNvPr id="2"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4/15/2024</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p:cNvGrpSpPr/>
          <p:nvPr userDrawn="1"/>
        </p:nvGrpSpPr>
        <p:grpSpPr>
          <a:xfrm>
            <a:off x="0" y="0"/>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4"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339556"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4/15/2024</a:t>
            </a:fld>
            <a:endParaRPr lang="en-US" dirty="0"/>
          </a:p>
        </p:txBody>
      </p:sp>
      <p:grpSp>
        <p:nvGrpSpPr>
          <p:cNvPr id="16" name="Group 15"/>
          <p:cNvGrpSpPr/>
          <p:nvPr userDrawn="1"/>
        </p:nvGrpSpPr>
        <p:grpSpPr>
          <a:xfrm>
            <a:off x="0" y="0"/>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555" y="5670949"/>
            <a:ext cx="2831372" cy="724754"/>
          </a:xfrm>
          <a:prstGeom prst="rect">
            <a:avLst/>
          </a:prstGeom>
        </p:spPr>
      </p:pic>
      <p:sp>
        <p:nvSpPr>
          <p:cNvPr id="15" name="Footer Placeholder 7"/>
          <p:cNvSpPr>
            <a:spLocks noGrp="1"/>
          </p:cNvSpPr>
          <p:nvPr>
            <p:ph type="ftr" sz="quarter" idx="11"/>
          </p:nvPr>
        </p:nvSpPr>
        <p:spPr>
          <a:xfrm>
            <a:off x="4538776" y="6377234"/>
            <a:ext cx="3220281" cy="250337"/>
          </a:xfrm>
        </p:spPr>
        <p:txBody>
          <a:bodyPr/>
          <a:lstStyle>
            <a:lvl1pPr algn="ctr">
              <a:defRPr/>
            </a:lvl1pPr>
          </a:lstStyle>
          <a:p>
            <a:r>
              <a:rPr lang="en-US"/>
              <a:t>PRESENTATION TITLE</a:t>
            </a:r>
            <a:endParaRPr lang="en-US" dirty="0"/>
          </a:p>
        </p:txBody>
      </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Date Placeholder 5"/>
          <p:cNvSpPr>
            <a:spLocks noGrp="1"/>
          </p:cNvSpPr>
          <p:nvPr>
            <p:ph type="dt" sz="half" idx="10"/>
          </p:nvPr>
        </p:nvSpPr>
        <p:spPr/>
        <p:txBody>
          <a:bodyPr/>
          <a:lstStyle/>
          <a:p>
            <a:fld id="{0A368D4B-3D0A-49AB-8EA2-2DC8CB4594DB}" type="datetime1">
              <a:rPr lang="en-US" smtClean="0"/>
              <a:t>4/15/2024</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9" name="Picture 8" title="University of Waterloo"/>
          <p:cNvPicPr>
            <a:picLocks noChangeAspect="1"/>
          </p:cNvPicPr>
          <p:nvPr userDrawn="1"/>
        </p:nvPicPr>
        <p:blipFill rotWithShape="1">
          <a:blip r:embed="rId3">
            <a:extLst>
              <a:ext uri="{28A0092B-C50C-407E-A947-70E740481C1C}">
                <a14:useLocalDpi xmlns:a14="http://schemas.microsoft.com/office/drawing/2010/main"/>
              </a:ext>
            </a:extLst>
          </a:blip>
          <a:srcRect l="13985" t="13985" r="13985" b="13985"/>
          <a:stretch/>
        </p:blipFill>
        <p:spPr bwMode="gray">
          <a:xfrm>
            <a:off x="2257998" y="1122373"/>
            <a:ext cx="4628005" cy="3005998"/>
          </a:xfrm>
          <a:prstGeom prst="rect">
            <a:avLst/>
          </a:prstGeom>
          <a:effectLst>
            <a:outerShdw blurRad="50800" dist="38100" dir="2700000" algn="tl" rotWithShape="0">
              <a:prstClr val="black">
                <a:alpha val="40000"/>
              </a:prstClr>
            </a:outerShdw>
          </a:effectLst>
        </p:spPr>
      </p:pic>
      <p:grpSp>
        <p:nvGrpSpPr>
          <p:cNvPr id="10" name="Group 9"/>
          <p:cNvGrpSpPr/>
          <p:nvPr userDrawn="1"/>
        </p:nvGrpSpPr>
        <p:grpSpPr>
          <a:xfrm>
            <a:off x="0" y="0"/>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bg1"/>
                </a:solidFill>
                <a:latin typeface="Verdana" charset="0"/>
                <a:ea typeface="Verdana" charset="0"/>
                <a:cs typeface="Verdana" charset="0"/>
              </a:defRPr>
            </a:lvl1pPr>
          </a:lstStyle>
          <a:p>
            <a:pPr marL="0" lvl="0" algn="ctr">
              <a:lnSpc>
                <a:spcPct val="75000"/>
              </a:lnSpc>
            </a:pPr>
            <a:r>
              <a:rPr lang="en-US" dirty="0"/>
              <a:t>click to edit master closing slide</a:t>
            </a:r>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9555" y="5680659"/>
            <a:ext cx="2770751" cy="717639"/>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4/15/2024</a:t>
            </a:fld>
            <a:endParaRPr lang="en-US" dirty="0"/>
          </a:p>
        </p:txBody>
      </p:sp>
      <p:grpSp>
        <p:nvGrpSpPr>
          <p:cNvPr id="17" name="Group 16"/>
          <p:cNvGrpSpPr/>
          <p:nvPr userDrawn="1"/>
        </p:nvGrpSpPr>
        <p:grpSpPr>
          <a:xfrm>
            <a:off x="0" y="0"/>
            <a:ext cx="9144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r>
              <a:rPr lang="en-US"/>
              <a:t>PRESENTATION TITLE</a:t>
            </a:r>
            <a:endParaRPr lang="en-US" dirty="0"/>
          </a:p>
        </p:txBody>
      </p:sp>
      <p:sp>
        <p:nvSpPr>
          <p:cNvPr id="18"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r>
              <a:rPr lang="en-US"/>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4"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4/15/2024</a:t>
            </a:fld>
            <a:endParaRPr lang="en-US" dirty="0"/>
          </a:p>
        </p:txBody>
      </p:sp>
      <p:grpSp>
        <p:nvGrpSpPr>
          <p:cNvPr id="15" name="Group 14"/>
          <p:cNvGrpSpPr/>
          <p:nvPr userDrawn="1"/>
        </p:nvGrpSpPr>
        <p:grpSpPr>
          <a:xfrm>
            <a:off x="0" y="0"/>
            <a:ext cx="9144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9555" y="5680659"/>
            <a:ext cx="2770751" cy="717639"/>
          </a:xfrm>
          <a:prstGeom prst="rect">
            <a:avLst/>
          </a:prstGeom>
        </p:spPr>
      </p:pic>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r>
              <a:rPr lang="en-US"/>
              <a:t>PRESENTATION TITLE</a:t>
            </a:r>
            <a:endParaRPr lang="en-US" dirty="0"/>
          </a:p>
        </p:txBody>
      </p:sp>
      <p:sp>
        <p:nvSpPr>
          <p:cNvPr id="19"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r>
              <a:rPr lang="en-US"/>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4/15/2024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1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4/15/2024</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194914" y="434111"/>
            <a:ext cx="5284561" cy="895927"/>
          </a:xfrm>
        </p:spPr>
        <p:txBody>
          <a:bodyPr tIns="182880"/>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1709741"/>
            <a:ext cx="7049630"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3" y="4589466"/>
            <a:ext cx="7049630" cy="1500187"/>
          </a:xfrm>
        </p:spPr>
        <p:txBody>
          <a:bodyPr>
            <a:normAutofit/>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4/15/2024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392" y="1692454"/>
            <a:ext cx="5200134" cy="1331092"/>
          </a:xfrm>
          <a:prstGeom prst="rect">
            <a:avLst/>
          </a:prstGeom>
        </p:spPr>
      </p:pic>
      <p:sp>
        <p:nvSpPr>
          <p:cNvPr id="2" name="Title 1"/>
          <p:cNvSpPr>
            <a:spLocks noGrp="1"/>
          </p:cNvSpPr>
          <p:nvPr>
            <p:ph type="ctrTitle" hasCustomPrompt="1"/>
          </p:nvPr>
        </p:nvSpPr>
        <p:spPr>
          <a:xfrm>
            <a:off x="720392" y="3727927"/>
            <a:ext cx="6577965"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2" y="4947816"/>
            <a:ext cx="6577965" cy="666549"/>
          </a:xfrm>
        </p:spPr>
        <p:txBody>
          <a:bodyPr anchor="t">
            <a:normAutofit/>
          </a:bodyPr>
          <a:lstStyle>
            <a:lvl1pPr marL="0" indent="0" algn="l">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4/15/2024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3" y="1413164"/>
            <a:ext cx="4190141"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8245" y="1413164"/>
            <a:ext cx="4243965"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4/15/2024</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827793" y="6147742"/>
            <a:ext cx="2060466" cy="527423"/>
          </a:xfrm>
          <a:prstGeom prst="rect">
            <a:avLst/>
          </a:prstGeom>
        </p:spPr>
      </p:pic>
      <p:sp>
        <p:nvSpPr>
          <p:cNvPr id="2" name="Title Placeholder 1"/>
          <p:cNvSpPr>
            <a:spLocks noGrp="1"/>
          </p:cNvSpPr>
          <p:nvPr>
            <p:ph type="title"/>
          </p:nvPr>
        </p:nvSpPr>
        <p:spPr>
          <a:xfrm>
            <a:off x="194914" y="434111"/>
            <a:ext cx="8677297" cy="895927"/>
          </a:xfrm>
          <a:prstGeom prst="rect">
            <a:avLst/>
          </a:prstGeom>
        </p:spPr>
        <p:txBody>
          <a:bodyPr vert="horz" lIns="91440" tIns="9144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3" y="1413166"/>
            <a:ext cx="8677297"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88564" y="6335312"/>
            <a:ext cx="100366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4/15/2024</a:t>
            </a:fld>
            <a:endParaRPr lang="en-US" dirty="0"/>
          </a:p>
        </p:txBody>
      </p:sp>
      <p:sp>
        <p:nvSpPr>
          <p:cNvPr id="5" name="Footer Placeholder 4"/>
          <p:cNvSpPr>
            <a:spLocks noGrp="1"/>
          </p:cNvSpPr>
          <p:nvPr>
            <p:ph type="ftr" sz="quarter" idx="3"/>
          </p:nvPr>
        </p:nvSpPr>
        <p:spPr>
          <a:xfrm>
            <a:off x="194913" y="6335312"/>
            <a:ext cx="3919888"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4190999" y="6335312"/>
            <a:ext cx="877711"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15" name="Group 14"/>
          <p:cNvGrpSpPr/>
          <p:nvPr userDrawn="1"/>
        </p:nvGrpSpPr>
        <p:grpSpPr>
          <a:xfrm>
            <a:off x="0" y="0"/>
            <a:ext cx="9144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p:titleStyle>
    <p:body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nrc.canada.ca/en/research-development/research-collaboration/programs/challenge-program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sixnations.ca/LandsResources/HaldProc.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mailto:KillamProgram-ProgrammeKillam@nrc-cnrc.gc.ca" TargetMode="External"/><Relationship Id="rId2" Type="http://schemas.openxmlformats.org/officeDocument/2006/relationships/hyperlink" Target="https://programmekillamprogram.powerappsportals.com/National%20Killam%20Program%20FAQ.pdf" TargetMode="External"/><Relationship Id="rId1" Type="http://schemas.openxmlformats.org/officeDocument/2006/relationships/slideLayout" Target="../slideLayouts/slideLayout5.xml"/><Relationship Id="rId4" Type="http://schemas.openxmlformats.org/officeDocument/2006/relationships/hyperlink" Target="https://programmekillamprogram.powerappsportals.com/en-CA/Account/Login/Register"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rogrammekillamprogram.powerappsportals.com/Killam%20Program%20Reviewer%20Guide.pdf" TargetMode="External"/><Relationship Id="rId3" Type="http://schemas.openxmlformats.org/officeDocument/2006/relationships/hyperlink" Target="https://programmekillamprogram.powerappsportals.com/DKF%20Institution%20Contact%20Guide.pdf" TargetMode="External"/><Relationship Id="rId7" Type="http://schemas.openxmlformats.org/officeDocument/2006/relationships/hyperlink" Target="https://programmekillamprogram.powerappsportals.com/Referee%20User%20Guide%20(EN).pdf" TargetMode="External"/><Relationship Id="rId2" Type="http://schemas.openxmlformats.org/officeDocument/2006/relationships/hyperlink" Target="https://programmekillamprogram.powerappsportals.com/Killam%20Portal%20User%20Guide.pdf" TargetMode="External"/><Relationship Id="rId1" Type="http://schemas.openxmlformats.org/officeDocument/2006/relationships/slideLayout" Target="../slideLayouts/slideLayout5.xml"/><Relationship Id="rId6" Type="http://schemas.openxmlformats.org/officeDocument/2006/relationships/hyperlink" Target="https://programmekillamprogram.powerappsportals.com/Killam%20Prize%20Nominee%20Guide.pdf" TargetMode="External"/><Relationship Id="rId5" Type="http://schemas.openxmlformats.org/officeDocument/2006/relationships/hyperlink" Target="https://programmekillamprogram.powerappsportals.com/Killam%20Prize%20Nominator%20Guide.pdf" TargetMode="External"/><Relationship Id="rId10" Type="http://schemas.openxmlformats.org/officeDocument/2006/relationships/hyperlink" Target="https://killamlaureates.ca/overview/" TargetMode="External"/><Relationship Id="rId4" Type="http://schemas.openxmlformats.org/officeDocument/2006/relationships/hyperlink" Target="https://programmekillamprogram.powerappsportals.com/DKF%20Applicant%20Guide.pdf" TargetMode="External"/><Relationship Id="rId9" Type="http://schemas.openxmlformats.org/officeDocument/2006/relationships/hyperlink" Target="https://programmekillamprogram.powerappsportals.com/Conflict%20of%20Interest%20Protocol%20for%20National%20Killam%20Program.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programmekillamprogram.powerappsportals.com/Killam%20NRC%20Paul%20Corkum%20Fellowship%20Fellow%20Institution%20Attestation.pdf" TargetMode="External"/><Relationship Id="rId3" Type="http://schemas.openxmlformats.org/officeDocument/2006/relationships/hyperlink" Target="https://programmekillamprogram.powerappsportals.com/Killam%20NRC%20Paul%20Corkum%20Fellowship%20Expression%20of%20Interest%20Form.pdf" TargetMode="External"/><Relationship Id="rId7" Type="http://schemas.openxmlformats.org/officeDocument/2006/relationships/hyperlink" Target="https://programmekillamprogram.powerappsportals.com/Killam%20NRC%20Paul%20Corkum%20Fellowship%20NRC%20Institutional%20Attestation.pdf" TargetMode="External"/><Relationship Id="rId2" Type="http://schemas.openxmlformats.org/officeDocument/2006/relationships/hyperlink" Target="https://programmekillamprogram.powerappsportals.com/Guidelines%20for%20the%20Killam%20NRC%20Paul%20Corkum%20Fellowship.pdf" TargetMode="External"/><Relationship Id="rId1" Type="http://schemas.openxmlformats.org/officeDocument/2006/relationships/slideLayout" Target="../slideLayouts/slideLayout5.xml"/><Relationship Id="rId6" Type="http://schemas.openxmlformats.org/officeDocument/2006/relationships/hyperlink" Target="https://programmekillamprogram.powerappsportals.com/Killam%20NRC%20Paul%20Corkum%20Fellowship%20Fellowship%20Applicant%20Attestation.pdf" TargetMode="External"/><Relationship Id="rId11" Type="http://schemas.openxmlformats.org/officeDocument/2006/relationships/hyperlink" Target="https://nrc.canada.ca/en/research-development/research-collaboration/programs/challenge-programs" TargetMode="External"/><Relationship Id="rId5" Type="http://schemas.openxmlformats.org/officeDocument/2006/relationships/hyperlink" Target="https://programmekillamprogram.powerappsportals.com/Killam%20NRC%20Paul%20Corkum%20Fellowship%20NRC%20Co-PI%20Attestation.pdf" TargetMode="External"/><Relationship Id="rId10" Type="http://schemas.openxmlformats.org/officeDocument/2006/relationships/hyperlink" Target="https://www.tpsgc-pwgsc.gc.ca/esc-src/personnel/pdcf-rsrp-eng.html" TargetMode="External"/><Relationship Id="rId4" Type="http://schemas.openxmlformats.org/officeDocument/2006/relationships/hyperlink" Target="https://programmekillamprogram.powerappsportals.com/Killam%20NRC%20Paul%20Corkum%20Fellowship%20Application%20Form.pdf" TargetMode="External"/><Relationship Id="rId9" Type="http://schemas.openxmlformats.org/officeDocument/2006/relationships/hyperlink" Target="https://programmekillamprogram.powerappsportals.com/Voluntary%20Self-Identification%20Form.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tom.barber@uwaterloo.c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wards@uwaterloo.ca" TargetMode="External"/><Relationship Id="rId5" Type="http://schemas.openxmlformats.org/officeDocument/2006/relationships/hyperlink" Target="https://uwaterloo.ca/research/prestigious-awards" TargetMode="External"/><Relationship Id="rId4" Type="http://schemas.openxmlformats.org/officeDocument/2006/relationships/hyperlink" Target="mailto:vsnhioson@uwaterloo.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mailto:danusha.kalinga@uwaterloo.ca" TargetMode="External"/><Relationship Id="rId3" Type="http://schemas.openxmlformats.org/officeDocument/2006/relationships/hyperlink" Target="mailto:selena.santi@uwaterloo.ca" TargetMode="External"/><Relationship Id="rId7" Type="http://schemas.openxmlformats.org/officeDocument/2006/relationships/hyperlink" Target="mailto:sandrianasolo@uwaterloo.c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ryan.mcguinness@uwaterloo.ca" TargetMode="External"/><Relationship Id="rId5" Type="http://schemas.openxmlformats.org/officeDocument/2006/relationships/hyperlink" Target="mailto:sramautarsingh@uwaterloo.ca" TargetMode="External"/><Relationship Id="rId4" Type="http://schemas.openxmlformats.org/officeDocument/2006/relationships/hyperlink" Target="mailto:page.burton@uwaterloo.ca" TargetMode="External"/><Relationship Id="rId9" Type="http://schemas.openxmlformats.org/officeDocument/2006/relationships/hyperlink" Target="mailto:kim.arnold@uwaterloo.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illamlaureates.ca/history-of-the-killam-trus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killamlaureates.ca/our-laureat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8525-A4FE-009E-919F-9325568ED7F5}"/>
              </a:ext>
            </a:extLst>
          </p:cNvPr>
          <p:cNvSpPr>
            <a:spLocks noGrp="1"/>
          </p:cNvSpPr>
          <p:nvPr>
            <p:ph type="ctrTitle"/>
          </p:nvPr>
        </p:nvSpPr>
        <p:spPr>
          <a:xfrm>
            <a:off x="389216" y="2566935"/>
            <a:ext cx="8299119" cy="1474115"/>
          </a:xfrm>
        </p:spPr>
        <p:txBody>
          <a:bodyPr/>
          <a:lstStyle/>
          <a:p>
            <a:r>
              <a:rPr lang="en-US" dirty="0"/>
              <a:t>The National Killam Program Information Session - 2025</a:t>
            </a:r>
          </a:p>
        </p:txBody>
      </p:sp>
      <p:sp>
        <p:nvSpPr>
          <p:cNvPr id="5" name="Slide Number Placeholder 4">
            <a:extLst>
              <a:ext uri="{FF2B5EF4-FFF2-40B4-BE49-F238E27FC236}">
                <a16:creationId xmlns:a16="http://schemas.microsoft.com/office/drawing/2014/main" id="{8AEB5144-58A3-9E96-7BCF-9F75A98F61E5}"/>
              </a:ext>
            </a:extLst>
          </p:cNvPr>
          <p:cNvSpPr>
            <a:spLocks noGrp="1"/>
          </p:cNvSpPr>
          <p:nvPr>
            <p:ph type="sldNum" sz="quarter" idx="12"/>
          </p:nvPr>
        </p:nvSpPr>
        <p:spPr/>
        <p:txBody>
          <a:bodyPr/>
          <a:lstStyle/>
          <a:p>
            <a:r>
              <a:rPr lang="en-US"/>
              <a:t>PAGE </a:t>
            </a:r>
            <a:fld id="{93005692-73BE-493E-93AB-ECD6027A7652}" type="slidenum">
              <a:rPr lang="en-US" smtClean="0"/>
              <a:pPr/>
              <a:t>1</a:t>
            </a:fld>
            <a:endParaRPr lang="en-US" dirty="0"/>
          </a:p>
        </p:txBody>
      </p:sp>
      <p:pic>
        <p:nvPicPr>
          <p:cNvPr id="1026" name="Picture 2" descr="Killam">
            <a:extLst>
              <a:ext uri="{FF2B5EF4-FFF2-40B4-BE49-F238E27FC236}">
                <a16:creationId xmlns:a16="http://schemas.microsoft.com/office/drawing/2014/main" id="{4872AE57-09F2-0E33-8ADE-CC3069013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55" y="870650"/>
            <a:ext cx="28575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RC and Siemens Canada to address ...">
            <a:extLst>
              <a:ext uri="{FF2B5EF4-FFF2-40B4-BE49-F238E27FC236}">
                <a16:creationId xmlns:a16="http://schemas.microsoft.com/office/drawing/2014/main" id="{D4A2A96F-1156-4416-A6D5-9F7E59BD5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097" y="652544"/>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EA2B-E424-32E9-9046-6D79B0730F39}"/>
              </a:ext>
            </a:extLst>
          </p:cNvPr>
          <p:cNvSpPr>
            <a:spLocks noGrp="1"/>
          </p:cNvSpPr>
          <p:nvPr>
            <p:ph type="title"/>
          </p:nvPr>
        </p:nvSpPr>
        <p:spPr/>
        <p:txBody>
          <a:bodyPr/>
          <a:lstStyle/>
          <a:p>
            <a:r>
              <a:rPr lang="en-US" dirty="0"/>
              <a:t>Killam Prize – Criteria </a:t>
            </a:r>
          </a:p>
        </p:txBody>
      </p:sp>
      <p:graphicFrame>
        <p:nvGraphicFramePr>
          <p:cNvPr id="6" name="Content Placeholder 5">
            <a:extLst>
              <a:ext uri="{FF2B5EF4-FFF2-40B4-BE49-F238E27FC236}">
                <a16:creationId xmlns:a16="http://schemas.microsoft.com/office/drawing/2014/main" id="{2234EC22-89FC-C61B-AA4B-B00024750CA4}"/>
              </a:ext>
            </a:extLst>
          </p:cNvPr>
          <p:cNvGraphicFramePr>
            <a:graphicFrameLocks noGrp="1"/>
          </p:cNvGraphicFramePr>
          <p:nvPr>
            <p:ph idx="1"/>
            <p:extLst>
              <p:ext uri="{D42A27DB-BD31-4B8C-83A1-F6EECF244321}">
                <p14:modId xmlns:p14="http://schemas.microsoft.com/office/powerpoint/2010/main" val="2379732953"/>
              </p:ext>
            </p:extLst>
          </p:nvPr>
        </p:nvGraphicFramePr>
        <p:xfrm>
          <a:off x="195263" y="1330038"/>
          <a:ext cx="8677275" cy="4553401"/>
        </p:xfrm>
        <a:graphic>
          <a:graphicData uri="http://schemas.openxmlformats.org/drawingml/2006/table">
            <a:tbl>
              <a:tblPr firstRow="1" firstCol="1" bandRow="1">
                <a:tableStyleId>{5C22544A-7EE6-4342-B048-85BDC9FD1C3A}</a:tableStyleId>
              </a:tblPr>
              <a:tblGrid>
                <a:gridCol w="1404937">
                  <a:extLst>
                    <a:ext uri="{9D8B030D-6E8A-4147-A177-3AD203B41FA5}">
                      <a16:colId xmlns:a16="http://schemas.microsoft.com/office/drawing/2014/main" val="3683095021"/>
                    </a:ext>
                  </a:extLst>
                </a:gridCol>
                <a:gridCol w="5727032">
                  <a:extLst>
                    <a:ext uri="{9D8B030D-6E8A-4147-A177-3AD203B41FA5}">
                      <a16:colId xmlns:a16="http://schemas.microsoft.com/office/drawing/2014/main" val="3462843002"/>
                    </a:ext>
                  </a:extLst>
                </a:gridCol>
                <a:gridCol w="1545306">
                  <a:extLst>
                    <a:ext uri="{9D8B030D-6E8A-4147-A177-3AD203B41FA5}">
                      <a16:colId xmlns:a16="http://schemas.microsoft.com/office/drawing/2014/main" val="3142243613"/>
                    </a:ext>
                  </a:extLst>
                </a:gridCol>
              </a:tblGrid>
              <a:tr h="606134">
                <a:tc>
                  <a:txBody>
                    <a:bodyPr/>
                    <a:lstStyle/>
                    <a:p>
                      <a:pPr marL="0" marR="0">
                        <a:spcBef>
                          <a:spcPts val="0"/>
                        </a:spcBef>
                        <a:spcAft>
                          <a:spcPts val="0"/>
                        </a:spcAft>
                      </a:pPr>
                      <a:r>
                        <a:rPr lang="en-US" sz="1600" kern="100" dirty="0">
                          <a:solidFill>
                            <a:schemeClr val="tx1"/>
                          </a:solidFill>
                          <a:effectLst/>
                        </a:rPr>
                        <a:t>Criteria</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solidFill>
                            <a:schemeClr val="tx1"/>
                          </a:solidFill>
                          <a:effectLst/>
                        </a:rPr>
                        <a:t>Description</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solidFill>
                            <a:schemeClr val="tx1"/>
                          </a:solidFill>
                          <a:effectLst/>
                        </a:rPr>
                        <a:t>Weight</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extLst>
                  <a:ext uri="{0D108BD9-81ED-4DB2-BD59-A6C34878D82A}">
                    <a16:rowId xmlns:a16="http://schemas.microsoft.com/office/drawing/2014/main" val="4132351950"/>
                  </a:ext>
                </a:extLst>
              </a:tr>
              <a:tr h="1552296">
                <a:tc>
                  <a:txBody>
                    <a:bodyPr/>
                    <a:lstStyle/>
                    <a:p>
                      <a:pPr marL="0" marR="0">
                        <a:spcBef>
                          <a:spcPts val="0"/>
                        </a:spcBef>
                        <a:spcAft>
                          <a:spcPts val="0"/>
                        </a:spcAft>
                      </a:pPr>
                      <a:r>
                        <a:rPr lang="en-US" sz="1600" kern="100" dirty="0">
                          <a:solidFill>
                            <a:schemeClr val="tx1"/>
                          </a:solidFill>
                          <a:effectLst/>
                        </a:rPr>
                        <a:t>Relevance</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effectLst/>
                        </a:rPr>
                        <a:t>Exceptional quality of the candidate’s research record achieved in line with the Killam values and including candidate’s outstanding commitment, creativity and efforts to share research knowledge beyond the academic community.</a:t>
                      </a:r>
                      <a:endParaRPr lang="en-US" sz="1600" kern="100" dirty="0">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effectLst/>
                        </a:rPr>
                        <a:t>33.3 %</a:t>
                      </a:r>
                      <a:endParaRPr lang="en-US" sz="1600" kern="100" dirty="0">
                        <a:effectLst/>
                        <a:latin typeface="Calibri" panose="020F0502020204030204" pitchFamily="34" charset="0"/>
                        <a:ea typeface="Calibri" panose="020F0502020204030204" pitchFamily="34" charset="0"/>
                      </a:endParaRPr>
                    </a:p>
                  </a:txBody>
                  <a:tcPr marL="142875" marR="142875" marT="142875" marB="142875" anchor="ctr"/>
                </a:tc>
                <a:extLst>
                  <a:ext uri="{0D108BD9-81ED-4DB2-BD59-A6C34878D82A}">
                    <a16:rowId xmlns:a16="http://schemas.microsoft.com/office/drawing/2014/main" val="2552411163"/>
                  </a:ext>
                </a:extLst>
              </a:tr>
              <a:tr h="1315756">
                <a:tc>
                  <a:txBody>
                    <a:bodyPr/>
                    <a:lstStyle/>
                    <a:p>
                      <a:pPr marL="0" marR="0">
                        <a:spcBef>
                          <a:spcPts val="0"/>
                        </a:spcBef>
                        <a:spcAft>
                          <a:spcPts val="0"/>
                        </a:spcAft>
                      </a:pPr>
                      <a:r>
                        <a:rPr lang="en-US" sz="1600" kern="100" dirty="0">
                          <a:solidFill>
                            <a:schemeClr val="tx1"/>
                          </a:solidFill>
                          <a:effectLst/>
                        </a:rPr>
                        <a:t>Impact</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effectLst/>
                        </a:rPr>
                        <a:t>Contribution of the candidate’s ideas and research results to Canadian society, including the nation’s intellectual and/or cultural life; as well as mentorship international stature where appropriate.</a:t>
                      </a:r>
                      <a:endParaRPr lang="en-US" sz="1600" kern="100" dirty="0">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a:effectLst/>
                        </a:rPr>
                        <a:t>33.3 %</a:t>
                      </a:r>
                      <a:endParaRPr lang="en-US" sz="1600" kern="100">
                        <a:effectLst/>
                        <a:latin typeface="Calibri" panose="020F0502020204030204" pitchFamily="34" charset="0"/>
                        <a:ea typeface="Calibri" panose="020F0502020204030204" pitchFamily="34" charset="0"/>
                      </a:endParaRPr>
                    </a:p>
                  </a:txBody>
                  <a:tcPr marL="142875" marR="142875" marT="142875" marB="142875" anchor="ctr"/>
                </a:tc>
                <a:extLst>
                  <a:ext uri="{0D108BD9-81ED-4DB2-BD59-A6C34878D82A}">
                    <a16:rowId xmlns:a16="http://schemas.microsoft.com/office/drawing/2014/main" val="3406877105"/>
                  </a:ext>
                </a:extLst>
              </a:tr>
              <a:tr h="1079215">
                <a:tc>
                  <a:txBody>
                    <a:bodyPr/>
                    <a:lstStyle/>
                    <a:p>
                      <a:pPr marL="0" marR="0">
                        <a:spcBef>
                          <a:spcPts val="0"/>
                        </a:spcBef>
                        <a:spcAft>
                          <a:spcPts val="0"/>
                        </a:spcAft>
                      </a:pPr>
                      <a:r>
                        <a:rPr lang="en-US" sz="1600" kern="100" dirty="0">
                          <a:solidFill>
                            <a:schemeClr val="tx1"/>
                          </a:solidFill>
                          <a:effectLst/>
                        </a:rPr>
                        <a:t>Merit</a:t>
                      </a:r>
                      <a:endParaRPr lang="en-US" sz="1600" kern="100" dirty="0">
                        <a:solidFill>
                          <a:schemeClr val="tx1"/>
                        </a:solidFill>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effectLst/>
                        </a:rPr>
                        <a:t>Quality of the candidate’s research record and scope of the candidate’s research contributions taking into account the norms of the field of study.</a:t>
                      </a:r>
                      <a:endParaRPr lang="en-US" sz="1600" kern="100" dirty="0">
                        <a:effectLst/>
                        <a:latin typeface="Calibri" panose="020F0502020204030204" pitchFamily="34" charset="0"/>
                        <a:ea typeface="Calibri" panose="020F0502020204030204" pitchFamily="34" charset="0"/>
                      </a:endParaRPr>
                    </a:p>
                  </a:txBody>
                  <a:tcPr marL="142875" marR="142875" marT="142875" marB="142875" anchor="ctr"/>
                </a:tc>
                <a:tc>
                  <a:txBody>
                    <a:bodyPr/>
                    <a:lstStyle/>
                    <a:p>
                      <a:pPr marL="0" marR="0">
                        <a:spcBef>
                          <a:spcPts val="0"/>
                        </a:spcBef>
                        <a:spcAft>
                          <a:spcPts val="0"/>
                        </a:spcAft>
                      </a:pPr>
                      <a:r>
                        <a:rPr lang="en-US" sz="1600" kern="100" dirty="0">
                          <a:effectLst/>
                        </a:rPr>
                        <a:t>33.3 %</a:t>
                      </a:r>
                      <a:endParaRPr lang="en-US" sz="1600" kern="100" dirty="0">
                        <a:effectLst/>
                        <a:latin typeface="Calibri" panose="020F0502020204030204" pitchFamily="34" charset="0"/>
                        <a:ea typeface="Calibri" panose="020F0502020204030204" pitchFamily="34" charset="0"/>
                      </a:endParaRPr>
                    </a:p>
                  </a:txBody>
                  <a:tcPr marL="142875" marR="142875" marT="142875" marB="142875" anchor="ctr"/>
                </a:tc>
                <a:extLst>
                  <a:ext uri="{0D108BD9-81ED-4DB2-BD59-A6C34878D82A}">
                    <a16:rowId xmlns:a16="http://schemas.microsoft.com/office/drawing/2014/main" val="1258302404"/>
                  </a:ext>
                </a:extLst>
              </a:tr>
            </a:tbl>
          </a:graphicData>
        </a:graphic>
      </p:graphicFrame>
      <p:sp>
        <p:nvSpPr>
          <p:cNvPr id="5" name="Slide Number Placeholder 4">
            <a:extLst>
              <a:ext uri="{FF2B5EF4-FFF2-40B4-BE49-F238E27FC236}">
                <a16:creationId xmlns:a16="http://schemas.microsoft.com/office/drawing/2014/main" id="{DC8975AE-027C-3BF9-A05D-983C3A63E3E1}"/>
              </a:ext>
            </a:extLst>
          </p:cNvPr>
          <p:cNvSpPr>
            <a:spLocks noGrp="1"/>
          </p:cNvSpPr>
          <p:nvPr>
            <p:ph type="sldNum" sz="quarter" idx="12"/>
          </p:nvPr>
        </p:nvSpPr>
        <p:spPr/>
        <p:txBody>
          <a:bodyPr/>
          <a:lstStyle/>
          <a:p>
            <a:r>
              <a:rPr lang="en-US"/>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331773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BFDF-89F9-D01B-B01B-1B14E2A6EF74}"/>
              </a:ext>
            </a:extLst>
          </p:cNvPr>
          <p:cNvSpPr>
            <a:spLocks noGrp="1"/>
          </p:cNvSpPr>
          <p:nvPr>
            <p:ph type="title"/>
          </p:nvPr>
        </p:nvSpPr>
        <p:spPr/>
        <p:txBody>
          <a:bodyPr/>
          <a:lstStyle/>
          <a:p>
            <a:r>
              <a:rPr lang="en-US" dirty="0"/>
              <a:t>Dorothy Killam Fellowship - Overview</a:t>
            </a:r>
          </a:p>
        </p:txBody>
      </p:sp>
      <p:sp>
        <p:nvSpPr>
          <p:cNvPr id="3" name="Content Placeholder 2">
            <a:extLst>
              <a:ext uri="{FF2B5EF4-FFF2-40B4-BE49-F238E27FC236}">
                <a16:creationId xmlns:a16="http://schemas.microsoft.com/office/drawing/2014/main" id="{DEC34C0D-8080-6425-752F-BE9A57FE9C55}"/>
              </a:ext>
            </a:extLst>
          </p:cNvPr>
          <p:cNvSpPr>
            <a:spLocks noGrp="1"/>
          </p:cNvSpPr>
          <p:nvPr>
            <p:ph idx="1"/>
          </p:nvPr>
        </p:nvSpPr>
        <p:spPr>
          <a:xfrm>
            <a:off x="194913" y="1413166"/>
            <a:ext cx="8677297" cy="4698876"/>
          </a:xfrm>
        </p:spPr>
        <p:txBody>
          <a:bodyPr>
            <a:normAutofit fontScale="92500" lnSpcReduction="10000"/>
          </a:bodyPr>
          <a:lstStyle/>
          <a:p>
            <a:r>
              <a:rPr lang="en-US" dirty="0"/>
              <a:t>Dorothy Killam Fellowships are valued at $80,000 per year for a total of up to $160,000 for 2 years. Between 5 and 8 fellowships will be awarded annually</a:t>
            </a:r>
          </a:p>
          <a:p>
            <a:r>
              <a:rPr lang="en-US" dirty="0"/>
              <a:t>The Fellowships are intended as release time from employment for established scholars who have demonstrated outstanding research ability. </a:t>
            </a:r>
          </a:p>
          <a:p>
            <a:r>
              <a:rPr lang="en-US" dirty="0"/>
              <a:t>Release time typically begins no later than January 1, 2026</a:t>
            </a:r>
          </a:p>
          <a:p>
            <a:r>
              <a:rPr lang="en-US" dirty="0"/>
              <a:t>Sponsor deadline is June 13, 2024</a:t>
            </a:r>
          </a:p>
          <a:p>
            <a:pPr lvl="1"/>
            <a:r>
              <a:rPr lang="en-US" dirty="0"/>
              <a:t>Please note that a completed Office of Research Cover Sheet is required one week before the sponsor deadline along with a penultimate draft</a:t>
            </a:r>
          </a:p>
          <a:p>
            <a:pPr lvl="1"/>
            <a:r>
              <a:rPr lang="en-US" dirty="0"/>
              <a:t>Your Dean and/or ADR must be made aware of your potential release from teaching and research</a:t>
            </a: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CFAE7-28C7-2448-CAE5-0F0F3568BB7F}"/>
              </a:ext>
            </a:extLst>
          </p:cNvPr>
          <p:cNvSpPr>
            <a:spLocks noGrp="1"/>
          </p:cNvSpPr>
          <p:nvPr>
            <p:ph type="sldNum" sz="quarter" idx="12"/>
          </p:nvPr>
        </p:nvSpPr>
        <p:spPr/>
        <p:txBody>
          <a:bodyPr/>
          <a:lstStyle/>
          <a:p>
            <a:r>
              <a:rPr lang="en-US"/>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294163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89B1-B4B8-357F-E410-3D779D14697B}"/>
              </a:ext>
            </a:extLst>
          </p:cNvPr>
          <p:cNvSpPr>
            <a:spLocks noGrp="1"/>
          </p:cNvSpPr>
          <p:nvPr>
            <p:ph type="title"/>
          </p:nvPr>
        </p:nvSpPr>
        <p:spPr/>
        <p:txBody>
          <a:bodyPr/>
          <a:lstStyle/>
          <a:p>
            <a:r>
              <a:rPr lang="en-US" dirty="0"/>
              <a:t>Dorothy Killam Fellowship – Eligibility </a:t>
            </a:r>
          </a:p>
        </p:txBody>
      </p:sp>
      <p:sp>
        <p:nvSpPr>
          <p:cNvPr id="3" name="Content Placeholder 2">
            <a:extLst>
              <a:ext uri="{FF2B5EF4-FFF2-40B4-BE49-F238E27FC236}">
                <a16:creationId xmlns:a16="http://schemas.microsoft.com/office/drawing/2014/main" id="{D6E83D04-7472-A329-4C8F-95780D0E4DDB}"/>
              </a:ext>
            </a:extLst>
          </p:cNvPr>
          <p:cNvSpPr>
            <a:spLocks noGrp="1"/>
          </p:cNvSpPr>
          <p:nvPr>
            <p:ph idx="1"/>
          </p:nvPr>
        </p:nvSpPr>
        <p:spPr/>
        <p:txBody>
          <a:bodyPr>
            <a:normAutofit fontScale="77500" lnSpcReduction="20000"/>
          </a:bodyPr>
          <a:lstStyle/>
          <a:p>
            <a:r>
              <a:rPr lang="en-US" dirty="0"/>
              <a:t>A Dorothy Killam Fellow is a leading researcher whose superior, ground-breaking, best-in-class research stands to have significant impact on a national or global scale. A Fellow is someone who also reflects some of the Killam attributes:</a:t>
            </a:r>
          </a:p>
          <a:p>
            <a:pPr lvl="1"/>
            <a:r>
              <a:rPr lang="en-US" dirty="0"/>
              <a:t>Inclusive collaborator</a:t>
            </a:r>
          </a:p>
          <a:p>
            <a:pPr lvl="1"/>
            <a:r>
              <a:rPr lang="en-US" dirty="0"/>
              <a:t>Barrier breaker</a:t>
            </a:r>
          </a:p>
          <a:p>
            <a:pPr lvl="1"/>
            <a:r>
              <a:rPr lang="en-US" dirty="0"/>
              <a:t>Research leader </a:t>
            </a:r>
          </a:p>
          <a:p>
            <a:r>
              <a:rPr lang="en-US" dirty="0"/>
              <a:t>The Dorothy Killam Fellowships support scholars who:</a:t>
            </a:r>
          </a:p>
          <a:p>
            <a:pPr lvl="1"/>
            <a:r>
              <a:rPr lang="en-US" dirty="0"/>
              <a:t>demonstrate commitment to building Canada’s future and alignment with Killam attributes</a:t>
            </a:r>
          </a:p>
          <a:p>
            <a:pPr lvl="1"/>
            <a:r>
              <a:rPr lang="en-US" dirty="0"/>
              <a:t>are mid-career researchers who usually completed their PhD no more than 15 years prior, though special circumstances may result in applicants being more or less than 15 years post-PhD.</a:t>
            </a:r>
          </a:p>
          <a:p>
            <a:pPr lvl="1"/>
            <a:r>
              <a:rPr lang="en-US" dirty="0"/>
              <a:t>are employed at a Canadian research institution.</a:t>
            </a:r>
          </a:p>
        </p:txBody>
      </p:sp>
      <p:sp>
        <p:nvSpPr>
          <p:cNvPr id="5" name="Slide Number Placeholder 4">
            <a:extLst>
              <a:ext uri="{FF2B5EF4-FFF2-40B4-BE49-F238E27FC236}">
                <a16:creationId xmlns:a16="http://schemas.microsoft.com/office/drawing/2014/main" id="{4592EE92-4C23-9847-3C68-16283BB004D1}"/>
              </a:ext>
            </a:extLst>
          </p:cNvPr>
          <p:cNvSpPr>
            <a:spLocks noGrp="1"/>
          </p:cNvSpPr>
          <p:nvPr>
            <p:ph type="sldNum" sz="quarter" idx="12"/>
          </p:nvPr>
        </p:nvSpPr>
        <p:spPr/>
        <p:txBody>
          <a:bodyPr/>
          <a:lstStyle/>
          <a:p>
            <a:r>
              <a:rPr lang="en-US"/>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39017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6743-A60A-D4EE-FE18-8F223D96E3AE}"/>
              </a:ext>
            </a:extLst>
          </p:cNvPr>
          <p:cNvSpPr>
            <a:spLocks noGrp="1"/>
          </p:cNvSpPr>
          <p:nvPr>
            <p:ph type="title"/>
          </p:nvPr>
        </p:nvSpPr>
        <p:spPr/>
        <p:txBody>
          <a:bodyPr>
            <a:normAutofit fontScale="90000"/>
          </a:bodyPr>
          <a:lstStyle/>
          <a:p>
            <a:r>
              <a:rPr lang="en-US" dirty="0"/>
              <a:t>Dorothy Killam Fellowship – Required Elements</a:t>
            </a:r>
          </a:p>
        </p:txBody>
      </p:sp>
      <p:sp>
        <p:nvSpPr>
          <p:cNvPr id="3" name="Content Placeholder 2">
            <a:extLst>
              <a:ext uri="{FF2B5EF4-FFF2-40B4-BE49-F238E27FC236}">
                <a16:creationId xmlns:a16="http://schemas.microsoft.com/office/drawing/2014/main" id="{18C428B9-AF03-3A04-CB2F-EF84B9B8E81A}"/>
              </a:ext>
            </a:extLst>
          </p:cNvPr>
          <p:cNvSpPr>
            <a:spLocks noGrp="1"/>
          </p:cNvSpPr>
          <p:nvPr>
            <p:ph idx="1"/>
          </p:nvPr>
        </p:nvSpPr>
        <p:spPr/>
        <p:txBody>
          <a:bodyPr/>
          <a:lstStyle/>
          <a:p>
            <a:endParaRPr lang="en-US" dirty="0"/>
          </a:p>
          <a:p>
            <a:r>
              <a:rPr lang="en-US" dirty="0"/>
              <a:t>Abstract (250 words)</a:t>
            </a:r>
          </a:p>
          <a:p>
            <a:r>
              <a:rPr lang="en-US" dirty="0"/>
              <a:t>Research Proposal (1500 words)</a:t>
            </a:r>
          </a:p>
          <a:p>
            <a:r>
              <a:rPr lang="en-US" dirty="0"/>
              <a:t>Candidate Statement (1000 words)</a:t>
            </a:r>
          </a:p>
          <a:p>
            <a:r>
              <a:rPr lang="en-US" dirty="0"/>
              <a:t>Community Research Supplement (Optional – 500 words)</a:t>
            </a:r>
          </a:p>
          <a:p>
            <a:r>
              <a:rPr lang="en-US" dirty="0"/>
              <a:t>CV (30 pages)</a:t>
            </a:r>
          </a:p>
          <a:p>
            <a:r>
              <a:rPr lang="en-US" dirty="0"/>
              <a:t>Two </a:t>
            </a:r>
            <a:r>
              <a:rPr lang="en-US" u="sng" dirty="0"/>
              <a:t>unique</a:t>
            </a:r>
            <a:r>
              <a:rPr lang="en-US" dirty="0"/>
              <a:t> letters of support </a:t>
            </a:r>
          </a:p>
        </p:txBody>
      </p:sp>
      <p:sp>
        <p:nvSpPr>
          <p:cNvPr id="5" name="Slide Number Placeholder 4">
            <a:extLst>
              <a:ext uri="{FF2B5EF4-FFF2-40B4-BE49-F238E27FC236}">
                <a16:creationId xmlns:a16="http://schemas.microsoft.com/office/drawing/2014/main" id="{94A5D799-EAC6-EF5D-D6D9-5C6C17E67179}"/>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dirty="0"/>
          </a:p>
        </p:txBody>
      </p:sp>
    </p:spTree>
    <p:extLst>
      <p:ext uri="{BB962C8B-B14F-4D97-AF65-F5344CB8AC3E}">
        <p14:creationId xmlns:p14="http://schemas.microsoft.com/office/powerpoint/2010/main" val="267281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A91A-57A5-F0AF-804E-38093C89E910}"/>
              </a:ext>
            </a:extLst>
          </p:cNvPr>
          <p:cNvSpPr>
            <a:spLocks noGrp="1"/>
          </p:cNvSpPr>
          <p:nvPr>
            <p:ph type="title"/>
          </p:nvPr>
        </p:nvSpPr>
        <p:spPr/>
        <p:txBody>
          <a:bodyPr/>
          <a:lstStyle/>
          <a:p>
            <a:r>
              <a:rPr lang="en-US" dirty="0"/>
              <a:t>Dorothy Killam Fellowship - Criteria</a:t>
            </a:r>
          </a:p>
        </p:txBody>
      </p:sp>
      <p:graphicFrame>
        <p:nvGraphicFramePr>
          <p:cNvPr id="6" name="Content Placeholder 5">
            <a:extLst>
              <a:ext uri="{FF2B5EF4-FFF2-40B4-BE49-F238E27FC236}">
                <a16:creationId xmlns:a16="http://schemas.microsoft.com/office/drawing/2014/main" id="{B9F0DEAE-3353-DA01-82FF-4FA278D10BFD}"/>
              </a:ext>
            </a:extLst>
          </p:cNvPr>
          <p:cNvGraphicFramePr>
            <a:graphicFrameLocks noGrp="1"/>
          </p:cNvGraphicFramePr>
          <p:nvPr>
            <p:ph idx="1"/>
            <p:extLst>
              <p:ext uri="{D42A27DB-BD31-4B8C-83A1-F6EECF244321}">
                <p14:modId xmlns:p14="http://schemas.microsoft.com/office/powerpoint/2010/main" val="3008942354"/>
              </p:ext>
            </p:extLst>
          </p:nvPr>
        </p:nvGraphicFramePr>
        <p:xfrm>
          <a:off x="271790" y="1305551"/>
          <a:ext cx="8600421" cy="4770397"/>
        </p:xfrm>
        <a:graphic>
          <a:graphicData uri="http://schemas.openxmlformats.org/drawingml/2006/table">
            <a:tbl>
              <a:tblPr firstRow="1" firstCol="1" bandRow="1">
                <a:tableStyleId>{5C22544A-7EE6-4342-B048-85BDC9FD1C3A}</a:tableStyleId>
              </a:tblPr>
              <a:tblGrid>
                <a:gridCol w="1460757">
                  <a:extLst>
                    <a:ext uri="{9D8B030D-6E8A-4147-A177-3AD203B41FA5}">
                      <a16:colId xmlns:a16="http://schemas.microsoft.com/office/drawing/2014/main" val="511535681"/>
                    </a:ext>
                  </a:extLst>
                </a:gridCol>
                <a:gridCol w="6220327">
                  <a:extLst>
                    <a:ext uri="{9D8B030D-6E8A-4147-A177-3AD203B41FA5}">
                      <a16:colId xmlns:a16="http://schemas.microsoft.com/office/drawing/2014/main" val="128295207"/>
                    </a:ext>
                  </a:extLst>
                </a:gridCol>
                <a:gridCol w="919337">
                  <a:extLst>
                    <a:ext uri="{9D8B030D-6E8A-4147-A177-3AD203B41FA5}">
                      <a16:colId xmlns:a16="http://schemas.microsoft.com/office/drawing/2014/main" val="659315542"/>
                    </a:ext>
                  </a:extLst>
                </a:gridCol>
              </a:tblGrid>
              <a:tr h="383911">
                <a:tc>
                  <a:txBody>
                    <a:bodyPr/>
                    <a:lstStyle/>
                    <a:p>
                      <a:pPr marL="0" marR="0">
                        <a:spcBef>
                          <a:spcPts val="0"/>
                        </a:spcBef>
                        <a:spcAft>
                          <a:spcPts val="0"/>
                        </a:spcAft>
                      </a:pPr>
                      <a:r>
                        <a:rPr lang="en-US" sz="1400" kern="100" dirty="0">
                          <a:solidFill>
                            <a:schemeClr val="tx1"/>
                          </a:solidFill>
                          <a:effectLst/>
                        </a:rPr>
                        <a:t>Criteria</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solidFill>
                            <a:schemeClr val="tx1"/>
                          </a:solidFill>
                          <a:effectLst/>
                        </a:rPr>
                        <a:t>Description</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solidFill>
                            <a:schemeClr val="tx1"/>
                          </a:solidFill>
                          <a:effectLst/>
                        </a:rPr>
                        <a:t>Weight</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extLst>
                  <a:ext uri="{0D108BD9-81ED-4DB2-BD59-A6C34878D82A}">
                    <a16:rowId xmlns:a16="http://schemas.microsoft.com/office/drawing/2014/main" val="589460958"/>
                  </a:ext>
                </a:extLst>
              </a:tr>
              <a:tr h="1653016">
                <a:tc>
                  <a:txBody>
                    <a:bodyPr/>
                    <a:lstStyle/>
                    <a:p>
                      <a:pPr marL="0" marR="0">
                        <a:spcBef>
                          <a:spcPts val="0"/>
                        </a:spcBef>
                        <a:spcAft>
                          <a:spcPts val="0"/>
                        </a:spcAft>
                      </a:pPr>
                      <a:r>
                        <a:rPr lang="en-US" sz="1400" kern="100" dirty="0">
                          <a:solidFill>
                            <a:schemeClr val="tx1"/>
                          </a:solidFill>
                          <a:effectLst/>
                        </a:rPr>
                        <a:t>Significance</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effectLst/>
                        </a:rPr>
                        <a:t>The application clearly states the significance and the importance of the proposed research toward building Canada’s future through advanced study as well as strong evidence of one or more of the Killam attributes.</a:t>
                      </a:r>
                    </a:p>
                    <a:p>
                      <a:pPr marL="342900" marR="0" lvl="0" indent="-342900">
                        <a:spcBef>
                          <a:spcPts val="0"/>
                        </a:spcBef>
                        <a:spcAft>
                          <a:spcPts val="0"/>
                        </a:spcAft>
                        <a:buSzPts val="1000"/>
                        <a:buFont typeface="Symbol" panose="05050102010706020507" pitchFamily="18" charset="2"/>
                        <a:buChar char=""/>
                        <a:tabLst>
                          <a:tab pos="457200" algn="l"/>
                        </a:tabLst>
                      </a:pPr>
                      <a:r>
                        <a:rPr lang="en-US" sz="1400" u="sng" kern="100" dirty="0">
                          <a:effectLst/>
                        </a:rPr>
                        <a:t>Inclusive collaborator</a:t>
                      </a:r>
                      <a:r>
                        <a:rPr lang="en-US" sz="1400" kern="100" dirty="0">
                          <a:effectLst/>
                        </a:rPr>
                        <a:t> </a:t>
                      </a:r>
                    </a:p>
                    <a:p>
                      <a:pPr marL="342900" marR="0" lvl="0" indent="-342900">
                        <a:spcBef>
                          <a:spcPts val="0"/>
                        </a:spcBef>
                        <a:spcAft>
                          <a:spcPts val="0"/>
                        </a:spcAft>
                        <a:buSzPts val="1000"/>
                        <a:buFont typeface="Symbol" panose="05050102010706020507" pitchFamily="18" charset="2"/>
                        <a:buChar char=""/>
                        <a:tabLst>
                          <a:tab pos="457200" algn="l"/>
                        </a:tabLst>
                      </a:pPr>
                      <a:r>
                        <a:rPr lang="en-US" sz="1400" u="sng" kern="100" dirty="0">
                          <a:effectLst/>
                        </a:rPr>
                        <a:t>Barrier breaker</a:t>
                      </a:r>
                      <a:r>
                        <a:rPr lang="en-US" sz="1400" kern="100" dirty="0">
                          <a:effectLst/>
                        </a:rPr>
                        <a:t> </a:t>
                      </a:r>
                    </a:p>
                    <a:p>
                      <a:pPr marL="342900" marR="0" lvl="0" indent="-342900">
                        <a:spcBef>
                          <a:spcPts val="0"/>
                        </a:spcBef>
                        <a:spcAft>
                          <a:spcPts val="0"/>
                        </a:spcAft>
                        <a:buSzPts val="1000"/>
                        <a:buFont typeface="Symbol" panose="05050102010706020507" pitchFamily="18" charset="2"/>
                        <a:buChar char=""/>
                        <a:tabLst>
                          <a:tab pos="457200" algn="l"/>
                        </a:tabLst>
                      </a:pPr>
                      <a:r>
                        <a:rPr lang="en-US" sz="1400" u="sng" kern="100" dirty="0">
                          <a:effectLst/>
                        </a:rPr>
                        <a:t>Research leader</a:t>
                      </a:r>
                      <a:r>
                        <a:rPr lang="en-US" sz="1400" kern="100" dirty="0">
                          <a:effectLst/>
                        </a:rPr>
                        <a:t> </a:t>
                      </a:r>
                      <a:endParaRPr lang="en-US" sz="1400" kern="100" dirty="0">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a:effectLst/>
                        </a:rPr>
                        <a:t>25 %</a:t>
                      </a:r>
                      <a:endParaRPr lang="en-US" sz="1400" kern="100">
                        <a:effectLst/>
                        <a:latin typeface="Calibri" panose="020F0502020204030204" pitchFamily="34" charset="0"/>
                        <a:ea typeface="Calibri" panose="020F0502020204030204" pitchFamily="34" charset="0"/>
                      </a:endParaRPr>
                    </a:p>
                  </a:txBody>
                  <a:tcPr marL="73557" marR="73557" marT="73557" marB="73557" anchor="ctr"/>
                </a:tc>
                <a:extLst>
                  <a:ext uri="{0D108BD9-81ED-4DB2-BD59-A6C34878D82A}">
                    <a16:rowId xmlns:a16="http://schemas.microsoft.com/office/drawing/2014/main" val="2902546118"/>
                  </a:ext>
                </a:extLst>
              </a:tr>
              <a:tr h="609292">
                <a:tc>
                  <a:txBody>
                    <a:bodyPr/>
                    <a:lstStyle/>
                    <a:p>
                      <a:pPr marL="0" marR="0">
                        <a:spcBef>
                          <a:spcPts val="0"/>
                        </a:spcBef>
                        <a:spcAft>
                          <a:spcPts val="0"/>
                        </a:spcAft>
                      </a:pPr>
                      <a:r>
                        <a:rPr lang="en-US" sz="1400" kern="100" dirty="0">
                          <a:solidFill>
                            <a:schemeClr val="tx1"/>
                          </a:solidFill>
                          <a:effectLst/>
                        </a:rPr>
                        <a:t>Advancement of knowledge</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effectLst/>
                        </a:rPr>
                        <a:t>Details on the proposed research, how it advances knowledge in the field and the applicant’s knowledge mobilization strategy.</a:t>
                      </a:r>
                      <a:endParaRPr lang="en-US" sz="1400" kern="100" dirty="0">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a:effectLst/>
                        </a:rPr>
                        <a:t>25 %</a:t>
                      </a:r>
                      <a:endParaRPr lang="en-US" sz="1400" kern="100">
                        <a:effectLst/>
                        <a:latin typeface="Calibri" panose="020F0502020204030204" pitchFamily="34" charset="0"/>
                        <a:ea typeface="Calibri" panose="020F0502020204030204" pitchFamily="34" charset="0"/>
                      </a:endParaRPr>
                    </a:p>
                  </a:txBody>
                  <a:tcPr marL="73557" marR="73557" marT="73557" marB="73557" anchor="ctr"/>
                </a:tc>
                <a:extLst>
                  <a:ext uri="{0D108BD9-81ED-4DB2-BD59-A6C34878D82A}">
                    <a16:rowId xmlns:a16="http://schemas.microsoft.com/office/drawing/2014/main" val="3018883243"/>
                  </a:ext>
                </a:extLst>
              </a:tr>
              <a:tr h="1288571">
                <a:tc>
                  <a:txBody>
                    <a:bodyPr/>
                    <a:lstStyle/>
                    <a:p>
                      <a:pPr marL="0" marR="0">
                        <a:spcBef>
                          <a:spcPts val="0"/>
                        </a:spcBef>
                        <a:spcAft>
                          <a:spcPts val="0"/>
                        </a:spcAft>
                      </a:pPr>
                      <a:r>
                        <a:rPr lang="en-US" sz="1400" kern="100" dirty="0">
                          <a:solidFill>
                            <a:schemeClr val="tx1"/>
                          </a:solidFill>
                          <a:effectLst/>
                        </a:rPr>
                        <a:t>Methods</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effectLst/>
                        </a:rPr>
                        <a:t>Sound research methods including a description of the approach, hypothesis and statement of problem and a commitment to ethical research conduct including honest and thoughtful inquiry, rigorous analysis, commitment to safety and research ethics, to the dissemination of research results, and adherence to professional standards.</a:t>
                      </a:r>
                      <a:endParaRPr lang="en-US" sz="1400" kern="100" dirty="0">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a:effectLst/>
                        </a:rPr>
                        <a:t>25 %</a:t>
                      </a:r>
                      <a:endParaRPr lang="en-US" sz="1400" kern="100">
                        <a:effectLst/>
                        <a:latin typeface="Calibri" panose="020F0502020204030204" pitchFamily="34" charset="0"/>
                        <a:ea typeface="Calibri" panose="020F0502020204030204" pitchFamily="34" charset="0"/>
                      </a:endParaRPr>
                    </a:p>
                  </a:txBody>
                  <a:tcPr marL="73557" marR="73557" marT="73557" marB="73557" anchor="ctr"/>
                </a:tc>
                <a:extLst>
                  <a:ext uri="{0D108BD9-81ED-4DB2-BD59-A6C34878D82A}">
                    <a16:rowId xmlns:a16="http://schemas.microsoft.com/office/drawing/2014/main" val="3576977849"/>
                  </a:ext>
                </a:extLst>
              </a:tr>
              <a:tr h="835607">
                <a:tc>
                  <a:txBody>
                    <a:bodyPr/>
                    <a:lstStyle/>
                    <a:p>
                      <a:pPr marL="0" marR="0">
                        <a:spcBef>
                          <a:spcPts val="0"/>
                        </a:spcBef>
                        <a:spcAft>
                          <a:spcPts val="0"/>
                        </a:spcAft>
                      </a:pPr>
                      <a:r>
                        <a:rPr lang="en-US" sz="1400" kern="100" dirty="0">
                          <a:solidFill>
                            <a:schemeClr val="tx1"/>
                          </a:solidFill>
                          <a:effectLst/>
                        </a:rPr>
                        <a:t>Relevance</a:t>
                      </a:r>
                      <a:endParaRPr lang="en-US" sz="1400" kern="100" dirty="0">
                        <a:solidFill>
                          <a:schemeClr val="tx1"/>
                        </a:solidFill>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effectLst/>
                        </a:rPr>
                        <a:t>Relevance of the research, immediate as well as long term outcomes, and clear and compelling evidence of how the research stands to have a positive impact on Canada.</a:t>
                      </a:r>
                      <a:endParaRPr lang="en-US" sz="1400" kern="100" dirty="0">
                        <a:effectLst/>
                        <a:latin typeface="Calibri" panose="020F0502020204030204" pitchFamily="34" charset="0"/>
                        <a:ea typeface="Calibri" panose="020F0502020204030204" pitchFamily="34" charset="0"/>
                      </a:endParaRPr>
                    </a:p>
                  </a:txBody>
                  <a:tcPr marL="73557" marR="73557" marT="73557" marB="73557" anchor="ctr"/>
                </a:tc>
                <a:tc>
                  <a:txBody>
                    <a:bodyPr/>
                    <a:lstStyle/>
                    <a:p>
                      <a:pPr marL="0" marR="0">
                        <a:spcBef>
                          <a:spcPts val="0"/>
                        </a:spcBef>
                        <a:spcAft>
                          <a:spcPts val="0"/>
                        </a:spcAft>
                      </a:pPr>
                      <a:r>
                        <a:rPr lang="en-US" sz="1400" kern="100" dirty="0">
                          <a:effectLst/>
                        </a:rPr>
                        <a:t>25 %</a:t>
                      </a:r>
                      <a:endParaRPr lang="en-US" sz="1400" kern="100" dirty="0">
                        <a:effectLst/>
                        <a:latin typeface="Calibri" panose="020F0502020204030204" pitchFamily="34" charset="0"/>
                        <a:ea typeface="Calibri" panose="020F0502020204030204" pitchFamily="34" charset="0"/>
                      </a:endParaRPr>
                    </a:p>
                  </a:txBody>
                  <a:tcPr marL="73557" marR="73557" marT="73557" marB="73557" anchor="ctr"/>
                </a:tc>
                <a:extLst>
                  <a:ext uri="{0D108BD9-81ED-4DB2-BD59-A6C34878D82A}">
                    <a16:rowId xmlns:a16="http://schemas.microsoft.com/office/drawing/2014/main" val="2667286577"/>
                  </a:ext>
                </a:extLst>
              </a:tr>
            </a:tbl>
          </a:graphicData>
        </a:graphic>
      </p:graphicFrame>
      <p:sp>
        <p:nvSpPr>
          <p:cNvPr id="5" name="Slide Number Placeholder 4">
            <a:extLst>
              <a:ext uri="{FF2B5EF4-FFF2-40B4-BE49-F238E27FC236}">
                <a16:creationId xmlns:a16="http://schemas.microsoft.com/office/drawing/2014/main" id="{BA7698BD-A22C-313E-2F85-6355B32D1968}"/>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24800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A3CA-6C6C-9B4E-14CE-CF7BF82E769C}"/>
              </a:ext>
            </a:extLst>
          </p:cNvPr>
          <p:cNvSpPr>
            <a:spLocks noGrp="1"/>
          </p:cNvSpPr>
          <p:nvPr>
            <p:ph type="title"/>
          </p:nvPr>
        </p:nvSpPr>
        <p:spPr/>
        <p:txBody>
          <a:bodyPr/>
          <a:lstStyle/>
          <a:p>
            <a:r>
              <a:rPr lang="en-US" dirty="0"/>
              <a:t>Paul Corkum Fellowship - Overview</a:t>
            </a:r>
          </a:p>
        </p:txBody>
      </p:sp>
      <p:sp>
        <p:nvSpPr>
          <p:cNvPr id="3" name="Content Placeholder 2">
            <a:extLst>
              <a:ext uri="{FF2B5EF4-FFF2-40B4-BE49-F238E27FC236}">
                <a16:creationId xmlns:a16="http://schemas.microsoft.com/office/drawing/2014/main" id="{90374A91-9AF7-7223-DD37-6D48CB5B49DA}"/>
              </a:ext>
            </a:extLst>
          </p:cNvPr>
          <p:cNvSpPr>
            <a:spLocks noGrp="1"/>
          </p:cNvSpPr>
          <p:nvPr>
            <p:ph idx="1"/>
          </p:nvPr>
        </p:nvSpPr>
        <p:spPr/>
        <p:txBody>
          <a:bodyPr>
            <a:normAutofit fontScale="85000" lnSpcReduction="10000"/>
          </a:bodyPr>
          <a:lstStyle/>
          <a:p>
            <a:r>
              <a:rPr lang="en-US" dirty="0"/>
              <a:t>The Killam NRC Paul Corkum Fellowship provides support to a distinguished scholar, granting them time to pursue a novel project in collaboration with an NRC researcher, leveraging NRC facilities.</a:t>
            </a:r>
          </a:p>
          <a:p>
            <a:r>
              <a:rPr lang="en-US" dirty="0"/>
              <a:t>The Killam NRC Paul Corkum Fellowship may support a specific collaborative project, a knowledge exchange initiative, a novel multidisciplinary collaboration, or other scholarly pursuits that advances knowledge.</a:t>
            </a:r>
          </a:p>
          <a:p>
            <a:r>
              <a:rPr lang="en-US" dirty="0"/>
              <a:t>The program operates on a co-Principal Investigator (co-PI) model where the Fellow and NRC researcher collaborate for a period of time, typically 12 months. Applicants submit their collaborative proposal jointly by email.</a:t>
            </a:r>
          </a:p>
          <a:p>
            <a:r>
              <a:rPr lang="en-US" dirty="0"/>
              <a:t>Up to 3 fellowships awarded each year based on their merit, compared with each other and in a national context and each fellowship project must align with one or more </a:t>
            </a:r>
            <a:r>
              <a:rPr lang="en-US" b="1" dirty="0">
                <a:hlinkClick r:id="rId3"/>
              </a:rPr>
              <a:t>NRC challenge programs</a:t>
            </a:r>
            <a:r>
              <a:rPr lang="en-US" dirty="0"/>
              <a:t>.</a:t>
            </a:r>
          </a:p>
        </p:txBody>
      </p:sp>
      <p:sp>
        <p:nvSpPr>
          <p:cNvPr id="5" name="Slide Number Placeholder 4">
            <a:extLst>
              <a:ext uri="{FF2B5EF4-FFF2-40B4-BE49-F238E27FC236}">
                <a16:creationId xmlns:a16="http://schemas.microsoft.com/office/drawing/2014/main" id="{D57ADEAF-A0BA-22C3-362A-5AC2D6FB687D}"/>
              </a:ext>
            </a:extLst>
          </p:cNvPr>
          <p:cNvSpPr>
            <a:spLocks noGrp="1"/>
          </p:cNvSpPr>
          <p:nvPr>
            <p:ph type="sldNum" sz="quarter" idx="12"/>
          </p:nvPr>
        </p:nvSpPr>
        <p:spPr/>
        <p:txBody>
          <a:bodyPr/>
          <a:lstStyle/>
          <a:p>
            <a:r>
              <a:rPr lang="en-US"/>
              <a:t>PAGE  </a:t>
            </a:r>
            <a:fld id="{93005692-73BE-493E-93AB-ECD6027A7652}" type="slidenum">
              <a:rPr lang="en-US" smtClean="0"/>
              <a:pPr/>
              <a:t>15</a:t>
            </a:fld>
            <a:endParaRPr lang="en-US" dirty="0"/>
          </a:p>
        </p:txBody>
      </p:sp>
    </p:spTree>
    <p:extLst>
      <p:ext uri="{BB962C8B-B14F-4D97-AF65-F5344CB8AC3E}">
        <p14:creationId xmlns:p14="http://schemas.microsoft.com/office/powerpoint/2010/main" val="35288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normAutofit fontScale="90000"/>
          </a:bodyPr>
          <a:lstStyle/>
          <a:p>
            <a:r>
              <a:rPr lang="en-US" dirty="0"/>
              <a:t>Paul Corkum Fellowship – Overview Continued</a:t>
            </a:r>
          </a:p>
        </p:txBody>
      </p:sp>
      <p:sp>
        <p:nvSpPr>
          <p:cNvPr id="3" name="Content Placeholder 2">
            <a:extLst>
              <a:ext uri="{FF2B5EF4-FFF2-40B4-BE49-F238E27FC236}">
                <a16:creationId xmlns:a16="http://schemas.microsoft.com/office/drawing/2014/main" id="{AAA597FE-C3E2-31C6-6445-9FF8FE793FD8}"/>
              </a:ext>
            </a:extLst>
          </p:cNvPr>
          <p:cNvSpPr>
            <a:spLocks noGrp="1"/>
          </p:cNvSpPr>
          <p:nvPr>
            <p:ph idx="1"/>
          </p:nvPr>
        </p:nvSpPr>
        <p:spPr/>
        <p:txBody>
          <a:bodyPr>
            <a:normAutofit fontScale="85000" lnSpcReduction="10000"/>
          </a:bodyPr>
          <a:lstStyle/>
          <a:p>
            <a:r>
              <a:rPr lang="en-US" dirty="0"/>
              <a:t>Killam NRC Paul Corkum Fellows are leading researchers whose superior, ground-breaking, best-in-class research stands to have significant impact on a national or global scale. A Killam NRC Paul Corkum Fellow embodies one or more of the Killam attributes:</a:t>
            </a:r>
          </a:p>
          <a:p>
            <a:pPr lvl="1"/>
            <a:r>
              <a:rPr lang="en-US" dirty="0"/>
              <a:t>Inclusive collaborator</a:t>
            </a:r>
          </a:p>
          <a:p>
            <a:pPr lvl="1"/>
            <a:r>
              <a:rPr lang="en-US" dirty="0"/>
              <a:t>Barrier breaker</a:t>
            </a:r>
          </a:p>
          <a:p>
            <a:pPr lvl="1"/>
            <a:r>
              <a:rPr lang="en-US" dirty="0"/>
              <a:t>Research leader</a:t>
            </a:r>
          </a:p>
          <a:p>
            <a:r>
              <a:rPr lang="en-US" dirty="0"/>
              <a:t>Sponsor Deadline is June 20</a:t>
            </a:r>
          </a:p>
          <a:p>
            <a:pPr lvl="1"/>
            <a:r>
              <a:rPr lang="en-US" dirty="0"/>
              <a:t>Please note that a completed Office of Research Cover Sheet is required one week before the sponsor deadline along with a penultimate draft</a:t>
            </a:r>
          </a:p>
          <a:p>
            <a:pPr lvl="1"/>
            <a:r>
              <a:rPr lang="en-US" dirty="0"/>
              <a:t>Your Dean and/or ADR must be made aware of your potential release from teaching and research</a:t>
            </a:r>
          </a:p>
          <a:p>
            <a:endParaRPr lang="en-US" dirty="0"/>
          </a:p>
        </p:txBody>
      </p:sp>
      <p:sp>
        <p:nvSpPr>
          <p:cNvPr id="5" name="Slide Number Placeholder 4">
            <a:extLst>
              <a:ext uri="{FF2B5EF4-FFF2-40B4-BE49-F238E27FC236}">
                <a16:creationId xmlns:a16="http://schemas.microsoft.com/office/drawing/2014/main" id="{9A6B6EFB-710D-3AE6-D8AB-1ED5161F18FF}"/>
              </a:ext>
            </a:extLst>
          </p:cNvPr>
          <p:cNvSpPr>
            <a:spLocks noGrp="1"/>
          </p:cNvSpPr>
          <p:nvPr>
            <p:ph type="sldNum" sz="quarter" idx="12"/>
          </p:nvPr>
        </p:nvSpPr>
        <p:spPr/>
        <p:txBody>
          <a:bodyPr/>
          <a:lstStyle/>
          <a:p>
            <a:r>
              <a:rPr lang="en-US"/>
              <a:t>PAGE  </a:t>
            </a:r>
            <a:fld id="{93005692-73BE-493E-93AB-ECD6027A7652}" type="slidenum">
              <a:rPr lang="en-US" smtClean="0"/>
              <a:pPr/>
              <a:t>16</a:t>
            </a:fld>
            <a:endParaRPr lang="en-US" dirty="0"/>
          </a:p>
        </p:txBody>
      </p:sp>
    </p:spTree>
    <p:extLst>
      <p:ext uri="{BB962C8B-B14F-4D97-AF65-F5344CB8AC3E}">
        <p14:creationId xmlns:p14="http://schemas.microsoft.com/office/powerpoint/2010/main" val="31122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lstStyle/>
          <a:p>
            <a:r>
              <a:rPr lang="en-US" dirty="0"/>
              <a:t>Paul Corkum Fellowship - Funding</a:t>
            </a:r>
          </a:p>
        </p:txBody>
      </p:sp>
      <p:graphicFrame>
        <p:nvGraphicFramePr>
          <p:cNvPr id="6" name="Content Placeholder 5">
            <a:extLst>
              <a:ext uri="{FF2B5EF4-FFF2-40B4-BE49-F238E27FC236}">
                <a16:creationId xmlns:a16="http://schemas.microsoft.com/office/drawing/2014/main" id="{80D3B448-47BE-8C69-CB1D-2C82D6EFE525}"/>
              </a:ext>
            </a:extLst>
          </p:cNvPr>
          <p:cNvGraphicFramePr>
            <a:graphicFrameLocks noGrp="1"/>
          </p:cNvGraphicFramePr>
          <p:nvPr>
            <p:ph idx="1"/>
            <p:extLst>
              <p:ext uri="{D42A27DB-BD31-4B8C-83A1-F6EECF244321}">
                <p14:modId xmlns:p14="http://schemas.microsoft.com/office/powerpoint/2010/main" val="4073142086"/>
              </p:ext>
            </p:extLst>
          </p:nvPr>
        </p:nvGraphicFramePr>
        <p:xfrm>
          <a:off x="309606" y="1288476"/>
          <a:ext cx="8447912" cy="4865700"/>
        </p:xfrm>
        <a:graphic>
          <a:graphicData uri="http://schemas.openxmlformats.org/drawingml/2006/table">
            <a:tbl>
              <a:tblPr firstRow="1" firstCol="1" bandRow="1">
                <a:tableStyleId>{5C22544A-7EE6-4342-B048-85BDC9FD1C3A}</a:tableStyleId>
              </a:tblPr>
              <a:tblGrid>
                <a:gridCol w="2111978">
                  <a:extLst>
                    <a:ext uri="{9D8B030D-6E8A-4147-A177-3AD203B41FA5}">
                      <a16:colId xmlns:a16="http://schemas.microsoft.com/office/drawing/2014/main" val="1288280596"/>
                    </a:ext>
                  </a:extLst>
                </a:gridCol>
                <a:gridCol w="2111978">
                  <a:extLst>
                    <a:ext uri="{9D8B030D-6E8A-4147-A177-3AD203B41FA5}">
                      <a16:colId xmlns:a16="http://schemas.microsoft.com/office/drawing/2014/main" val="1578496580"/>
                    </a:ext>
                  </a:extLst>
                </a:gridCol>
                <a:gridCol w="2111978">
                  <a:extLst>
                    <a:ext uri="{9D8B030D-6E8A-4147-A177-3AD203B41FA5}">
                      <a16:colId xmlns:a16="http://schemas.microsoft.com/office/drawing/2014/main" val="2429670573"/>
                    </a:ext>
                  </a:extLst>
                </a:gridCol>
                <a:gridCol w="2111978">
                  <a:extLst>
                    <a:ext uri="{9D8B030D-6E8A-4147-A177-3AD203B41FA5}">
                      <a16:colId xmlns:a16="http://schemas.microsoft.com/office/drawing/2014/main" val="164622237"/>
                    </a:ext>
                  </a:extLst>
                </a:gridCol>
              </a:tblGrid>
              <a:tr h="456243">
                <a:tc>
                  <a:txBody>
                    <a:bodyPr/>
                    <a:lstStyle/>
                    <a:p>
                      <a:pPr marL="0" marR="0">
                        <a:spcBef>
                          <a:spcPts val="0"/>
                        </a:spcBef>
                        <a:spcAft>
                          <a:spcPts val="0"/>
                        </a:spcAft>
                      </a:pPr>
                      <a:r>
                        <a:rPr lang="en-US" sz="1200" kern="100" dirty="0">
                          <a:solidFill>
                            <a:schemeClr val="tx1"/>
                          </a:solidFill>
                          <a:effectLst/>
                        </a:rPr>
                        <a:t>Amount</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solidFill>
                            <a:schemeClr val="tx1"/>
                          </a:solidFill>
                          <a:effectLst/>
                        </a:rPr>
                        <a:t>Funded by</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solidFill>
                            <a:schemeClr val="tx1"/>
                          </a:solidFill>
                          <a:effectLst/>
                        </a:rPr>
                        <a:t>Funded to</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solidFill>
                            <a:schemeClr val="tx1"/>
                          </a:solidFill>
                          <a:effectLst/>
                        </a:rPr>
                        <a:t>Purpose</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extLst>
                  <a:ext uri="{0D108BD9-81ED-4DB2-BD59-A6C34878D82A}">
                    <a16:rowId xmlns:a16="http://schemas.microsoft.com/office/drawing/2014/main" val="2632480383"/>
                  </a:ext>
                </a:extLst>
              </a:tr>
              <a:tr h="990381">
                <a:tc>
                  <a:txBody>
                    <a:bodyPr/>
                    <a:lstStyle/>
                    <a:p>
                      <a:pPr marL="0" marR="0">
                        <a:spcBef>
                          <a:spcPts val="0"/>
                        </a:spcBef>
                        <a:spcAft>
                          <a:spcPts val="0"/>
                        </a:spcAft>
                      </a:pPr>
                      <a:r>
                        <a:rPr lang="en-US" sz="1200" kern="100" dirty="0">
                          <a:solidFill>
                            <a:schemeClr val="tx1"/>
                          </a:solidFill>
                          <a:effectLst/>
                        </a:rPr>
                        <a:t>$100,000 CAD</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effectLst/>
                        </a:rPr>
                        <a:t>Grant funding from the NRC’s Collaborative Science, Technology, and Innovation Program (CSTIP)</a:t>
                      </a:r>
                      <a:endParaRPr lang="en-US" sz="1200" kern="100" dirty="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Institution of Fellow</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To cover release time and to support the Fellow and the project</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extLst>
                  <a:ext uri="{0D108BD9-81ED-4DB2-BD59-A6C34878D82A}">
                    <a16:rowId xmlns:a16="http://schemas.microsoft.com/office/drawing/2014/main" val="1230802879"/>
                  </a:ext>
                </a:extLst>
              </a:tr>
              <a:tr h="1168427">
                <a:tc>
                  <a:txBody>
                    <a:bodyPr/>
                    <a:lstStyle/>
                    <a:p>
                      <a:pPr marL="0" marR="0">
                        <a:spcBef>
                          <a:spcPts val="0"/>
                        </a:spcBef>
                        <a:spcAft>
                          <a:spcPts val="0"/>
                        </a:spcAft>
                      </a:pPr>
                      <a:r>
                        <a:rPr lang="en-US" sz="1200" kern="100" dirty="0">
                          <a:solidFill>
                            <a:schemeClr val="tx1"/>
                          </a:solidFill>
                          <a:effectLst/>
                        </a:rPr>
                        <a:t>Up to $50,000 CAD</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effectLst/>
                        </a:rPr>
                        <a:t>Grant funding from CSTIP</a:t>
                      </a:r>
                      <a:endParaRPr lang="en-US" sz="1200" kern="100" dirty="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Institution of Fellow</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To cover Fellow’s travel, accommodation, and knowledge dissemination costs (based on provided budget estimates)</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extLst>
                  <a:ext uri="{0D108BD9-81ED-4DB2-BD59-A6C34878D82A}">
                    <a16:rowId xmlns:a16="http://schemas.microsoft.com/office/drawing/2014/main" val="1674190721"/>
                  </a:ext>
                </a:extLst>
              </a:tr>
              <a:tr h="990381">
                <a:tc>
                  <a:txBody>
                    <a:bodyPr/>
                    <a:lstStyle/>
                    <a:p>
                      <a:pPr marL="0" marR="0">
                        <a:spcBef>
                          <a:spcPts val="0"/>
                        </a:spcBef>
                        <a:spcAft>
                          <a:spcPts val="0"/>
                        </a:spcAft>
                      </a:pPr>
                      <a:r>
                        <a:rPr lang="en-US" sz="1200" kern="100" dirty="0">
                          <a:solidFill>
                            <a:schemeClr val="tx1"/>
                          </a:solidFill>
                          <a:effectLst/>
                        </a:rPr>
                        <a:t>Up to $50,000 CAD</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Operational funding from the NRC research centre</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NRC co-PI through their Research Centre</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To cover NRC co-PI’s travel, accommodation, and knowledge dissemination costs</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extLst>
                  <a:ext uri="{0D108BD9-81ED-4DB2-BD59-A6C34878D82A}">
                    <a16:rowId xmlns:a16="http://schemas.microsoft.com/office/drawing/2014/main" val="286550282"/>
                  </a:ext>
                </a:extLst>
              </a:tr>
              <a:tr h="990381">
                <a:tc>
                  <a:txBody>
                    <a:bodyPr/>
                    <a:lstStyle/>
                    <a:p>
                      <a:pPr marL="0" marR="0">
                        <a:spcBef>
                          <a:spcPts val="0"/>
                        </a:spcBef>
                        <a:spcAft>
                          <a:spcPts val="0"/>
                        </a:spcAft>
                      </a:pPr>
                      <a:r>
                        <a:rPr lang="en-US" sz="1200" kern="100" dirty="0">
                          <a:solidFill>
                            <a:schemeClr val="tx1"/>
                          </a:solidFill>
                          <a:effectLst/>
                        </a:rPr>
                        <a:t>Project costs</a:t>
                      </a:r>
                      <a:endParaRPr lang="en-US" sz="1200" kern="100" dirty="0">
                        <a:solidFill>
                          <a:schemeClr val="tx1"/>
                        </a:solidFill>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Existing NRC (or partner) research infrastructure is leveraged for the project</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a:effectLst/>
                        </a:rPr>
                        <a:t>Made available to the both the Fellow and the NRC co-PI</a:t>
                      </a:r>
                      <a:endParaRPr lang="en-US" sz="1200" kern="100">
                        <a:effectLst/>
                        <a:latin typeface="Calibri" panose="020F0502020204030204" pitchFamily="34" charset="0"/>
                        <a:ea typeface="Calibri" panose="020F0502020204030204" pitchFamily="34" charset="0"/>
                      </a:endParaRPr>
                    </a:p>
                  </a:txBody>
                  <a:tcPr marL="139098" marR="139098" marT="139098" marB="139098" anchor="ctr"/>
                </a:tc>
                <a:tc>
                  <a:txBody>
                    <a:bodyPr/>
                    <a:lstStyle/>
                    <a:p>
                      <a:pPr marL="0" marR="0">
                        <a:spcBef>
                          <a:spcPts val="0"/>
                        </a:spcBef>
                        <a:spcAft>
                          <a:spcPts val="0"/>
                        </a:spcAft>
                      </a:pPr>
                      <a:r>
                        <a:rPr lang="en-US" sz="1200" kern="100" dirty="0">
                          <a:effectLst/>
                        </a:rPr>
                        <a:t>Provide access to NRC facilities as identified in the proposal to execute the project</a:t>
                      </a:r>
                      <a:endParaRPr lang="en-US" sz="1200" kern="100" dirty="0">
                        <a:effectLst/>
                        <a:latin typeface="Calibri" panose="020F0502020204030204" pitchFamily="34" charset="0"/>
                        <a:ea typeface="Calibri" panose="020F0502020204030204" pitchFamily="34" charset="0"/>
                      </a:endParaRPr>
                    </a:p>
                  </a:txBody>
                  <a:tcPr marL="139098" marR="139098" marT="139098" marB="139098" anchor="ctr"/>
                </a:tc>
                <a:extLst>
                  <a:ext uri="{0D108BD9-81ED-4DB2-BD59-A6C34878D82A}">
                    <a16:rowId xmlns:a16="http://schemas.microsoft.com/office/drawing/2014/main" val="2559080293"/>
                  </a:ext>
                </a:extLst>
              </a:tr>
            </a:tbl>
          </a:graphicData>
        </a:graphic>
      </p:graphicFrame>
      <p:sp>
        <p:nvSpPr>
          <p:cNvPr id="5" name="Slide Number Placeholder 4">
            <a:extLst>
              <a:ext uri="{FF2B5EF4-FFF2-40B4-BE49-F238E27FC236}">
                <a16:creationId xmlns:a16="http://schemas.microsoft.com/office/drawing/2014/main" id="{9A6B6EFB-710D-3AE6-D8AB-1ED5161F18FF}"/>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dirty="0"/>
          </a:p>
        </p:txBody>
      </p:sp>
    </p:spTree>
    <p:extLst>
      <p:ext uri="{BB962C8B-B14F-4D97-AF65-F5344CB8AC3E}">
        <p14:creationId xmlns:p14="http://schemas.microsoft.com/office/powerpoint/2010/main" val="250425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normAutofit fontScale="90000"/>
          </a:bodyPr>
          <a:lstStyle/>
          <a:p>
            <a:r>
              <a:rPr lang="en-US" dirty="0"/>
              <a:t>Paul Corkum Fellowship – Required Elements</a:t>
            </a:r>
          </a:p>
        </p:txBody>
      </p:sp>
      <p:sp>
        <p:nvSpPr>
          <p:cNvPr id="3" name="Content Placeholder 2">
            <a:extLst>
              <a:ext uri="{FF2B5EF4-FFF2-40B4-BE49-F238E27FC236}">
                <a16:creationId xmlns:a16="http://schemas.microsoft.com/office/drawing/2014/main" id="{AAA597FE-C3E2-31C6-6445-9FF8FE793FD8}"/>
              </a:ext>
            </a:extLst>
          </p:cNvPr>
          <p:cNvSpPr>
            <a:spLocks noGrp="1"/>
          </p:cNvSpPr>
          <p:nvPr>
            <p:ph idx="1"/>
          </p:nvPr>
        </p:nvSpPr>
        <p:spPr/>
        <p:txBody>
          <a:bodyPr>
            <a:normAutofit fontScale="85000" lnSpcReduction="20000"/>
          </a:bodyPr>
          <a:lstStyle/>
          <a:p>
            <a:r>
              <a:rPr lang="en-US" dirty="0"/>
              <a:t>Application Form</a:t>
            </a:r>
          </a:p>
          <a:p>
            <a:r>
              <a:rPr lang="en-US" dirty="0"/>
              <a:t>Joint Collaborate Research Abstract (250 words)</a:t>
            </a:r>
          </a:p>
          <a:p>
            <a:r>
              <a:rPr lang="en-US" dirty="0"/>
              <a:t>Joint Project Proposal (1500 words)</a:t>
            </a:r>
          </a:p>
          <a:p>
            <a:r>
              <a:rPr lang="en-US" dirty="0"/>
              <a:t>Joint Knowledge Mobilization Plan (1000 words)</a:t>
            </a:r>
          </a:p>
          <a:p>
            <a:r>
              <a:rPr lang="en-US" dirty="0"/>
              <a:t>Joint Community Research Supplement (optional – 500 words)</a:t>
            </a:r>
          </a:p>
          <a:p>
            <a:r>
              <a:rPr lang="en-US" dirty="0"/>
              <a:t>Two Unique Letters of Support (1000 words each)</a:t>
            </a:r>
          </a:p>
          <a:p>
            <a:r>
              <a:rPr lang="en-US" dirty="0"/>
              <a:t>Two CVs with Candidate Statements</a:t>
            </a:r>
          </a:p>
          <a:p>
            <a:pPr lvl="1"/>
            <a:r>
              <a:rPr lang="en-US" dirty="0"/>
              <a:t>Each CV can be 30 pages in length and each PI must include a candidate statement of up to 1000 words</a:t>
            </a:r>
          </a:p>
          <a:p>
            <a:r>
              <a:rPr lang="en-US" dirty="0"/>
              <a:t>Attestations</a:t>
            </a:r>
          </a:p>
          <a:p>
            <a:r>
              <a:rPr lang="en-US" dirty="0"/>
              <a:t>Voluntary Self-Identification Form</a:t>
            </a:r>
          </a:p>
        </p:txBody>
      </p:sp>
      <p:sp>
        <p:nvSpPr>
          <p:cNvPr id="5" name="Slide Number Placeholder 4">
            <a:extLst>
              <a:ext uri="{FF2B5EF4-FFF2-40B4-BE49-F238E27FC236}">
                <a16:creationId xmlns:a16="http://schemas.microsoft.com/office/drawing/2014/main" id="{9A6B6EFB-710D-3AE6-D8AB-1ED5161F18FF}"/>
              </a:ext>
            </a:extLst>
          </p:cNvPr>
          <p:cNvSpPr>
            <a:spLocks noGrp="1"/>
          </p:cNvSpPr>
          <p:nvPr>
            <p:ph type="sldNum" sz="quarter" idx="12"/>
          </p:nvPr>
        </p:nvSpPr>
        <p:spPr/>
        <p:txBody>
          <a:bodyPr/>
          <a:lstStyle/>
          <a:p>
            <a:r>
              <a:rPr lang="en-US"/>
              <a:t>PAGE  </a:t>
            </a:r>
            <a:fld id="{93005692-73BE-493E-93AB-ECD6027A7652}" type="slidenum">
              <a:rPr lang="en-US" smtClean="0"/>
              <a:pPr/>
              <a:t>18</a:t>
            </a:fld>
            <a:endParaRPr lang="en-US" dirty="0"/>
          </a:p>
        </p:txBody>
      </p:sp>
    </p:spTree>
    <p:extLst>
      <p:ext uri="{BB962C8B-B14F-4D97-AF65-F5344CB8AC3E}">
        <p14:creationId xmlns:p14="http://schemas.microsoft.com/office/powerpoint/2010/main" val="5767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7D75-B800-6F0D-CF7A-E0339CBD2833}"/>
              </a:ext>
            </a:extLst>
          </p:cNvPr>
          <p:cNvSpPr>
            <a:spLocks noGrp="1"/>
          </p:cNvSpPr>
          <p:nvPr>
            <p:ph type="title"/>
          </p:nvPr>
        </p:nvSpPr>
        <p:spPr/>
        <p:txBody>
          <a:bodyPr/>
          <a:lstStyle/>
          <a:p>
            <a:r>
              <a:rPr lang="en-US" dirty="0"/>
              <a:t>Paul Corkum Fellowship - PI Eligibility</a:t>
            </a:r>
          </a:p>
        </p:txBody>
      </p:sp>
      <p:sp>
        <p:nvSpPr>
          <p:cNvPr id="3" name="Content Placeholder 2">
            <a:extLst>
              <a:ext uri="{FF2B5EF4-FFF2-40B4-BE49-F238E27FC236}">
                <a16:creationId xmlns:a16="http://schemas.microsoft.com/office/drawing/2014/main" id="{502E7CB2-281D-F648-4053-3BF5C932BC9B}"/>
              </a:ext>
            </a:extLst>
          </p:cNvPr>
          <p:cNvSpPr>
            <a:spLocks noGrp="1"/>
          </p:cNvSpPr>
          <p:nvPr>
            <p:ph idx="1"/>
          </p:nvPr>
        </p:nvSpPr>
        <p:spPr/>
        <p:txBody>
          <a:bodyPr>
            <a:normAutofit fontScale="92500" lnSpcReduction="20000"/>
          </a:bodyPr>
          <a:lstStyle/>
          <a:p>
            <a:pPr algn="l"/>
            <a:r>
              <a:rPr lang="en-US" b="0" i="0" dirty="0">
                <a:solidFill>
                  <a:srgbClr val="333333"/>
                </a:solidFill>
                <a:effectLst/>
                <a:latin typeface="Georgia" panose="02040502050405020303" pitchFamily="18" charset="0"/>
              </a:rPr>
              <a:t>To be eligible, Fellowship applicants must:</a:t>
            </a:r>
          </a:p>
          <a:p>
            <a:pPr algn="l">
              <a:buFont typeface="Arial" panose="020B0604020202020204" pitchFamily="34" charset="0"/>
              <a:buChar char="•"/>
            </a:pPr>
            <a:r>
              <a:rPr lang="en-US" b="0" i="0" dirty="0">
                <a:solidFill>
                  <a:srgbClr val="333333"/>
                </a:solidFill>
                <a:effectLst/>
                <a:latin typeface="Georgia" panose="02040502050405020303" pitchFamily="18" charset="0"/>
              </a:rPr>
              <a:t>be willing and able to travel to an NRC location or locations in Canada to collaborate with an NRC co-PI as required;</a:t>
            </a:r>
          </a:p>
          <a:p>
            <a:pPr algn="l">
              <a:buFont typeface="Arial" panose="020B0604020202020204" pitchFamily="34" charset="0"/>
              <a:buChar char="•"/>
            </a:pPr>
            <a:r>
              <a:rPr lang="en-US" b="0" i="0" dirty="0">
                <a:solidFill>
                  <a:srgbClr val="333333"/>
                </a:solidFill>
                <a:effectLst/>
                <a:latin typeface="Georgia" panose="02040502050405020303" pitchFamily="18" charset="0"/>
              </a:rPr>
              <a:t>obtain a reliability status personnel security clearance;</a:t>
            </a:r>
          </a:p>
          <a:p>
            <a:pPr algn="l">
              <a:buFont typeface="Arial" panose="020B0604020202020204" pitchFamily="34" charset="0"/>
              <a:buChar char="•"/>
            </a:pPr>
            <a:r>
              <a:rPr lang="en-US" b="0" i="0" dirty="0">
                <a:solidFill>
                  <a:srgbClr val="333333"/>
                </a:solidFill>
                <a:effectLst/>
                <a:latin typeface="Georgia" panose="02040502050405020303" pitchFamily="18" charset="0"/>
              </a:rPr>
              <a:t>demonstrate commitment to building Canada’s future and alignment with Killam attributes;</a:t>
            </a:r>
          </a:p>
          <a:p>
            <a:pPr algn="l">
              <a:buFont typeface="Arial" panose="020B0604020202020204" pitchFamily="34" charset="0"/>
              <a:buChar char="•"/>
            </a:pPr>
            <a:r>
              <a:rPr lang="en-US" b="0" i="0" dirty="0">
                <a:solidFill>
                  <a:srgbClr val="333333"/>
                </a:solidFill>
                <a:effectLst/>
                <a:latin typeface="Georgia" panose="02040502050405020303" pitchFamily="18" charset="0"/>
              </a:rPr>
              <a:t>agree to participate in community engagement and knowledge mobilization activities. This may include: participation in the Killam Laureate Network, participation in a Fellows lecture series and invited lectures, and/or participation in dissemination activities with relevant University departments, or with other organizations or appropriate scientific societies.</a:t>
            </a:r>
          </a:p>
          <a:p>
            <a:endParaRPr lang="en-US" dirty="0"/>
          </a:p>
        </p:txBody>
      </p:sp>
      <p:sp>
        <p:nvSpPr>
          <p:cNvPr id="5" name="Slide Number Placeholder 4">
            <a:extLst>
              <a:ext uri="{FF2B5EF4-FFF2-40B4-BE49-F238E27FC236}">
                <a16:creationId xmlns:a16="http://schemas.microsoft.com/office/drawing/2014/main" id="{531D12F4-E809-2465-8263-A0A0D883DA2E}"/>
              </a:ext>
            </a:extLst>
          </p:cNvPr>
          <p:cNvSpPr>
            <a:spLocks noGrp="1"/>
          </p:cNvSpPr>
          <p:nvPr>
            <p:ph type="sldNum" sz="quarter" idx="12"/>
          </p:nvPr>
        </p:nvSpPr>
        <p:spPr/>
        <p:txBody>
          <a:bodyPr/>
          <a:lstStyle/>
          <a:p>
            <a:r>
              <a:rPr lang="en-US"/>
              <a:t>PAGE  </a:t>
            </a:r>
            <a:fld id="{93005692-73BE-493E-93AB-ECD6027A7652}" type="slidenum">
              <a:rPr lang="en-US" smtClean="0"/>
              <a:pPr/>
              <a:t>19</a:t>
            </a:fld>
            <a:endParaRPr lang="en-US" dirty="0"/>
          </a:p>
        </p:txBody>
      </p:sp>
    </p:spTree>
    <p:extLst>
      <p:ext uri="{BB962C8B-B14F-4D97-AF65-F5344CB8AC3E}">
        <p14:creationId xmlns:p14="http://schemas.microsoft.com/office/powerpoint/2010/main" val="157100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FEBA-717B-8E17-2EC5-515FCF12F9A6}"/>
              </a:ext>
            </a:extLst>
          </p:cNvPr>
          <p:cNvSpPr>
            <a:spLocks noGrp="1"/>
          </p:cNvSpPr>
          <p:nvPr>
            <p:ph type="title"/>
          </p:nvPr>
        </p:nvSpPr>
        <p:spPr/>
        <p:txBody>
          <a:bodyPr>
            <a:normAutofit fontScale="90000"/>
          </a:bodyPr>
          <a:lstStyle/>
          <a:p>
            <a:r>
              <a:rPr lang="en-US" dirty="0"/>
              <a:t>University of Waterloo </a:t>
            </a:r>
            <a:br>
              <a:rPr lang="en-US" dirty="0"/>
            </a:br>
            <a:r>
              <a:rPr lang="en-US" dirty="0"/>
              <a:t>Territorial Acknowledgement</a:t>
            </a:r>
          </a:p>
        </p:txBody>
      </p:sp>
      <p:sp>
        <p:nvSpPr>
          <p:cNvPr id="5" name="Slide Number Placeholder 4">
            <a:extLst>
              <a:ext uri="{FF2B5EF4-FFF2-40B4-BE49-F238E27FC236}">
                <a16:creationId xmlns:a16="http://schemas.microsoft.com/office/drawing/2014/main" id="{EF72050C-DC5A-6382-3CCE-271BFC01EF95}"/>
              </a:ext>
            </a:extLst>
          </p:cNvPr>
          <p:cNvSpPr>
            <a:spLocks noGrp="1"/>
          </p:cNvSpPr>
          <p:nvPr>
            <p:ph type="sldNum" sz="quarter" idx="12"/>
          </p:nvPr>
        </p:nvSpPr>
        <p:spPr/>
        <p:txBody>
          <a:bodyPr/>
          <a:lstStyle/>
          <a:p>
            <a:r>
              <a:rPr lang="en-US"/>
              <a:t>PAGE  </a:t>
            </a:r>
            <a:fld id="{93005692-73BE-493E-93AB-ECD6027A7652}" type="slidenum">
              <a:rPr lang="en-US" smtClean="0"/>
              <a:pPr/>
              <a:t>2</a:t>
            </a:fld>
            <a:endParaRPr lang="en-US" dirty="0"/>
          </a:p>
        </p:txBody>
      </p:sp>
      <p:pic>
        <p:nvPicPr>
          <p:cNvPr id="1026" name="Picture 2" descr="map of the Halidmand Treaty">
            <a:extLst>
              <a:ext uri="{FF2B5EF4-FFF2-40B4-BE49-F238E27FC236}">
                <a16:creationId xmlns:a16="http://schemas.microsoft.com/office/drawing/2014/main" id="{A2B3BFAA-376A-B4BD-A6B0-25BADF14AC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913" y="1534768"/>
            <a:ext cx="3518999" cy="4595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B4657B-2DB9-5C31-CC18-6092150AF45B}"/>
              </a:ext>
            </a:extLst>
          </p:cNvPr>
          <p:cNvSpPr txBox="1"/>
          <p:nvPr/>
        </p:nvSpPr>
        <p:spPr>
          <a:xfrm>
            <a:off x="3922295" y="1534768"/>
            <a:ext cx="4692316" cy="4801314"/>
          </a:xfrm>
          <a:prstGeom prst="rect">
            <a:avLst/>
          </a:prstGeom>
          <a:noFill/>
        </p:spPr>
        <p:txBody>
          <a:bodyPr wrap="square" rtlCol="0">
            <a:spAutoFit/>
          </a:bodyPr>
          <a:lstStyle/>
          <a:p>
            <a:pPr algn="l"/>
            <a:r>
              <a:rPr lang="en-US" b="1" i="0" dirty="0">
                <a:solidFill>
                  <a:srgbClr val="000000"/>
                </a:solidFill>
                <a:effectLst/>
                <a:latin typeface="Georgia" panose="02040502050405020303" pitchFamily="18" charset="0"/>
              </a:rPr>
              <a:t>About the Haldimand Tract</a:t>
            </a:r>
            <a:r>
              <a:rPr lang="en-US" b="1" i="0" dirty="0">
                <a:solidFill>
                  <a:srgbClr val="000000"/>
                </a:solidFill>
                <a:effectLst/>
                <a:latin typeface="BureauGrotCond Book"/>
              </a:rPr>
              <a:t>​</a:t>
            </a:r>
          </a:p>
          <a:p>
            <a:pPr algn="l"/>
            <a:r>
              <a:rPr lang="en-US" b="0" i="0" dirty="0">
                <a:solidFill>
                  <a:srgbClr val="000000"/>
                </a:solidFill>
                <a:effectLst/>
                <a:latin typeface="georgia" panose="02040502050405020303" pitchFamily="18" charset="0"/>
              </a:rPr>
              <a:t>On 25 October 1784, Sir Frederick Haldimand, the governor of Québec, signed a decree that granted a tract of land to the Haudenosaunee (Iroquois), also known as the Six Nations, for their alliance with British forces during the American Revolution (1775-83). The Haldimand Tract extends by 10 kilometers on both sides of the Grand River, from its source in Dundalk Township to its mouth at Lake Erie. Originally, 950,000 acres was designated for the Haldimand Tract, today approximately 48,000 acres remain. Read more about the history and ongoing negotiations: </a:t>
            </a:r>
            <a:r>
              <a:rPr lang="en-US" b="0" i="0" u="sng" dirty="0">
                <a:solidFill>
                  <a:srgbClr val="000000"/>
                </a:solidFill>
                <a:effectLst/>
                <a:latin typeface="georgia" panose="02040502050405020303" pitchFamily="18" charset="0"/>
                <a:hlinkClick r:id="rId4"/>
              </a:rPr>
              <a:t>Six Nations Lands and Resources</a:t>
            </a:r>
            <a:r>
              <a:rPr lang="en-US" b="0" i="0" dirty="0">
                <a:solidFill>
                  <a:srgbClr val="000000"/>
                </a:solidFill>
                <a:effectLst/>
                <a:latin typeface="georgia" panose="02040502050405020303" pitchFamily="18" charset="0"/>
              </a:rPr>
              <a:t>.</a:t>
            </a:r>
          </a:p>
        </p:txBody>
      </p:sp>
    </p:spTree>
    <p:extLst>
      <p:ext uri="{BB962C8B-B14F-4D97-AF65-F5344CB8AC3E}">
        <p14:creationId xmlns:p14="http://schemas.microsoft.com/office/powerpoint/2010/main" val="30199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F39C-0A01-C8AE-E064-9A12C70F8248}"/>
              </a:ext>
            </a:extLst>
          </p:cNvPr>
          <p:cNvSpPr>
            <a:spLocks noGrp="1"/>
          </p:cNvSpPr>
          <p:nvPr>
            <p:ph type="title"/>
          </p:nvPr>
        </p:nvSpPr>
        <p:spPr/>
        <p:txBody>
          <a:bodyPr>
            <a:normAutofit fontScale="90000"/>
          </a:bodyPr>
          <a:lstStyle/>
          <a:p>
            <a:r>
              <a:rPr lang="en-US" dirty="0"/>
              <a:t>Paul Corkum Fellowship – PI Eligibility continued</a:t>
            </a:r>
          </a:p>
        </p:txBody>
      </p:sp>
      <p:sp>
        <p:nvSpPr>
          <p:cNvPr id="3" name="Content Placeholder 2">
            <a:extLst>
              <a:ext uri="{FF2B5EF4-FFF2-40B4-BE49-F238E27FC236}">
                <a16:creationId xmlns:a16="http://schemas.microsoft.com/office/drawing/2014/main" id="{A2702ED7-CB2F-C140-DE94-8860CA7ED715}"/>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333333"/>
                </a:solidFill>
                <a:effectLst/>
                <a:latin typeface="Georgia" panose="02040502050405020303" pitchFamily="18" charset="0"/>
              </a:rPr>
              <a:t>demonstrate commitment to knowledge exchange with their NRC co-PI;</a:t>
            </a:r>
          </a:p>
          <a:p>
            <a:pPr algn="l">
              <a:buFont typeface="Arial" panose="020B0604020202020204" pitchFamily="34" charset="0"/>
              <a:buChar char="•"/>
            </a:pPr>
            <a:r>
              <a:rPr lang="en-US" b="0" i="0" dirty="0">
                <a:solidFill>
                  <a:srgbClr val="333333"/>
                </a:solidFill>
                <a:effectLst/>
                <a:latin typeface="Georgia" panose="02040502050405020303" pitchFamily="18" charset="0"/>
              </a:rPr>
              <a:t>be a mid-to-late career researcher, although researchers at earlier career stages may be considered in some cases;</a:t>
            </a:r>
          </a:p>
          <a:p>
            <a:pPr algn="l">
              <a:buFont typeface="Arial" panose="020B0604020202020204" pitchFamily="34" charset="0"/>
              <a:buChar char="•"/>
            </a:pPr>
            <a:r>
              <a:rPr lang="en-US" b="0" i="0" dirty="0">
                <a:solidFill>
                  <a:srgbClr val="333333"/>
                </a:solidFill>
                <a:effectLst/>
                <a:latin typeface="Georgia" panose="02040502050405020303" pitchFamily="18" charset="0"/>
              </a:rPr>
              <a:t>receive release time to conduct the proposed research, and will continue to be employed by the same institution for up to 12 months from the start of the Fellowship; and,</a:t>
            </a:r>
          </a:p>
          <a:p>
            <a:pPr algn="l">
              <a:buFont typeface="Arial" panose="020B0604020202020204" pitchFamily="34" charset="0"/>
              <a:buChar char="•"/>
            </a:pPr>
            <a:r>
              <a:rPr lang="en-US" b="0" i="0" dirty="0">
                <a:solidFill>
                  <a:srgbClr val="333333"/>
                </a:solidFill>
                <a:effectLst/>
                <a:latin typeface="Georgia" panose="02040502050405020303" pitchFamily="18" charset="0"/>
              </a:rPr>
              <a:t>consent to disclose any information that may constitute a significant departure from generally-recognized standards of public behaviour and which is seen to undermine the public reputation of the National Killam Program.</a:t>
            </a:r>
          </a:p>
          <a:p>
            <a:endParaRPr lang="en-US" dirty="0"/>
          </a:p>
        </p:txBody>
      </p:sp>
      <p:sp>
        <p:nvSpPr>
          <p:cNvPr id="5" name="Slide Number Placeholder 4">
            <a:extLst>
              <a:ext uri="{FF2B5EF4-FFF2-40B4-BE49-F238E27FC236}">
                <a16:creationId xmlns:a16="http://schemas.microsoft.com/office/drawing/2014/main" id="{B6CC2802-2D28-1625-FAAF-7FCC53ACF4A1}"/>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dirty="0"/>
          </a:p>
        </p:txBody>
      </p:sp>
    </p:spTree>
    <p:extLst>
      <p:ext uri="{BB962C8B-B14F-4D97-AF65-F5344CB8AC3E}">
        <p14:creationId xmlns:p14="http://schemas.microsoft.com/office/powerpoint/2010/main" val="9285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5E2F-0233-C8EC-9ABB-687CBEF55730}"/>
              </a:ext>
            </a:extLst>
          </p:cNvPr>
          <p:cNvSpPr>
            <a:spLocks noGrp="1"/>
          </p:cNvSpPr>
          <p:nvPr>
            <p:ph type="title"/>
          </p:nvPr>
        </p:nvSpPr>
        <p:spPr/>
        <p:txBody>
          <a:bodyPr/>
          <a:lstStyle/>
          <a:p>
            <a:r>
              <a:rPr lang="en-US" dirty="0"/>
              <a:t>Paul Corkum Fellowship – Eligibility NRC PI</a:t>
            </a:r>
          </a:p>
        </p:txBody>
      </p:sp>
      <p:sp>
        <p:nvSpPr>
          <p:cNvPr id="3" name="Content Placeholder 2">
            <a:extLst>
              <a:ext uri="{FF2B5EF4-FFF2-40B4-BE49-F238E27FC236}">
                <a16:creationId xmlns:a16="http://schemas.microsoft.com/office/drawing/2014/main" id="{5A9F7BFB-2610-4460-8273-6710EE48F55D}"/>
              </a:ext>
            </a:extLst>
          </p:cNvPr>
          <p:cNvSpPr>
            <a:spLocks noGrp="1"/>
          </p:cNvSpPr>
          <p:nvPr>
            <p:ph idx="1"/>
          </p:nvPr>
        </p:nvSpPr>
        <p:spPr/>
        <p:txBody>
          <a:bodyPr>
            <a:normAutofit/>
          </a:bodyPr>
          <a:lstStyle/>
          <a:p>
            <a:r>
              <a:rPr lang="en-US" dirty="0"/>
              <a:t>To be eligible, the NRC co-PI must:</a:t>
            </a:r>
          </a:p>
          <a:p>
            <a:r>
              <a:rPr lang="en-US" dirty="0"/>
              <a:t>be employed by the National Research Council of Canada (NRC) at any stage of career;</a:t>
            </a:r>
          </a:p>
          <a:p>
            <a:r>
              <a:rPr lang="en-US" dirty="0"/>
              <a:t>hold a reliability status personnel security clearance at the NRC;</a:t>
            </a:r>
          </a:p>
          <a:p>
            <a:r>
              <a:rPr lang="en-US" dirty="0"/>
              <a:t>demonstrate commitment to building Canada’s future and alignment with Killam attributes;</a:t>
            </a:r>
          </a:p>
          <a:p>
            <a:r>
              <a:rPr lang="en-US" dirty="0"/>
              <a:t>demonstrate commitment to collaborate with the Fellow at one or more NRC sites as required for the project;</a:t>
            </a:r>
          </a:p>
        </p:txBody>
      </p:sp>
      <p:sp>
        <p:nvSpPr>
          <p:cNvPr id="5" name="Slide Number Placeholder 4">
            <a:extLst>
              <a:ext uri="{FF2B5EF4-FFF2-40B4-BE49-F238E27FC236}">
                <a16:creationId xmlns:a16="http://schemas.microsoft.com/office/drawing/2014/main" id="{FAFECA79-2060-48E2-5808-90C9DB514978}"/>
              </a:ext>
            </a:extLst>
          </p:cNvPr>
          <p:cNvSpPr>
            <a:spLocks noGrp="1"/>
          </p:cNvSpPr>
          <p:nvPr>
            <p:ph type="sldNum" sz="quarter" idx="12"/>
          </p:nvPr>
        </p:nvSpPr>
        <p:spPr/>
        <p:txBody>
          <a:bodyPr/>
          <a:lstStyle/>
          <a:p>
            <a:r>
              <a:rPr lang="en-US"/>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423619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652A-9ED3-230C-EF04-55386B1FD404}"/>
              </a:ext>
            </a:extLst>
          </p:cNvPr>
          <p:cNvSpPr>
            <a:spLocks noGrp="1"/>
          </p:cNvSpPr>
          <p:nvPr>
            <p:ph type="title"/>
          </p:nvPr>
        </p:nvSpPr>
        <p:spPr/>
        <p:txBody>
          <a:bodyPr>
            <a:normAutofit fontScale="90000"/>
          </a:bodyPr>
          <a:lstStyle/>
          <a:p>
            <a:r>
              <a:rPr lang="en-US" dirty="0"/>
              <a:t>Paul Corkum Fellowship – Eligibility NRC PI continued</a:t>
            </a:r>
          </a:p>
        </p:txBody>
      </p:sp>
      <p:sp>
        <p:nvSpPr>
          <p:cNvPr id="3" name="Content Placeholder 2">
            <a:extLst>
              <a:ext uri="{FF2B5EF4-FFF2-40B4-BE49-F238E27FC236}">
                <a16:creationId xmlns:a16="http://schemas.microsoft.com/office/drawing/2014/main" id="{CC5D8B07-571D-96F1-B401-4696598D1AAD}"/>
              </a:ext>
            </a:extLst>
          </p:cNvPr>
          <p:cNvSpPr>
            <a:spLocks noGrp="1"/>
          </p:cNvSpPr>
          <p:nvPr>
            <p:ph idx="1"/>
          </p:nvPr>
        </p:nvSpPr>
        <p:spPr/>
        <p:txBody>
          <a:bodyPr>
            <a:normAutofit fontScale="92500"/>
          </a:bodyPr>
          <a:lstStyle/>
          <a:p>
            <a:r>
              <a:rPr lang="en-US" dirty="0"/>
              <a:t>receive release time to conduct the proposed research from the NRC, and continue to be employed by the same institution for up to 12 months from the start of the Fellowship;</a:t>
            </a:r>
          </a:p>
          <a:p>
            <a:r>
              <a:rPr lang="en-US" dirty="0"/>
              <a:t>demonstrate commitment to knowledge exchange with the Fellow;</a:t>
            </a:r>
          </a:p>
          <a:p>
            <a:r>
              <a:rPr lang="en-US" dirty="0"/>
              <a:t>agree to participate in community engagement and knowledge mobilization activities which may require travel; and,</a:t>
            </a:r>
          </a:p>
          <a:p>
            <a:r>
              <a:rPr lang="en-US" dirty="0"/>
              <a:t>consent to disclose any information that may constitute a significant departure from generally-recognized standards of public behaviour and which is seen to undermine the public reputation of the National Killam Program.</a:t>
            </a:r>
          </a:p>
          <a:p>
            <a:endParaRPr lang="en-US" dirty="0"/>
          </a:p>
        </p:txBody>
      </p:sp>
      <p:sp>
        <p:nvSpPr>
          <p:cNvPr id="5" name="Slide Number Placeholder 4">
            <a:extLst>
              <a:ext uri="{FF2B5EF4-FFF2-40B4-BE49-F238E27FC236}">
                <a16:creationId xmlns:a16="http://schemas.microsoft.com/office/drawing/2014/main" id="{30AEBE35-204B-DEC2-576A-28A2532E627E}"/>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spTree>
    <p:extLst>
      <p:ext uri="{BB962C8B-B14F-4D97-AF65-F5344CB8AC3E}">
        <p14:creationId xmlns:p14="http://schemas.microsoft.com/office/powerpoint/2010/main" val="5533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lstStyle/>
          <a:p>
            <a:r>
              <a:rPr lang="en-US" dirty="0"/>
              <a:t>Paul Corkum Fellowship - Criteria</a:t>
            </a:r>
          </a:p>
        </p:txBody>
      </p:sp>
      <p:graphicFrame>
        <p:nvGraphicFramePr>
          <p:cNvPr id="6" name="Content Placeholder 5">
            <a:extLst>
              <a:ext uri="{FF2B5EF4-FFF2-40B4-BE49-F238E27FC236}">
                <a16:creationId xmlns:a16="http://schemas.microsoft.com/office/drawing/2014/main" id="{E37ABE4E-E04A-46D5-8BEE-637BAB6D59D7}"/>
              </a:ext>
            </a:extLst>
          </p:cNvPr>
          <p:cNvGraphicFramePr>
            <a:graphicFrameLocks noGrp="1"/>
          </p:cNvGraphicFramePr>
          <p:nvPr>
            <p:ph idx="1"/>
            <p:extLst>
              <p:ext uri="{D42A27DB-BD31-4B8C-83A1-F6EECF244321}">
                <p14:modId xmlns:p14="http://schemas.microsoft.com/office/powerpoint/2010/main" val="1090625726"/>
              </p:ext>
            </p:extLst>
          </p:nvPr>
        </p:nvGraphicFramePr>
        <p:xfrm>
          <a:off x="194914" y="1197691"/>
          <a:ext cx="8677296" cy="5557934"/>
        </p:xfrm>
        <a:graphic>
          <a:graphicData uri="http://schemas.openxmlformats.org/drawingml/2006/table">
            <a:tbl>
              <a:tblPr firstRow="1" firstCol="1" bandRow="1">
                <a:tableStyleId>{5C22544A-7EE6-4342-B048-85BDC9FD1C3A}</a:tableStyleId>
              </a:tblPr>
              <a:tblGrid>
                <a:gridCol w="1248876">
                  <a:extLst>
                    <a:ext uri="{9D8B030D-6E8A-4147-A177-3AD203B41FA5}">
                      <a16:colId xmlns:a16="http://schemas.microsoft.com/office/drawing/2014/main" val="2700469146"/>
                    </a:ext>
                  </a:extLst>
                </a:gridCol>
                <a:gridCol w="6701590">
                  <a:extLst>
                    <a:ext uri="{9D8B030D-6E8A-4147-A177-3AD203B41FA5}">
                      <a16:colId xmlns:a16="http://schemas.microsoft.com/office/drawing/2014/main" val="497929004"/>
                    </a:ext>
                  </a:extLst>
                </a:gridCol>
                <a:gridCol w="726830">
                  <a:extLst>
                    <a:ext uri="{9D8B030D-6E8A-4147-A177-3AD203B41FA5}">
                      <a16:colId xmlns:a16="http://schemas.microsoft.com/office/drawing/2014/main" val="348886960"/>
                    </a:ext>
                  </a:extLst>
                </a:gridCol>
              </a:tblGrid>
              <a:tr h="196204">
                <a:tc>
                  <a:txBody>
                    <a:bodyPr/>
                    <a:lstStyle/>
                    <a:p>
                      <a:pPr marL="0" marR="0">
                        <a:spcBef>
                          <a:spcPts val="0"/>
                        </a:spcBef>
                        <a:spcAft>
                          <a:spcPts val="0"/>
                        </a:spcAft>
                      </a:pPr>
                      <a:r>
                        <a:rPr lang="en-US" sz="1200" kern="0" dirty="0">
                          <a:solidFill>
                            <a:schemeClr val="tx1"/>
                          </a:solidFill>
                          <a:effectLst/>
                        </a:rPr>
                        <a:t>Criteria</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solidFill>
                            <a:schemeClr val="tx1"/>
                          </a:solidFill>
                          <a:effectLst/>
                        </a:rPr>
                        <a:t>Description</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solidFill>
                            <a:schemeClr val="tx1"/>
                          </a:solidFill>
                          <a:effectLst/>
                        </a:rPr>
                        <a:t>Weight</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extLst>
                  <a:ext uri="{0D108BD9-81ED-4DB2-BD59-A6C34878D82A}">
                    <a16:rowId xmlns:a16="http://schemas.microsoft.com/office/drawing/2014/main" val="1694632578"/>
                  </a:ext>
                </a:extLst>
              </a:tr>
              <a:tr h="1307212">
                <a:tc>
                  <a:txBody>
                    <a:bodyPr/>
                    <a:lstStyle/>
                    <a:p>
                      <a:pPr marL="0" marR="0">
                        <a:spcBef>
                          <a:spcPts val="0"/>
                        </a:spcBef>
                        <a:spcAft>
                          <a:spcPts val="0"/>
                        </a:spcAft>
                      </a:pPr>
                      <a:r>
                        <a:rPr lang="en-US" sz="1200" kern="0" dirty="0">
                          <a:solidFill>
                            <a:schemeClr val="tx1"/>
                          </a:solidFill>
                          <a:effectLst/>
                        </a:rPr>
                        <a:t>Merit</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effectLst/>
                        </a:rPr>
                        <a:t>Exceptional quality of each candidate’s research record taking into account career stage, the norms of the field of study, and the nature of the research environment.</a:t>
                      </a:r>
                      <a:br>
                        <a:rPr lang="en-US" sz="1200" kern="0" dirty="0">
                          <a:effectLst/>
                        </a:rPr>
                      </a:br>
                      <a:r>
                        <a:rPr lang="en-US" sz="1200" kern="0" dirty="0">
                          <a:effectLst/>
                        </a:rPr>
                        <a:t>Clear evidence of how the proposed candidates and/or collaboration builds Canada’s future through advanced study in alignment with one or more of the Killam attributes:</a:t>
                      </a:r>
                      <a:endParaRPr lang="en-US" sz="1200" kern="1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u="sng" kern="0" dirty="0">
                          <a:effectLst/>
                        </a:rPr>
                        <a:t>Inclusive collaborator</a:t>
                      </a:r>
                      <a:r>
                        <a:rPr lang="en-US" sz="1200" kern="0" dirty="0">
                          <a:effectLst/>
                        </a:rPr>
                        <a:t> </a:t>
                      </a:r>
                      <a:endParaRPr lang="en-US" sz="1200" kern="1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u="sng" kern="0" dirty="0">
                          <a:effectLst/>
                        </a:rPr>
                        <a:t>Barrier breaker</a:t>
                      </a:r>
                      <a:r>
                        <a:rPr lang="en-US" sz="1200" kern="0" dirty="0">
                          <a:effectLst/>
                        </a:rPr>
                        <a:t> </a:t>
                      </a:r>
                      <a:endParaRPr lang="en-US" sz="1200" kern="1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u="sng" kern="0" dirty="0">
                          <a:effectLst/>
                        </a:rPr>
                        <a:t>Research leader</a:t>
                      </a:r>
                      <a:r>
                        <a:rPr lang="en-US" sz="1200" kern="0" dirty="0">
                          <a:effectLst/>
                        </a:rPr>
                        <a:t> </a:t>
                      </a:r>
                      <a:endParaRPr lang="en-US" sz="1200" kern="100" dirty="0">
                        <a:solidFill>
                          <a:srgbClr val="333333"/>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a:effectLst/>
                        </a:rPr>
                        <a:t>25 %</a:t>
                      </a:r>
                      <a:endParaRPr lang="en-US" sz="1200" kern="100">
                        <a:effectLst/>
                        <a:latin typeface="Calibri" panose="020F0502020204030204" pitchFamily="34" charset="0"/>
                        <a:ea typeface="Calibri" panose="020F0502020204030204" pitchFamily="34" charset="0"/>
                      </a:endParaRPr>
                    </a:p>
                  </a:txBody>
                  <a:tcPr marL="38171" marR="38171" marT="38171" marB="38171" anchor="ctr"/>
                </a:tc>
                <a:extLst>
                  <a:ext uri="{0D108BD9-81ED-4DB2-BD59-A6C34878D82A}">
                    <a16:rowId xmlns:a16="http://schemas.microsoft.com/office/drawing/2014/main" val="1560720121"/>
                  </a:ext>
                </a:extLst>
              </a:tr>
              <a:tr h="1217164">
                <a:tc>
                  <a:txBody>
                    <a:bodyPr/>
                    <a:lstStyle/>
                    <a:p>
                      <a:pPr marL="0" marR="0">
                        <a:spcBef>
                          <a:spcPts val="0"/>
                        </a:spcBef>
                        <a:spcAft>
                          <a:spcPts val="0"/>
                        </a:spcAft>
                      </a:pPr>
                      <a:r>
                        <a:rPr lang="en-US" sz="1200" kern="0" dirty="0">
                          <a:solidFill>
                            <a:schemeClr val="tx1"/>
                          </a:solidFill>
                          <a:effectLst/>
                        </a:rPr>
                        <a:t>Advancement of knowledge</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effectLst/>
                        </a:rPr>
                        <a:t>Evidence of each candidate’s outstanding commitment, creativity and efforts to share research knowledge beyond the academic community.</a:t>
                      </a:r>
                      <a:br>
                        <a:rPr lang="en-US" sz="1200" kern="0" dirty="0">
                          <a:effectLst/>
                        </a:rPr>
                      </a:br>
                      <a:r>
                        <a:rPr lang="en-US" sz="1200" kern="0" dirty="0">
                          <a:effectLst/>
                        </a:rPr>
                        <a:t>Details on the proposed collaborative research, how it advances knowledge in the field, how knowledge will be effectively disseminated, if there are potential interdisciplinary benefits as well as the urgency of this research at this moment in time.</a:t>
                      </a:r>
                      <a:endParaRPr lang="en-US" sz="1200" kern="100" dirty="0">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a:effectLst/>
                        </a:rPr>
                        <a:t>25 %</a:t>
                      </a:r>
                      <a:endParaRPr lang="en-US" sz="1200" kern="100">
                        <a:effectLst/>
                        <a:latin typeface="Calibri" panose="020F0502020204030204" pitchFamily="34" charset="0"/>
                        <a:ea typeface="Calibri" panose="020F0502020204030204" pitchFamily="34" charset="0"/>
                      </a:endParaRPr>
                    </a:p>
                  </a:txBody>
                  <a:tcPr marL="38171" marR="38171" marT="38171" marB="38171" anchor="ctr"/>
                </a:tc>
                <a:extLst>
                  <a:ext uri="{0D108BD9-81ED-4DB2-BD59-A6C34878D82A}">
                    <a16:rowId xmlns:a16="http://schemas.microsoft.com/office/drawing/2014/main" val="2213818059"/>
                  </a:ext>
                </a:extLst>
              </a:tr>
              <a:tr h="1209067">
                <a:tc>
                  <a:txBody>
                    <a:bodyPr/>
                    <a:lstStyle/>
                    <a:p>
                      <a:pPr marL="0" marR="0">
                        <a:spcBef>
                          <a:spcPts val="0"/>
                        </a:spcBef>
                        <a:spcAft>
                          <a:spcPts val="0"/>
                        </a:spcAft>
                      </a:pPr>
                      <a:r>
                        <a:rPr lang="en-US" sz="1200" kern="0" dirty="0">
                          <a:solidFill>
                            <a:schemeClr val="tx1"/>
                          </a:solidFill>
                          <a:effectLst/>
                        </a:rPr>
                        <a:t>Methods</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effectLst/>
                        </a:rPr>
                        <a:t>Sound research methods including a clear description of the approaches, hypothesis and statement of problem and a commitment to ethical research conduct including honest and thoughtful inquiry, rigorous analysis, commitment to safety and research ethics, to the dissemination of research results, and adherence to professional standards.</a:t>
                      </a:r>
                      <a:endParaRPr lang="en-US" sz="1200" kern="100" dirty="0">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a:effectLst/>
                        </a:rPr>
                        <a:t>25 %</a:t>
                      </a:r>
                      <a:endParaRPr lang="en-US" sz="1200" kern="100">
                        <a:effectLst/>
                        <a:latin typeface="Calibri" panose="020F0502020204030204" pitchFamily="34" charset="0"/>
                        <a:ea typeface="Calibri" panose="020F0502020204030204" pitchFamily="34" charset="0"/>
                      </a:endParaRPr>
                    </a:p>
                  </a:txBody>
                  <a:tcPr marL="38171" marR="38171" marT="38171" marB="38171" anchor="ctr"/>
                </a:tc>
                <a:extLst>
                  <a:ext uri="{0D108BD9-81ED-4DB2-BD59-A6C34878D82A}">
                    <a16:rowId xmlns:a16="http://schemas.microsoft.com/office/drawing/2014/main" val="1511898512"/>
                  </a:ext>
                </a:extLst>
              </a:tr>
              <a:tr h="1515979">
                <a:tc>
                  <a:txBody>
                    <a:bodyPr/>
                    <a:lstStyle/>
                    <a:p>
                      <a:pPr marL="0" marR="0">
                        <a:spcBef>
                          <a:spcPts val="0"/>
                        </a:spcBef>
                        <a:spcAft>
                          <a:spcPts val="0"/>
                        </a:spcAft>
                      </a:pPr>
                      <a:r>
                        <a:rPr lang="en-US" sz="1200" kern="0" dirty="0">
                          <a:solidFill>
                            <a:schemeClr val="tx1"/>
                          </a:solidFill>
                          <a:effectLst/>
                        </a:rPr>
                        <a:t>Impact</a:t>
                      </a:r>
                      <a:endParaRPr lang="en-US" sz="1200" kern="100" dirty="0">
                        <a:solidFill>
                          <a:schemeClr val="tx1"/>
                        </a:solidFill>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effectLst/>
                        </a:rPr>
                        <a:t>Demonstrates how the proposed collaborative research is transformative while addressing Canada’s priorities.</a:t>
                      </a:r>
                      <a:br>
                        <a:rPr lang="en-US" sz="1200" kern="0" dirty="0">
                          <a:effectLst/>
                        </a:rPr>
                      </a:br>
                      <a:r>
                        <a:rPr lang="en-US" sz="1200" kern="0" dirty="0">
                          <a:effectLst/>
                        </a:rPr>
                        <a:t>Potential contribution of collaborative research results to Canadian society, including the nation’s intellectual and/or cultural life; as well as international impact where appropriate.</a:t>
                      </a:r>
                      <a:br>
                        <a:rPr lang="en-US" sz="1200" kern="0" dirty="0">
                          <a:effectLst/>
                        </a:rPr>
                      </a:br>
                      <a:r>
                        <a:rPr lang="en-US" sz="1200" kern="0" dirty="0">
                          <a:effectLst/>
                        </a:rPr>
                        <a:t>Relevance of the research, immediate as well as long term outcomes, and clear and compelling evidence of how the research stands to have a positive impact on Canada, creating conditions that trigger breakthroughs across the innovation continuum.</a:t>
                      </a:r>
                      <a:endParaRPr lang="en-US" sz="1200" kern="100" dirty="0">
                        <a:effectLst/>
                        <a:latin typeface="Calibri" panose="020F0502020204030204" pitchFamily="34" charset="0"/>
                        <a:ea typeface="Calibri" panose="020F0502020204030204" pitchFamily="34" charset="0"/>
                      </a:endParaRPr>
                    </a:p>
                  </a:txBody>
                  <a:tcPr marL="38171" marR="38171" marT="38171" marB="38171" anchor="ctr"/>
                </a:tc>
                <a:tc>
                  <a:txBody>
                    <a:bodyPr/>
                    <a:lstStyle/>
                    <a:p>
                      <a:pPr marL="0" marR="0">
                        <a:spcBef>
                          <a:spcPts val="0"/>
                        </a:spcBef>
                        <a:spcAft>
                          <a:spcPts val="0"/>
                        </a:spcAft>
                      </a:pPr>
                      <a:r>
                        <a:rPr lang="en-US" sz="1200" kern="0" dirty="0">
                          <a:effectLst/>
                        </a:rPr>
                        <a:t>25 %</a:t>
                      </a:r>
                      <a:endParaRPr lang="en-US" sz="1200" kern="100" dirty="0">
                        <a:effectLst/>
                        <a:latin typeface="Calibri" panose="020F0502020204030204" pitchFamily="34" charset="0"/>
                        <a:ea typeface="Calibri" panose="020F0502020204030204" pitchFamily="34" charset="0"/>
                      </a:endParaRPr>
                    </a:p>
                  </a:txBody>
                  <a:tcPr marL="38171" marR="38171" marT="38171" marB="38171" anchor="ctr"/>
                </a:tc>
                <a:extLst>
                  <a:ext uri="{0D108BD9-81ED-4DB2-BD59-A6C34878D82A}">
                    <a16:rowId xmlns:a16="http://schemas.microsoft.com/office/drawing/2014/main" val="1571784111"/>
                  </a:ext>
                </a:extLst>
              </a:tr>
            </a:tbl>
          </a:graphicData>
        </a:graphic>
      </p:graphicFrame>
    </p:spTree>
    <p:extLst>
      <p:ext uri="{BB962C8B-B14F-4D97-AF65-F5344CB8AC3E}">
        <p14:creationId xmlns:p14="http://schemas.microsoft.com/office/powerpoint/2010/main" val="128070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85E79-6361-38F7-95C7-2C194E447424}"/>
              </a:ext>
            </a:extLst>
          </p:cNvPr>
          <p:cNvSpPr>
            <a:spLocks noGrp="1"/>
          </p:cNvSpPr>
          <p:nvPr>
            <p:ph type="body" idx="1"/>
          </p:nvPr>
        </p:nvSpPr>
        <p:spPr/>
        <p:txBody>
          <a:bodyPr/>
          <a:lstStyle/>
          <a:p>
            <a:r>
              <a:rPr lang="en-US" dirty="0"/>
              <a:t>Jennifer Clapp </a:t>
            </a:r>
          </a:p>
        </p:txBody>
      </p:sp>
      <p:sp>
        <p:nvSpPr>
          <p:cNvPr id="3" name="Content Placeholder 2">
            <a:extLst>
              <a:ext uri="{FF2B5EF4-FFF2-40B4-BE49-F238E27FC236}">
                <a16:creationId xmlns:a16="http://schemas.microsoft.com/office/drawing/2014/main" id="{CF2EF83D-123A-BB1F-3B75-DE2FEDEE8E7F}"/>
              </a:ext>
            </a:extLst>
          </p:cNvPr>
          <p:cNvSpPr>
            <a:spLocks noGrp="1"/>
          </p:cNvSpPr>
          <p:nvPr>
            <p:ph sz="half" idx="2"/>
          </p:nvPr>
        </p:nvSpPr>
        <p:spPr/>
        <p:txBody>
          <a:bodyPr>
            <a:normAutofit fontScale="85000" lnSpcReduction="20000"/>
          </a:bodyPr>
          <a:lstStyle/>
          <a:p>
            <a:pPr marL="0" indent="0">
              <a:buNone/>
            </a:pPr>
            <a:r>
              <a:rPr lang="en-US" dirty="0"/>
              <a:t>Jennifer Clapp is a Tier I Canada Research Chair in Global Food Security and Sustainability and Professor in the School of Environment, Resources and Sustainability in the Faculty of Environment. She has published widely on the global governance of problems that arise at the intersection of the global economy, food security and food systems, and the natural environment. She has won numerous awards, including a Killam Research Fellowship in 2020. She serves on several international expert panels, including several that advise the United Nations. She also has served on the Killam selection committee in recent years. </a:t>
            </a:r>
          </a:p>
        </p:txBody>
      </p:sp>
      <p:sp>
        <p:nvSpPr>
          <p:cNvPr id="4" name="Text Placeholder 3">
            <a:extLst>
              <a:ext uri="{FF2B5EF4-FFF2-40B4-BE49-F238E27FC236}">
                <a16:creationId xmlns:a16="http://schemas.microsoft.com/office/drawing/2014/main" id="{2A9D8BD3-8D00-02ED-8D42-47D14BC43CE1}"/>
              </a:ext>
            </a:extLst>
          </p:cNvPr>
          <p:cNvSpPr>
            <a:spLocks noGrp="1"/>
          </p:cNvSpPr>
          <p:nvPr>
            <p:ph type="body" sz="quarter" idx="3"/>
          </p:nvPr>
        </p:nvSpPr>
        <p:spPr/>
        <p:txBody>
          <a:bodyPr/>
          <a:lstStyle/>
          <a:p>
            <a:r>
              <a:rPr lang="en-US" dirty="0"/>
              <a:t>Adam Wei Tsen</a:t>
            </a:r>
          </a:p>
        </p:txBody>
      </p:sp>
      <p:sp>
        <p:nvSpPr>
          <p:cNvPr id="5" name="Content Placeholder 4">
            <a:extLst>
              <a:ext uri="{FF2B5EF4-FFF2-40B4-BE49-F238E27FC236}">
                <a16:creationId xmlns:a16="http://schemas.microsoft.com/office/drawing/2014/main" id="{20FC80AD-DAA6-740A-5389-76EB99FF05BF}"/>
              </a:ext>
            </a:extLst>
          </p:cNvPr>
          <p:cNvSpPr>
            <a:spLocks noGrp="1"/>
          </p:cNvSpPr>
          <p:nvPr>
            <p:ph sz="quarter" idx="4"/>
          </p:nvPr>
        </p:nvSpPr>
        <p:spPr/>
        <p:txBody>
          <a:bodyPr>
            <a:normAutofit fontScale="85000" lnSpcReduction="10000"/>
          </a:bodyPr>
          <a:lstStyle/>
          <a:p>
            <a:pPr marL="0" indent="0">
              <a:buNone/>
            </a:pPr>
            <a:r>
              <a:rPr lang="en-US" dirty="0"/>
              <a:t>Adam Tsen is a professor at the Institute for Quantum Computing (IQC) and the Department of Chemistry in the Faculty of Science. His research focuses on the study of various two-dimensional (2D) quantum materials and making new magnetically active molecules for quantum material applications, including quantum computing and quantum information. Adam is the recipient of the 2024 Dorothy Killam Fellowship, and his research </a:t>
            </a:r>
            <a:r>
              <a:rPr lang="en-US" b="0" i="0" dirty="0">
                <a:solidFill>
                  <a:srgbClr val="000000"/>
                </a:solidFill>
                <a:effectLst/>
                <a:latin typeface="georgia" panose="02040502050405020303" pitchFamily="18" charset="0"/>
              </a:rPr>
              <a:t>will allow the global quantum community to use the advantages of different physical platforms to further Canada’s lead in quantum information and materials sectors. </a:t>
            </a:r>
            <a:endParaRPr lang="en-US" dirty="0"/>
          </a:p>
        </p:txBody>
      </p:sp>
      <p:sp>
        <p:nvSpPr>
          <p:cNvPr id="6" name="Title 5">
            <a:extLst>
              <a:ext uri="{FF2B5EF4-FFF2-40B4-BE49-F238E27FC236}">
                <a16:creationId xmlns:a16="http://schemas.microsoft.com/office/drawing/2014/main" id="{5F652343-45A1-7C63-2D1B-898163E9EF6E}"/>
              </a:ext>
            </a:extLst>
          </p:cNvPr>
          <p:cNvSpPr>
            <a:spLocks noGrp="1"/>
          </p:cNvSpPr>
          <p:nvPr>
            <p:ph type="title"/>
          </p:nvPr>
        </p:nvSpPr>
        <p:spPr/>
        <p:txBody>
          <a:bodyPr/>
          <a:lstStyle/>
          <a:p>
            <a:r>
              <a:rPr lang="en-US" dirty="0"/>
              <a:t>Question and Answer Period</a:t>
            </a:r>
          </a:p>
        </p:txBody>
      </p:sp>
      <p:sp>
        <p:nvSpPr>
          <p:cNvPr id="8" name="Slide Number Placeholder 7">
            <a:extLst>
              <a:ext uri="{FF2B5EF4-FFF2-40B4-BE49-F238E27FC236}">
                <a16:creationId xmlns:a16="http://schemas.microsoft.com/office/drawing/2014/main" id="{80B01146-0AC4-990C-EFBE-8DEAA007A094}"/>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418501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AAA597FE-C3E2-31C6-6445-9FF8FE793FD8}"/>
              </a:ext>
            </a:extLst>
          </p:cNvPr>
          <p:cNvSpPr>
            <a:spLocks noGrp="1"/>
          </p:cNvSpPr>
          <p:nvPr>
            <p:ph idx="1"/>
          </p:nvPr>
        </p:nvSpPr>
        <p:spPr/>
        <p:txBody>
          <a:bodyPr>
            <a:normAutofit fontScale="92500"/>
          </a:bodyPr>
          <a:lstStyle/>
          <a:p>
            <a:r>
              <a:rPr lang="en-US" dirty="0"/>
              <a:t>Thank you for joining us today! If you would like to stay around and go through the various Killam Program Guidelines, I am happy to review those with you and answer questions. </a:t>
            </a:r>
          </a:p>
          <a:p>
            <a:r>
              <a:rPr lang="en-US" dirty="0"/>
              <a:t>I’m also available for any 1 to 1 consultations for this competition or any other prestigious prize, award, or distinction.</a:t>
            </a:r>
          </a:p>
          <a:p>
            <a:r>
              <a:rPr lang="en-US" dirty="0"/>
              <a:t>NKP – </a:t>
            </a:r>
            <a:r>
              <a:rPr lang="en-US" dirty="0">
                <a:hlinkClick r:id="rId2"/>
              </a:rPr>
              <a:t>Frequently Asked Questions</a:t>
            </a:r>
            <a:r>
              <a:rPr lang="en-US" dirty="0"/>
              <a:t> </a:t>
            </a:r>
          </a:p>
          <a:p>
            <a:r>
              <a:rPr lang="en-US" dirty="0"/>
              <a:t>You can contact the National Killam Program Office directly at </a:t>
            </a:r>
            <a:r>
              <a:rPr lang="en-US" dirty="0">
                <a:hlinkClick r:id="rId3"/>
              </a:rPr>
              <a:t>KillamProgram-ProgrammeKillam@nrc-cnrc.gc.ca</a:t>
            </a:r>
            <a:r>
              <a:rPr lang="en-US" dirty="0"/>
              <a:t> </a:t>
            </a:r>
          </a:p>
          <a:p>
            <a:r>
              <a:rPr lang="en-US" dirty="0"/>
              <a:t>Are you interested in being a Reviewer for the NKP? </a:t>
            </a:r>
            <a:r>
              <a:rPr lang="en-US" dirty="0">
                <a:hlinkClick r:id="rId4"/>
              </a:rPr>
              <a:t>Register in  the Portal</a:t>
            </a:r>
            <a:r>
              <a:rPr lang="en-US" dirty="0"/>
              <a:t>! </a:t>
            </a:r>
          </a:p>
          <a:p>
            <a:endParaRPr lang="en-US" dirty="0"/>
          </a:p>
        </p:txBody>
      </p:sp>
      <p:sp>
        <p:nvSpPr>
          <p:cNvPr id="5" name="Slide Number Placeholder 4">
            <a:extLst>
              <a:ext uri="{FF2B5EF4-FFF2-40B4-BE49-F238E27FC236}">
                <a16:creationId xmlns:a16="http://schemas.microsoft.com/office/drawing/2014/main" id="{9A6B6EFB-710D-3AE6-D8AB-1ED5161F18FF}"/>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17307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D97F-3A9B-5292-D766-BF7132DE6CFE}"/>
              </a:ext>
            </a:extLst>
          </p:cNvPr>
          <p:cNvSpPr>
            <a:spLocks noGrp="1"/>
          </p:cNvSpPr>
          <p:nvPr>
            <p:ph type="title"/>
          </p:nvPr>
        </p:nvSpPr>
        <p:spPr/>
        <p:txBody>
          <a:bodyPr/>
          <a:lstStyle/>
          <a:p>
            <a:r>
              <a:rPr lang="en-US" dirty="0"/>
              <a:t>Useful Links</a:t>
            </a:r>
          </a:p>
        </p:txBody>
      </p:sp>
      <p:sp>
        <p:nvSpPr>
          <p:cNvPr id="3" name="Content Placeholder 2">
            <a:extLst>
              <a:ext uri="{FF2B5EF4-FFF2-40B4-BE49-F238E27FC236}">
                <a16:creationId xmlns:a16="http://schemas.microsoft.com/office/drawing/2014/main" id="{AAA597FE-C3E2-31C6-6445-9FF8FE793FD8}"/>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2"/>
              </a:rPr>
              <a:t>Killam portal user guide</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3"/>
              </a:rPr>
              <a:t>Guide for institution contacts (Dorothy Killam Fellowship)</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4"/>
              </a:rPr>
              <a:t>Guide for applicants (Dorothy Killam Fellowship)</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5"/>
              </a:rPr>
              <a:t>Guide for nominators (Killam Prize)</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6"/>
              </a:rPr>
              <a:t>Guide for nominees (Killam Prize)</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7"/>
              </a:rPr>
              <a:t>Guide for letters of support (Dorothy Killam Fellowship and Killam Prize)</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8"/>
              </a:rPr>
              <a:t>Guide for reviewers (Dorothy Killam Fellowship and Killam Prize)</a:t>
            </a:r>
            <a:endParaRPr lang="en-US" b="0" i="0" dirty="0">
              <a:solidFill>
                <a:srgbClr val="333333"/>
              </a:solidFill>
              <a:effectLst/>
              <a:latin typeface="Georgia" panose="02040502050405020303" pitchFamily="18" charset="0"/>
            </a:endParaRPr>
          </a:p>
          <a:p>
            <a:pPr algn="l">
              <a:buFont typeface="Arial" panose="020B0604020202020204" pitchFamily="34" charset="0"/>
              <a:buChar char="•"/>
            </a:pPr>
            <a:r>
              <a:rPr lang="en-US" b="0" i="0" u="sng" dirty="0">
                <a:solidFill>
                  <a:srgbClr val="284162"/>
                </a:solidFill>
                <a:effectLst/>
                <a:latin typeface="Georgia" panose="02040502050405020303" pitchFamily="18" charset="0"/>
                <a:hlinkClick r:id="rId9"/>
              </a:rPr>
              <a:t>Conflict of Interest Protocol for National Killam Program</a:t>
            </a:r>
            <a:endParaRPr lang="en-US" b="0" i="0" u="sng" dirty="0">
              <a:solidFill>
                <a:srgbClr val="284162"/>
              </a:solidFill>
              <a:effectLst/>
              <a:latin typeface="Georgia" panose="02040502050405020303" pitchFamily="18" charset="0"/>
            </a:endParaRPr>
          </a:p>
          <a:p>
            <a:pPr algn="l">
              <a:buFont typeface="Arial" panose="020B0604020202020204" pitchFamily="34" charset="0"/>
              <a:buChar char="•"/>
            </a:pPr>
            <a:r>
              <a:rPr lang="en-US" u="sng" dirty="0">
                <a:solidFill>
                  <a:srgbClr val="284162"/>
                </a:solidFill>
                <a:latin typeface="Georgia" panose="02040502050405020303" pitchFamily="18" charset="0"/>
                <a:hlinkClick r:id="rId10"/>
              </a:rPr>
              <a:t>Killam Values</a:t>
            </a:r>
            <a:endParaRPr lang="en-US" b="0" i="0" dirty="0">
              <a:solidFill>
                <a:srgbClr val="333333"/>
              </a:solidFill>
              <a:effectLst/>
              <a:latin typeface="Georgia" panose="02040502050405020303" pitchFamily="18" charset="0"/>
            </a:endParaRPr>
          </a:p>
          <a:p>
            <a:endParaRPr lang="en-US" dirty="0"/>
          </a:p>
        </p:txBody>
      </p:sp>
      <p:sp>
        <p:nvSpPr>
          <p:cNvPr id="5" name="Slide Number Placeholder 4">
            <a:extLst>
              <a:ext uri="{FF2B5EF4-FFF2-40B4-BE49-F238E27FC236}">
                <a16:creationId xmlns:a16="http://schemas.microsoft.com/office/drawing/2014/main" id="{9A6B6EFB-710D-3AE6-D8AB-1ED5161F18FF}"/>
              </a:ext>
            </a:extLst>
          </p:cNvPr>
          <p:cNvSpPr>
            <a:spLocks noGrp="1"/>
          </p:cNvSpPr>
          <p:nvPr>
            <p:ph type="sldNum" sz="quarter" idx="12"/>
          </p:nvPr>
        </p:nvSpPr>
        <p:spPr/>
        <p:txBody>
          <a:bodyPr/>
          <a:lstStyle/>
          <a:p>
            <a:r>
              <a:rPr lang="en-US"/>
              <a:t>PAGE  </a:t>
            </a:r>
            <a:fld id="{93005692-73BE-493E-93AB-ECD6027A7652}" type="slidenum">
              <a:rPr lang="en-US" smtClean="0"/>
              <a:pPr/>
              <a:t>26</a:t>
            </a:fld>
            <a:endParaRPr lang="en-US" dirty="0"/>
          </a:p>
        </p:txBody>
      </p:sp>
    </p:spTree>
    <p:extLst>
      <p:ext uri="{BB962C8B-B14F-4D97-AF65-F5344CB8AC3E}">
        <p14:creationId xmlns:p14="http://schemas.microsoft.com/office/powerpoint/2010/main" val="800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F549-8D00-2659-A3A7-15D1D1E1A05F}"/>
              </a:ext>
            </a:extLst>
          </p:cNvPr>
          <p:cNvSpPr>
            <a:spLocks noGrp="1"/>
          </p:cNvSpPr>
          <p:nvPr>
            <p:ph type="title"/>
          </p:nvPr>
        </p:nvSpPr>
        <p:spPr/>
        <p:txBody>
          <a:bodyPr/>
          <a:lstStyle/>
          <a:p>
            <a:r>
              <a:rPr lang="en-US" dirty="0"/>
              <a:t>Killam NRC Paul Corkum Fellowship:</a:t>
            </a:r>
          </a:p>
        </p:txBody>
      </p:sp>
      <p:sp>
        <p:nvSpPr>
          <p:cNvPr id="3" name="Content Placeholder 2">
            <a:extLst>
              <a:ext uri="{FF2B5EF4-FFF2-40B4-BE49-F238E27FC236}">
                <a16:creationId xmlns:a16="http://schemas.microsoft.com/office/drawing/2014/main" id="{157BCB50-7B0B-1542-446C-462B266948B7}"/>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u="sng" dirty="0">
                <a:solidFill>
                  <a:srgbClr val="284162"/>
                </a:solidFill>
                <a:effectLst/>
                <a:hlinkClick r:id="rId2"/>
              </a:rPr>
              <a:t>Killam NRC Paul Corkum Fellowship Guidelines</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3"/>
              </a:rPr>
              <a:t>Killam NRC Paul Corkum Fellowship Expression of Interest Form</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4"/>
              </a:rPr>
              <a:t>Killam NRC Paul Corkum Fellowship Application Form</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5"/>
              </a:rPr>
              <a:t>Killam NRC Paul Corkum Fellowship NRC Co-PI Attestation</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6"/>
              </a:rPr>
              <a:t>Killam NRC Paul Corkum Fellowship </a:t>
            </a:r>
            <a:r>
              <a:rPr lang="en-US" b="0" i="0" u="sng" dirty="0" err="1">
                <a:solidFill>
                  <a:srgbClr val="284162"/>
                </a:solidFill>
                <a:effectLst/>
                <a:hlinkClick r:id="rId6"/>
              </a:rPr>
              <a:t>Fellowship</a:t>
            </a:r>
            <a:r>
              <a:rPr lang="en-US" b="0" i="0" u="sng" dirty="0">
                <a:solidFill>
                  <a:srgbClr val="284162"/>
                </a:solidFill>
                <a:effectLst/>
                <a:hlinkClick r:id="rId6"/>
              </a:rPr>
              <a:t> Applicant Attestation</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7"/>
              </a:rPr>
              <a:t>Killam NRC Paul Corkum Fellowship NRC Institutional Attestation</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8"/>
              </a:rPr>
              <a:t>Killam NRC Paul Corkum Fellowship Fellow Institution Attestation</a:t>
            </a:r>
            <a:endParaRPr lang="en-US" b="0" i="0" dirty="0">
              <a:solidFill>
                <a:srgbClr val="333333"/>
              </a:solidFill>
              <a:effectLst/>
            </a:endParaRPr>
          </a:p>
          <a:p>
            <a:pPr algn="l">
              <a:buFont typeface="Arial" panose="020B0604020202020204" pitchFamily="34" charset="0"/>
              <a:buChar char="•"/>
            </a:pPr>
            <a:r>
              <a:rPr lang="en-US" b="0" i="0" u="sng" dirty="0">
                <a:solidFill>
                  <a:srgbClr val="284162"/>
                </a:solidFill>
                <a:effectLst/>
                <a:hlinkClick r:id="rId9"/>
              </a:rPr>
              <a:t>Voluntary Self-Identification Form</a:t>
            </a:r>
            <a:endParaRPr lang="en-US" b="0" i="0" u="sng" dirty="0">
              <a:solidFill>
                <a:srgbClr val="284162"/>
              </a:solidFill>
              <a:effectLst/>
            </a:endParaRPr>
          </a:p>
          <a:p>
            <a:pPr algn="l">
              <a:buFont typeface="Arial" panose="020B0604020202020204" pitchFamily="34" charset="0"/>
              <a:buChar char="•"/>
            </a:pPr>
            <a:r>
              <a:rPr lang="en-US" u="sng" dirty="0">
                <a:hlinkClick r:id="rId10"/>
              </a:rPr>
              <a:t>Reliability Status Request Process</a:t>
            </a:r>
            <a:endParaRPr lang="en-US" u="sng" dirty="0"/>
          </a:p>
          <a:p>
            <a:pPr algn="l">
              <a:buFont typeface="Arial" panose="020B0604020202020204" pitchFamily="34" charset="0"/>
              <a:buChar char="•"/>
            </a:pPr>
            <a:r>
              <a:rPr lang="en-US" b="0" i="0" u="sng" dirty="0">
                <a:effectLst/>
                <a:hlinkClick r:id="rId11"/>
              </a:rPr>
              <a:t>NRC Challenge Programs</a:t>
            </a:r>
            <a:endParaRPr lang="en-US" b="0" i="0" dirty="0">
              <a:effectLst/>
            </a:endParaRPr>
          </a:p>
          <a:p>
            <a:endParaRPr lang="en-US" dirty="0"/>
          </a:p>
        </p:txBody>
      </p:sp>
      <p:sp>
        <p:nvSpPr>
          <p:cNvPr id="5" name="Slide Number Placeholder 4">
            <a:extLst>
              <a:ext uri="{FF2B5EF4-FFF2-40B4-BE49-F238E27FC236}">
                <a16:creationId xmlns:a16="http://schemas.microsoft.com/office/drawing/2014/main" id="{B0F0978F-E7B7-3FF4-E3F3-5E293BB7600D}"/>
              </a:ext>
            </a:extLst>
          </p:cNvPr>
          <p:cNvSpPr>
            <a:spLocks noGrp="1"/>
          </p:cNvSpPr>
          <p:nvPr>
            <p:ph type="sldNum" sz="quarter" idx="12"/>
          </p:nvPr>
        </p:nvSpPr>
        <p:spPr/>
        <p:txBody>
          <a:bodyPr/>
          <a:lstStyle/>
          <a:p>
            <a:r>
              <a:rPr lang="en-US"/>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35872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EE51-33FE-88F3-2D66-3F879F2487C7}"/>
              </a:ext>
            </a:extLst>
          </p:cNvPr>
          <p:cNvSpPr>
            <a:spLocks noGrp="1"/>
          </p:cNvSpPr>
          <p:nvPr>
            <p:ph type="ctrTitle"/>
          </p:nvPr>
        </p:nvSpPr>
        <p:spPr>
          <a:xfrm>
            <a:off x="339555" y="781807"/>
            <a:ext cx="6519149" cy="1155521"/>
          </a:xfrm>
        </p:spPr>
        <p:txBody>
          <a:bodyPr/>
          <a:lstStyle/>
          <a:p>
            <a:r>
              <a:rPr lang="en-US" dirty="0"/>
              <a:t>Agenda</a:t>
            </a:r>
          </a:p>
        </p:txBody>
      </p:sp>
      <p:sp>
        <p:nvSpPr>
          <p:cNvPr id="3" name="Subtitle 2">
            <a:extLst>
              <a:ext uri="{FF2B5EF4-FFF2-40B4-BE49-F238E27FC236}">
                <a16:creationId xmlns:a16="http://schemas.microsoft.com/office/drawing/2014/main" id="{C44D880E-8C1B-AAAF-16BF-C55EE4071AC4}"/>
              </a:ext>
            </a:extLst>
          </p:cNvPr>
          <p:cNvSpPr>
            <a:spLocks noGrp="1"/>
          </p:cNvSpPr>
          <p:nvPr>
            <p:ph type="subTitle" idx="1"/>
          </p:nvPr>
        </p:nvSpPr>
        <p:spPr>
          <a:xfrm>
            <a:off x="339555" y="2057890"/>
            <a:ext cx="8323182" cy="3488668"/>
          </a:xfrm>
        </p:spPr>
        <p:txBody>
          <a:bodyPr>
            <a:normAutofit fontScale="92500" lnSpcReduction="10000"/>
          </a:bodyPr>
          <a:lstStyle/>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Welcome and staff introductions (5 min) </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Brief overview of NKP offerings (15 min)</a:t>
            </a:r>
            <a:endParaRPr lang="en-US"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chemeClr val="tx1"/>
                </a:solidFill>
                <a:effectLst/>
                <a:latin typeface="Georgia" panose="02040502050405020303" pitchFamily="18" charset="0"/>
                <a:ea typeface="Times New Roman" panose="02020603050405020304" pitchFamily="18" charset="0"/>
              </a:rPr>
              <a:t>Dorothy Killam Fellowship</a:t>
            </a:r>
            <a:endParaRPr lang="en-US"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chemeClr val="tx1"/>
                </a:solidFill>
                <a:effectLst/>
                <a:latin typeface="Georgia" panose="02040502050405020303" pitchFamily="18" charset="0"/>
                <a:ea typeface="Times New Roman" panose="02020603050405020304" pitchFamily="18" charset="0"/>
              </a:rPr>
              <a:t>Killam Prize</a:t>
            </a:r>
            <a:endParaRPr lang="en-US"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chemeClr val="tx1"/>
                </a:solidFill>
                <a:effectLst/>
                <a:latin typeface="Georgia" panose="02040502050405020303" pitchFamily="18" charset="0"/>
                <a:ea typeface="Times New Roman" panose="02020603050405020304" pitchFamily="18" charset="0"/>
              </a:rPr>
              <a:t>Paul Corkum Fellowship</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Introduction of guest speakers and open question period (30 min)</a:t>
            </a:r>
            <a:endParaRPr lang="en-US"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chemeClr val="tx1"/>
                </a:solidFill>
                <a:effectLst/>
                <a:latin typeface="Georgia" panose="02040502050405020303" pitchFamily="18" charset="0"/>
                <a:ea typeface="Times New Roman" panose="02020603050405020304" pitchFamily="18" charset="0"/>
              </a:rPr>
              <a:t>Professor Jennifer Clapp (NKP committee member)</a:t>
            </a:r>
            <a:endParaRPr lang="en-US"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chemeClr val="tx1"/>
                </a:solidFill>
                <a:effectLst/>
                <a:latin typeface="Georgia" panose="02040502050405020303" pitchFamily="18" charset="0"/>
                <a:ea typeface="Times New Roman" panose="02020603050405020304" pitchFamily="18" charset="0"/>
              </a:rPr>
              <a:t>Professor Adam Wei Tsen (2024 DKF winner)</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tx1"/>
                </a:solidFill>
                <a:effectLst/>
                <a:latin typeface="Georgia" panose="02040502050405020303" pitchFamily="18" charset="0"/>
                <a:ea typeface="Calibri" panose="020F0502020204030204" pitchFamily="34" charset="0"/>
              </a:rPr>
              <a:t>Conclusion </a:t>
            </a:r>
            <a:r>
              <a:rPr lang="en-US" u="sng" dirty="0">
                <a:solidFill>
                  <a:schemeClr val="tx1"/>
                </a:solidFill>
                <a:effectLst/>
                <a:latin typeface="Georgia" panose="02040502050405020303" pitchFamily="18" charset="0"/>
                <a:ea typeface="Calibri" panose="020F0502020204030204" pitchFamily="34" charset="0"/>
              </a:rPr>
              <a:t>or</a:t>
            </a:r>
            <a:r>
              <a:rPr lang="en-US" dirty="0">
                <a:solidFill>
                  <a:schemeClr val="tx1"/>
                </a:solidFill>
                <a:effectLst/>
                <a:latin typeface="Georgia" panose="02040502050405020303" pitchFamily="18" charset="0"/>
                <a:ea typeface="Calibri" panose="020F0502020204030204" pitchFamily="34" charset="0"/>
              </a:rPr>
              <a:t> Review of Killam User Guides (30 min)</a:t>
            </a:r>
            <a:endParaRPr lang="en-US"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Georgia" panose="02040502050405020303" pitchFamily="18" charset="0"/>
                <a:ea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4933769F-B4A8-5167-5536-72EC7759CB48}"/>
              </a:ext>
            </a:extLst>
          </p:cNvPr>
          <p:cNvSpPr>
            <a:spLocks noGrp="1"/>
          </p:cNvSpPr>
          <p:nvPr>
            <p:ph type="sldNum" sz="quarter" idx="12"/>
          </p:nvPr>
        </p:nvSpPr>
        <p:spPr/>
        <p:txBody>
          <a:bodyPr/>
          <a:lstStyle/>
          <a:p>
            <a:r>
              <a:rPr lang="en-US"/>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398901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EE51-33FE-88F3-2D66-3F879F2487C7}"/>
              </a:ext>
            </a:extLst>
          </p:cNvPr>
          <p:cNvSpPr>
            <a:spLocks noGrp="1"/>
          </p:cNvSpPr>
          <p:nvPr>
            <p:ph type="ctrTitle"/>
          </p:nvPr>
        </p:nvSpPr>
        <p:spPr>
          <a:xfrm>
            <a:off x="339555" y="781807"/>
            <a:ext cx="6519149" cy="1155521"/>
          </a:xfrm>
        </p:spPr>
        <p:txBody>
          <a:bodyPr/>
          <a:lstStyle/>
          <a:p>
            <a:r>
              <a:rPr lang="en-US" dirty="0"/>
              <a:t>Meet the Awards Team</a:t>
            </a:r>
          </a:p>
        </p:txBody>
      </p:sp>
      <p:sp>
        <p:nvSpPr>
          <p:cNvPr id="3" name="Subtitle 2">
            <a:extLst>
              <a:ext uri="{FF2B5EF4-FFF2-40B4-BE49-F238E27FC236}">
                <a16:creationId xmlns:a16="http://schemas.microsoft.com/office/drawing/2014/main" id="{C44D880E-8C1B-AAAF-16BF-C55EE4071AC4}"/>
              </a:ext>
            </a:extLst>
          </p:cNvPr>
          <p:cNvSpPr>
            <a:spLocks noGrp="1"/>
          </p:cNvSpPr>
          <p:nvPr>
            <p:ph type="subTitle" idx="1"/>
          </p:nvPr>
        </p:nvSpPr>
        <p:spPr>
          <a:xfrm>
            <a:off x="339555" y="2057890"/>
            <a:ext cx="8323182" cy="3488668"/>
          </a:xfrm>
        </p:spPr>
        <p:txBody>
          <a:bodyPr>
            <a:normAutofit fontScale="92500" lnSpcReduction="20000"/>
          </a:bodyPr>
          <a:lstStyle/>
          <a:p>
            <a:r>
              <a:rPr lang="en-US" dirty="0"/>
              <a:t>Tom Barber				Veronica Nhio-son</a:t>
            </a:r>
          </a:p>
          <a:p>
            <a:r>
              <a:rPr lang="en-US" dirty="0"/>
              <a:t>Awards Officer				Inclusive Awards Manager</a:t>
            </a:r>
          </a:p>
          <a:p>
            <a:r>
              <a:rPr lang="en-US" dirty="0">
                <a:hlinkClick r:id="rId3"/>
              </a:rPr>
              <a:t>tom.barber@uwaterloo.ca</a:t>
            </a:r>
            <a:r>
              <a:rPr lang="en-US" dirty="0"/>
              <a:t> 		</a:t>
            </a:r>
            <a:r>
              <a:rPr lang="en-US" dirty="0">
                <a:hlinkClick r:id="rId4"/>
              </a:rPr>
              <a:t>vsnhioson@uwaterloo.ca</a:t>
            </a:r>
            <a:r>
              <a:rPr lang="en-US" dirty="0"/>
              <a:t>  </a:t>
            </a:r>
          </a:p>
          <a:p>
            <a:r>
              <a:rPr lang="en-US" dirty="0"/>
              <a:t>519-888-4567 x. 45108			519-888-4567 x. 43145</a:t>
            </a:r>
          </a:p>
          <a:p>
            <a:r>
              <a:rPr lang="en-US" dirty="0"/>
              <a:t>		</a:t>
            </a:r>
          </a:p>
          <a:p>
            <a:r>
              <a:rPr lang="en-US" dirty="0"/>
              <a:t>		Website: </a:t>
            </a:r>
            <a:r>
              <a:rPr lang="en-US" dirty="0">
                <a:hlinkClick r:id="rId5"/>
              </a:rPr>
              <a:t>Prestigious Awards</a:t>
            </a:r>
            <a:endParaRPr lang="en-US" dirty="0"/>
          </a:p>
          <a:p>
            <a:r>
              <a:rPr lang="en-US" dirty="0"/>
              <a:t>		General email: </a:t>
            </a:r>
            <a:r>
              <a:rPr lang="en-US" dirty="0">
                <a:hlinkClick r:id="rId6"/>
              </a:rPr>
              <a:t>awards@uwaterloo.ca</a:t>
            </a:r>
            <a:r>
              <a:rPr lang="en-US" dirty="0"/>
              <a:t> </a:t>
            </a:r>
          </a:p>
          <a:p>
            <a:r>
              <a:rPr lang="en-US" dirty="0"/>
              <a:t>		Follow us on X @UWaterlooAwards</a:t>
            </a:r>
          </a:p>
          <a:p>
            <a:endParaRPr lang="en-US" dirty="0"/>
          </a:p>
        </p:txBody>
      </p:sp>
      <p:sp>
        <p:nvSpPr>
          <p:cNvPr id="5" name="Slide Number Placeholder 4">
            <a:extLst>
              <a:ext uri="{FF2B5EF4-FFF2-40B4-BE49-F238E27FC236}">
                <a16:creationId xmlns:a16="http://schemas.microsoft.com/office/drawing/2014/main" id="{4933769F-B4A8-5167-5536-72EC7759CB48}"/>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109010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6864-521B-EE61-513F-B983E765F293}"/>
              </a:ext>
            </a:extLst>
          </p:cNvPr>
          <p:cNvSpPr>
            <a:spLocks noGrp="1"/>
          </p:cNvSpPr>
          <p:nvPr>
            <p:ph type="title"/>
          </p:nvPr>
        </p:nvSpPr>
        <p:spPr/>
        <p:txBody>
          <a:bodyPr/>
          <a:lstStyle/>
          <a:p>
            <a:r>
              <a:rPr lang="en-US" dirty="0"/>
              <a:t>Waterloo  Awards Committee</a:t>
            </a:r>
          </a:p>
        </p:txBody>
      </p:sp>
      <p:sp>
        <p:nvSpPr>
          <p:cNvPr id="3" name="Content Placeholder 2">
            <a:extLst>
              <a:ext uri="{FF2B5EF4-FFF2-40B4-BE49-F238E27FC236}">
                <a16:creationId xmlns:a16="http://schemas.microsoft.com/office/drawing/2014/main" id="{DFB4941B-581E-BB5E-CDA9-0C484C9BB987}"/>
              </a:ext>
            </a:extLst>
          </p:cNvPr>
          <p:cNvSpPr>
            <a:spLocks noGrp="1"/>
          </p:cNvSpPr>
          <p:nvPr>
            <p:ph idx="1"/>
          </p:nvPr>
        </p:nvSpPr>
        <p:spPr/>
        <p:txBody>
          <a:bodyPr/>
          <a:lstStyle/>
          <a:p>
            <a:r>
              <a:rPr lang="en-US" dirty="0"/>
              <a:t>The Awards Team reports to Charmaine Dean, Vice-President Research &amp; International and works closely with the Waterloo Awards Committee (WAC)</a:t>
            </a:r>
          </a:p>
          <a:p>
            <a:r>
              <a:rPr lang="en-US" dirty="0"/>
              <a:t> The WAC promotes and facilitates the submission of high-quality nominations of Waterloo scholars across all disciplines for prestigious awards, prizes, and honorific titles</a:t>
            </a:r>
          </a:p>
          <a:p>
            <a:r>
              <a:rPr lang="en-US" dirty="0"/>
              <a:t> The WAC is led by Co-Chairs Ian Milligan and Susan Elliott, and is made up of Faculty and Staff members from each of the six faculties</a:t>
            </a:r>
          </a:p>
        </p:txBody>
      </p:sp>
      <p:sp>
        <p:nvSpPr>
          <p:cNvPr id="5" name="Slide Number Placeholder 4">
            <a:extLst>
              <a:ext uri="{FF2B5EF4-FFF2-40B4-BE49-F238E27FC236}">
                <a16:creationId xmlns:a16="http://schemas.microsoft.com/office/drawing/2014/main" id="{C20C1836-1CDB-6C4E-0C20-95B28FC1865F}"/>
              </a:ext>
            </a:extLst>
          </p:cNvPr>
          <p:cNvSpPr>
            <a:spLocks noGrp="1"/>
          </p:cNvSpPr>
          <p:nvPr>
            <p:ph type="sldNum" sz="quarter" idx="12"/>
          </p:nvPr>
        </p:nvSpPr>
        <p:spPr/>
        <p:txBody>
          <a:bodyPr/>
          <a:lstStyle/>
          <a:p>
            <a:r>
              <a:rPr lang="en-US"/>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15834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03E3-D573-B69B-EF14-70E245059979}"/>
              </a:ext>
            </a:extLst>
          </p:cNvPr>
          <p:cNvSpPr>
            <a:spLocks noGrp="1"/>
          </p:cNvSpPr>
          <p:nvPr>
            <p:ph type="title"/>
          </p:nvPr>
        </p:nvSpPr>
        <p:spPr/>
        <p:txBody>
          <a:bodyPr/>
          <a:lstStyle/>
          <a:p>
            <a:r>
              <a:rPr lang="en-US" dirty="0"/>
              <a:t>WAC Staff Members</a:t>
            </a:r>
          </a:p>
        </p:txBody>
      </p:sp>
      <p:graphicFrame>
        <p:nvGraphicFramePr>
          <p:cNvPr id="6" name="Content Placeholder 5">
            <a:extLst>
              <a:ext uri="{FF2B5EF4-FFF2-40B4-BE49-F238E27FC236}">
                <a16:creationId xmlns:a16="http://schemas.microsoft.com/office/drawing/2014/main" id="{980E1DDA-5951-8986-2283-19E3607FB798}"/>
              </a:ext>
            </a:extLst>
          </p:cNvPr>
          <p:cNvGraphicFramePr>
            <a:graphicFrameLocks noGrp="1"/>
          </p:cNvGraphicFramePr>
          <p:nvPr>
            <p:ph idx="1"/>
            <p:extLst>
              <p:ext uri="{D42A27DB-BD31-4B8C-83A1-F6EECF244321}">
                <p14:modId xmlns:p14="http://schemas.microsoft.com/office/powerpoint/2010/main" val="2864016357"/>
              </p:ext>
            </p:extLst>
          </p:nvPr>
        </p:nvGraphicFramePr>
        <p:xfrm>
          <a:off x="553453" y="1564105"/>
          <a:ext cx="7976935" cy="4343401"/>
        </p:xfrm>
        <a:graphic>
          <a:graphicData uri="http://schemas.openxmlformats.org/drawingml/2006/table">
            <a:tbl>
              <a:tblPr firstRow="1" firstCol="1" bandRow="1">
                <a:tableStyleId>{5C22544A-7EE6-4342-B048-85BDC9FD1C3A}</a:tableStyleId>
              </a:tblPr>
              <a:tblGrid>
                <a:gridCol w="1883812">
                  <a:extLst>
                    <a:ext uri="{9D8B030D-6E8A-4147-A177-3AD203B41FA5}">
                      <a16:colId xmlns:a16="http://schemas.microsoft.com/office/drawing/2014/main" val="498564041"/>
                    </a:ext>
                  </a:extLst>
                </a:gridCol>
                <a:gridCol w="2825714">
                  <a:extLst>
                    <a:ext uri="{9D8B030D-6E8A-4147-A177-3AD203B41FA5}">
                      <a16:colId xmlns:a16="http://schemas.microsoft.com/office/drawing/2014/main" val="4269730937"/>
                    </a:ext>
                  </a:extLst>
                </a:gridCol>
                <a:gridCol w="3267409">
                  <a:extLst>
                    <a:ext uri="{9D8B030D-6E8A-4147-A177-3AD203B41FA5}">
                      <a16:colId xmlns:a16="http://schemas.microsoft.com/office/drawing/2014/main" val="2522102182"/>
                    </a:ext>
                  </a:extLst>
                </a:gridCol>
              </a:tblGrid>
              <a:tr h="394855">
                <a:tc>
                  <a:txBody>
                    <a:bodyPr/>
                    <a:lstStyle/>
                    <a:p>
                      <a:pPr marL="0" marR="0">
                        <a:spcBef>
                          <a:spcPts val="0"/>
                        </a:spcBef>
                        <a:spcAft>
                          <a:spcPts val="0"/>
                        </a:spcAft>
                      </a:pPr>
                      <a:r>
                        <a:rPr lang="en-US" sz="1600" kern="100" dirty="0">
                          <a:solidFill>
                            <a:schemeClr val="tx1"/>
                          </a:solidFill>
                          <a:effectLst/>
                        </a:rPr>
                        <a:t>Faculty </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solidFill>
                            <a:schemeClr val="tx1"/>
                          </a:solidFill>
                          <a:effectLst/>
                        </a:rPr>
                        <a:t>Staff Member</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solidFill>
                            <a:schemeClr val="tx1"/>
                          </a:solidFill>
                          <a:effectLst/>
                        </a:rPr>
                        <a:t>Contact</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75672084"/>
                  </a:ext>
                </a:extLst>
              </a:tr>
              <a:tr h="394855">
                <a:tc>
                  <a:txBody>
                    <a:bodyPr/>
                    <a:lstStyle/>
                    <a:p>
                      <a:pPr marL="0" marR="0">
                        <a:spcBef>
                          <a:spcPts val="0"/>
                        </a:spcBef>
                        <a:spcAft>
                          <a:spcPts val="0"/>
                        </a:spcAft>
                      </a:pPr>
                      <a:r>
                        <a:rPr lang="en-US" sz="1600" kern="100" dirty="0">
                          <a:solidFill>
                            <a:schemeClr val="tx1"/>
                          </a:solidFill>
                          <a:effectLst/>
                        </a:rPr>
                        <a:t>Arts</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effectLst/>
                        </a:rPr>
                        <a:t>Selena Santi</a:t>
                      </a:r>
                      <a:endParaRPr lang="en-US" sz="1600" kern="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a:effectLst/>
                          <a:hlinkClick r:id="rId3"/>
                        </a:rPr>
                        <a:t>selena.santi@uwaterloo.ca</a:t>
                      </a:r>
                      <a:endParaRPr lang="en-US" sz="1600" kern="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10010134"/>
                  </a:ext>
                </a:extLst>
              </a:tr>
              <a:tr h="394855">
                <a:tc>
                  <a:txBody>
                    <a:bodyPr/>
                    <a:lstStyle/>
                    <a:p>
                      <a:pPr marL="0" marR="0">
                        <a:spcBef>
                          <a:spcPts val="0"/>
                        </a:spcBef>
                        <a:spcAft>
                          <a:spcPts val="0"/>
                        </a:spcAft>
                      </a:pPr>
                      <a:r>
                        <a:rPr lang="en-US" sz="1600" kern="100" dirty="0">
                          <a:solidFill>
                            <a:schemeClr val="tx1"/>
                          </a:solidFill>
                          <a:effectLst/>
                        </a:rPr>
                        <a:t>Engineering</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effectLst/>
                        </a:rPr>
                        <a:t>Page Burton</a:t>
                      </a:r>
                      <a:endParaRPr lang="en-US" sz="1600" kern="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a:effectLst/>
                          <a:hlinkClick r:id="rId4"/>
                        </a:rPr>
                        <a:t>page.burton@uwaterloo.ca</a:t>
                      </a:r>
                      <a:endParaRPr lang="en-US" sz="1600" kern="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47980923"/>
                  </a:ext>
                </a:extLst>
              </a:tr>
              <a:tr h="789709">
                <a:tc>
                  <a:txBody>
                    <a:bodyPr/>
                    <a:lstStyle/>
                    <a:p>
                      <a:pPr marL="0" marR="0">
                        <a:spcBef>
                          <a:spcPts val="0"/>
                        </a:spcBef>
                        <a:spcAft>
                          <a:spcPts val="0"/>
                        </a:spcAft>
                      </a:pPr>
                      <a:r>
                        <a:rPr lang="en-US" sz="1600" kern="100" dirty="0">
                          <a:solidFill>
                            <a:schemeClr val="tx1"/>
                          </a:solidFill>
                          <a:effectLst/>
                        </a:rPr>
                        <a:t>Environment</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effectLst/>
                        </a:rPr>
                        <a:t>Sandra Ramautarsingh</a:t>
                      </a:r>
                      <a:endParaRPr lang="en-US" sz="1600" kern="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a:effectLst/>
                          <a:hlinkClick r:id="rId5"/>
                        </a:rPr>
                        <a:t>sramautarsingh@uwaterloo.ca</a:t>
                      </a:r>
                      <a:endParaRPr lang="en-US" sz="1600" kern="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01737828"/>
                  </a:ext>
                </a:extLst>
              </a:tr>
              <a:tr h="789709">
                <a:tc>
                  <a:txBody>
                    <a:bodyPr/>
                    <a:lstStyle/>
                    <a:p>
                      <a:pPr marL="0" marR="0">
                        <a:spcBef>
                          <a:spcPts val="0"/>
                        </a:spcBef>
                        <a:spcAft>
                          <a:spcPts val="0"/>
                        </a:spcAft>
                      </a:pPr>
                      <a:r>
                        <a:rPr lang="en-US" sz="1600" kern="100" dirty="0">
                          <a:solidFill>
                            <a:schemeClr val="tx1"/>
                          </a:solidFill>
                          <a:effectLst/>
                        </a:rPr>
                        <a:t>Health</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a:effectLst/>
                        </a:rPr>
                        <a:t>Ryan McGuinness</a:t>
                      </a:r>
                      <a:endParaRPr lang="en-US" sz="1600" kern="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a:effectLst/>
                          <a:hlinkClick r:id="rId6"/>
                        </a:rPr>
                        <a:t>ryan.mcguinness@uwaterloo.ca</a:t>
                      </a:r>
                      <a:endParaRPr lang="en-US" sz="1600" kern="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04150679"/>
                  </a:ext>
                </a:extLst>
              </a:tr>
              <a:tr h="1184563">
                <a:tc>
                  <a:txBody>
                    <a:bodyPr/>
                    <a:lstStyle/>
                    <a:p>
                      <a:pPr marL="0" marR="0">
                        <a:spcBef>
                          <a:spcPts val="0"/>
                        </a:spcBef>
                        <a:spcAft>
                          <a:spcPts val="0"/>
                        </a:spcAft>
                      </a:pPr>
                      <a:r>
                        <a:rPr lang="en-US" sz="1600" kern="100" dirty="0">
                          <a:solidFill>
                            <a:schemeClr val="tx1"/>
                          </a:solidFill>
                          <a:effectLst/>
                        </a:rPr>
                        <a:t>Mathematics</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effectLst/>
                        </a:rPr>
                        <a:t>Sarindra Andrianasolo</a:t>
                      </a:r>
                    </a:p>
                    <a:p>
                      <a:pPr marL="0" marR="0">
                        <a:spcBef>
                          <a:spcPts val="0"/>
                        </a:spcBef>
                        <a:spcAft>
                          <a:spcPts val="0"/>
                        </a:spcAft>
                      </a:pPr>
                      <a:r>
                        <a:rPr lang="en-US" sz="1600" kern="100" dirty="0">
                          <a:effectLst/>
                        </a:rPr>
                        <a:t>Danusha Kalinga</a:t>
                      </a:r>
                      <a:endParaRPr lang="en-US" sz="1600" kern="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a:effectLst/>
                          <a:hlinkClick r:id="rId7"/>
                        </a:rPr>
                        <a:t>sandrianasolo@uwaterloo.ca</a:t>
                      </a:r>
                      <a:endParaRPr lang="en-US" sz="1600" kern="100">
                        <a:effectLst/>
                      </a:endParaRPr>
                    </a:p>
                    <a:p>
                      <a:pPr marL="0" marR="0">
                        <a:spcBef>
                          <a:spcPts val="0"/>
                        </a:spcBef>
                        <a:spcAft>
                          <a:spcPts val="0"/>
                        </a:spcAft>
                      </a:pPr>
                      <a:r>
                        <a:rPr lang="en-US" sz="1600" u="sng" kern="100">
                          <a:effectLst/>
                          <a:hlinkClick r:id="rId8"/>
                        </a:rPr>
                        <a:t>danusha.kalinga@uwaterloo.ca</a:t>
                      </a:r>
                      <a:endParaRPr lang="en-US" sz="1600" kern="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29868513"/>
                  </a:ext>
                </a:extLst>
              </a:tr>
              <a:tr h="394855">
                <a:tc>
                  <a:txBody>
                    <a:bodyPr/>
                    <a:lstStyle/>
                    <a:p>
                      <a:pPr marL="0" marR="0">
                        <a:spcBef>
                          <a:spcPts val="0"/>
                        </a:spcBef>
                        <a:spcAft>
                          <a:spcPts val="0"/>
                        </a:spcAft>
                      </a:pPr>
                      <a:r>
                        <a:rPr lang="en-US" sz="1600" kern="100" dirty="0">
                          <a:solidFill>
                            <a:schemeClr val="tx1"/>
                          </a:solidFill>
                          <a:effectLst/>
                        </a:rPr>
                        <a:t>Science</a:t>
                      </a:r>
                      <a:endParaRPr lang="en-US" sz="1600" kern="1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kern="100" dirty="0">
                          <a:effectLst/>
                        </a:rPr>
                        <a:t>Kim Arnold</a:t>
                      </a:r>
                      <a:endParaRPr lang="en-US" sz="1600" kern="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u="sng" kern="100" dirty="0">
                          <a:effectLst/>
                          <a:hlinkClick r:id="rId9"/>
                        </a:rPr>
                        <a:t>kim.arnold@uwaterloo.ca</a:t>
                      </a:r>
                      <a:endParaRPr lang="en-US" sz="1600" kern="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86448560"/>
                  </a:ext>
                </a:extLst>
              </a:tr>
            </a:tbl>
          </a:graphicData>
        </a:graphic>
      </p:graphicFrame>
      <p:sp>
        <p:nvSpPr>
          <p:cNvPr id="5" name="Slide Number Placeholder 4">
            <a:extLst>
              <a:ext uri="{FF2B5EF4-FFF2-40B4-BE49-F238E27FC236}">
                <a16:creationId xmlns:a16="http://schemas.microsoft.com/office/drawing/2014/main" id="{7E9CE017-86AD-09F8-CF07-1AB19BD27A56}"/>
              </a:ext>
            </a:extLst>
          </p:cNvPr>
          <p:cNvSpPr>
            <a:spLocks noGrp="1"/>
          </p:cNvSpPr>
          <p:nvPr>
            <p:ph type="sldNum" sz="quarter" idx="12"/>
          </p:nvPr>
        </p:nvSpPr>
        <p:spPr/>
        <p:txBody>
          <a:bodyPr/>
          <a:lstStyle/>
          <a:p>
            <a:r>
              <a:rPr lang="en-US"/>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32851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BA75-09AC-223D-92DE-33C1A9191B21}"/>
              </a:ext>
            </a:extLst>
          </p:cNvPr>
          <p:cNvSpPr>
            <a:spLocks noGrp="1"/>
          </p:cNvSpPr>
          <p:nvPr>
            <p:ph type="title"/>
          </p:nvPr>
        </p:nvSpPr>
        <p:spPr/>
        <p:txBody>
          <a:bodyPr/>
          <a:lstStyle/>
          <a:p>
            <a:r>
              <a:rPr lang="en-US" dirty="0"/>
              <a:t>The National Killam Program - Overview</a:t>
            </a:r>
          </a:p>
        </p:txBody>
      </p:sp>
      <p:sp>
        <p:nvSpPr>
          <p:cNvPr id="3" name="Content Placeholder 2">
            <a:extLst>
              <a:ext uri="{FF2B5EF4-FFF2-40B4-BE49-F238E27FC236}">
                <a16:creationId xmlns:a16="http://schemas.microsoft.com/office/drawing/2014/main" id="{04DAF504-324D-F239-3B7D-6FB769F5541C}"/>
              </a:ext>
            </a:extLst>
          </p:cNvPr>
          <p:cNvSpPr>
            <a:spLocks noGrp="1"/>
          </p:cNvSpPr>
          <p:nvPr>
            <p:ph idx="1"/>
          </p:nvPr>
        </p:nvSpPr>
        <p:spPr>
          <a:xfrm>
            <a:off x="194913" y="1413166"/>
            <a:ext cx="5929161" cy="4698876"/>
          </a:xfrm>
        </p:spPr>
        <p:txBody>
          <a:bodyPr>
            <a:normAutofit fontScale="92500" lnSpcReduction="10000"/>
          </a:bodyPr>
          <a:lstStyle/>
          <a:p>
            <a:pPr marL="0" marR="0">
              <a:spcBef>
                <a:spcPts val="0"/>
              </a:spcBef>
              <a:spcAft>
                <a:spcPts val="0"/>
              </a:spcAft>
            </a:pPr>
            <a:r>
              <a:rPr lang="en-US" sz="2000" kern="100" dirty="0">
                <a:effectLst/>
                <a:latin typeface="Georgia" panose="02040502050405020303" pitchFamily="18" charset="0"/>
                <a:ea typeface="Calibri" panose="020F0502020204030204" pitchFamily="34" charset="0"/>
              </a:rPr>
              <a:t>The National Killam Program is privately funded through the generous contribution of </a:t>
            </a:r>
            <a:r>
              <a:rPr lang="en-US" sz="2000" kern="100" dirty="0">
                <a:effectLst/>
                <a:latin typeface="Georgia" panose="02040502050405020303" pitchFamily="18" charset="0"/>
                <a:ea typeface="Calibri" panose="020F0502020204030204" pitchFamily="34" charset="0"/>
                <a:hlinkClick r:id="rId3"/>
              </a:rPr>
              <a:t>Dorothy J. Killam</a:t>
            </a:r>
            <a:r>
              <a:rPr lang="en-US" sz="2000" kern="100" dirty="0">
                <a:effectLst/>
                <a:latin typeface="Georgia" panose="02040502050405020303" pitchFamily="18" charset="0"/>
                <a:ea typeface="Calibri" panose="020F0502020204030204" pitchFamily="34" charset="0"/>
              </a:rPr>
              <a:t> to build Canada's future by encouraging advanced study. It consists of the Killam Prizes, the Dorothy Killam Fellowships, and the Killam NRC Paul Corkum Fellowships.  </a:t>
            </a:r>
          </a:p>
          <a:p>
            <a:pPr marL="0" marR="0">
              <a:spcBef>
                <a:spcPts val="0"/>
              </a:spcBef>
              <a:spcAft>
                <a:spcPts val="0"/>
              </a:spcAft>
            </a:pPr>
            <a:endParaRPr lang="en-US" sz="2000" kern="100" dirty="0">
              <a:effectLst/>
              <a:latin typeface="Georgia" panose="02040502050405020303" pitchFamily="18" charset="0"/>
              <a:ea typeface="Calibri" panose="020F0502020204030204" pitchFamily="34" charset="0"/>
            </a:endParaRPr>
          </a:p>
          <a:p>
            <a:pPr marL="0">
              <a:spcBef>
                <a:spcPts val="0"/>
              </a:spcBef>
              <a:spcAft>
                <a:spcPts val="0"/>
              </a:spcAft>
            </a:pPr>
            <a:r>
              <a:rPr lang="en-US" sz="2000" dirty="0">
                <a:latin typeface="Georgia" panose="02040502050405020303" pitchFamily="18" charset="0"/>
                <a:ea typeface="Calibri" panose="020F0502020204030204" pitchFamily="34" charset="0"/>
              </a:rPr>
              <a:t>The Mission of the NKP is to provide scholarships, fellowships, prizes and other funding to scholars who contribute to building Canada's future and increasing the scientific attainment of Canadians through research excellence.</a:t>
            </a:r>
          </a:p>
          <a:p>
            <a:pPr marL="0" indent="0">
              <a:spcBef>
                <a:spcPts val="0"/>
              </a:spcBef>
              <a:spcAft>
                <a:spcPts val="0"/>
              </a:spcAft>
              <a:buNone/>
            </a:pPr>
            <a:endParaRPr lang="en-US" sz="2000" dirty="0">
              <a:latin typeface="Georgia" panose="02040502050405020303" pitchFamily="18" charset="0"/>
            </a:endParaRPr>
          </a:p>
          <a:p>
            <a:pPr marL="0" marR="0">
              <a:spcBef>
                <a:spcPts val="0"/>
              </a:spcBef>
              <a:spcAft>
                <a:spcPts val="0"/>
              </a:spcAft>
            </a:pPr>
            <a:r>
              <a:rPr lang="en-US" sz="2000" kern="100" dirty="0">
                <a:effectLst/>
                <a:latin typeface="Georgia" panose="02040502050405020303" pitchFamily="18" charset="0"/>
                <a:ea typeface="Calibri" panose="020F0502020204030204" pitchFamily="34" charset="0"/>
              </a:rPr>
              <a:t>Since its inception, the Killam Trusts have provided more than $1 billion for higher education in Canada. There are more than 8,000 Killam laureates worldwide. </a:t>
            </a:r>
          </a:p>
          <a:p>
            <a:pPr marL="0" marR="0">
              <a:spcBef>
                <a:spcPts val="0"/>
              </a:spcBef>
              <a:spcAft>
                <a:spcPts val="0"/>
              </a:spcAft>
            </a:pPr>
            <a:endParaRPr lang="en-US" sz="2000" kern="100" dirty="0">
              <a:effectLst/>
              <a:latin typeface="Georgia" panose="02040502050405020303"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09CEAA5D-500B-978E-B7B7-FD9CF17D9652}"/>
              </a:ext>
            </a:extLst>
          </p:cNvPr>
          <p:cNvSpPr>
            <a:spLocks noGrp="1"/>
          </p:cNvSpPr>
          <p:nvPr>
            <p:ph type="sldNum" sz="quarter" idx="12"/>
          </p:nvPr>
        </p:nvSpPr>
        <p:spPr/>
        <p:txBody>
          <a:bodyPr/>
          <a:lstStyle/>
          <a:p>
            <a:r>
              <a:rPr lang="en-US"/>
              <a:t>PAGE  </a:t>
            </a:r>
            <a:fld id="{93005692-73BE-493E-93AB-ECD6027A7652}" type="slidenum">
              <a:rPr lang="en-US" smtClean="0"/>
              <a:pPr/>
              <a:t>7</a:t>
            </a:fld>
            <a:endParaRPr lang="en-US" dirty="0"/>
          </a:p>
        </p:txBody>
      </p:sp>
      <p:sp>
        <p:nvSpPr>
          <p:cNvPr id="6" name="TextBox 5">
            <a:extLst>
              <a:ext uri="{FF2B5EF4-FFF2-40B4-BE49-F238E27FC236}">
                <a16:creationId xmlns:a16="http://schemas.microsoft.com/office/drawing/2014/main" id="{1F2C4CD2-1503-2D29-60D6-A36DCCC5EA2B}"/>
              </a:ext>
            </a:extLst>
          </p:cNvPr>
          <p:cNvSpPr txBox="1"/>
          <p:nvPr/>
        </p:nvSpPr>
        <p:spPr>
          <a:xfrm>
            <a:off x="6124074" y="2641880"/>
            <a:ext cx="2646947" cy="3139321"/>
          </a:xfrm>
          <a:prstGeom prst="rect">
            <a:avLst/>
          </a:prstGeom>
          <a:noFill/>
        </p:spPr>
        <p:txBody>
          <a:bodyPr wrap="square" rtlCol="0">
            <a:spAutoFit/>
          </a:bodyPr>
          <a:lstStyle/>
          <a:p>
            <a:r>
              <a:rPr lang="en-US" i="1" dirty="0"/>
              <a:t>Dorothy Killam had a vision of building Canada’s future through advanced study. Through her Will, Dorothy Killam established a perpetual trust to realize that vision and fund generations of scholars in Canada</a:t>
            </a:r>
          </a:p>
        </p:txBody>
      </p:sp>
      <p:pic>
        <p:nvPicPr>
          <p:cNvPr id="8" name="Picture 7">
            <a:extLst>
              <a:ext uri="{FF2B5EF4-FFF2-40B4-BE49-F238E27FC236}">
                <a16:creationId xmlns:a16="http://schemas.microsoft.com/office/drawing/2014/main" id="{1FB80FAA-E63C-BF15-64D4-C5C8BB072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06" t="8518" r="25820" b="56852"/>
          <a:stretch/>
        </p:blipFill>
        <p:spPr>
          <a:xfrm>
            <a:off x="6620595" y="1413166"/>
            <a:ext cx="1097330" cy="1080000"/>
          </a:xfrm>
          <a:prstGeom prst="ellipse">
            <a:avLst/>
          </a:prstGeom>
          <a:ln w="1905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330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537B-F0DD-D231-ADBF-37C0D3454563}"/>
              </a:ext>
            </a:extLst>
          </p:cNvPr>
          <p:cNvSpPr>
            <a:spLocks noGrp="1"/>
          </p:cNvSpPr>
          <p:nvPr>
            <p:ph type="title"/>
          </p:nvPr>
        </p:nvSpPr>
        <p:spPr/>
        <p:txBody>
          <a:bodyPr/>
          <a:lstStyle/>
          <a:p>
            <a:r>
              <a:rPr lang="en-US" dirty="0"/>
              <a:t>Killam Prize Overview</a:t>
            </a:r>
          </a:p>
        </p:txBody>
      </p:sp>
      <p:sp>
        <p:nvSpPr>
          <p:cNvPr id="3" name="Content Placeholder 2">
            <a:extLst>
              <a:ext uri="{FF2B5EF4-FFF2-40B4-BE49-F238E27FC236}">
                <a16:creationId xmlns:a16="http://schemas.microsoft.com/office/drawing/2014/main" id="{DCC3DFAA-11D2-6249-8D5B-2B62BD6F75DF}"/>
              </a:ext>
            </a:extLst>
          </p:cNvPr>
          <p:cNvSpPr>
            <a:spLocks noGrp="1"/>
          </p:cNvSpPr>
          <p:nvPr>
            <p:ph idx="1"/>
          </p:nvPr>
        </p:nvSpPr>
        <p:spPr/>
        <p:txBody>
          <a:bodyPr/>
          <a:lstStyle/>
          <a:p>
            <a:r>
              <a:rPr lang="en-US" dirty="0"/>
              <a:t>The Killam Prize is a $100,000 personal award to active Canadian scholars who have distinguished themselves through sustained research excellence, making a significant impact in their respective fields in the </a:t>
            </a:r>
            <a:r>
              <a:rPr lang="en-US" i="1" dirty="0"/>
              <a:t>humanities, social sciences, natural sciences, health sciences, and engineering</a:t>
            </a:r>
            <a:r>
              <a:rPr lang="en-US" dirty="0"/>
              <a:t>.</a:t>
            </a:r>
          </a:p>
          <a:p>
            <a:r>
              <a:rPr lang="en-US" dirty="0"/>
              <a:t>Sponsor deadline is June 6, 2024</a:t>
            </a:r>
          </a:p>
          <a:p>
            <a:pPr lvl="1"/>
            <a:r>
              <a:rPr lang="en-US" dirty="0"/>
              <a:t>Please note that Office of Research Cover Sheet is NOT required for this competition</a:t>
            </a:r>
          </a:p>
          <a:p>
            <a:pPr lvl="1"/>
            <a:r>
              <a:rPr lang="en-US" dirty="0"/>
              <a:t>If requesting that the President act as your nominator, please email the Awards Team by April 26</a:t>
            </a:r>
          </a:p>
        </p:txBody>
      </p:sp>
      <p:sp>
        <p:nvSpPr>
          <p:cNvPr id="5" name="Slide Number Placeholder 4">
            <a:extLst>
              <a:ext uri="{FF2B5EF4-FFF2-40B4-BE49-F238E27FC236}">
                <a16:creationId xmlns:a16="http://schemas.microsoft.com/office/drawing/2014/main" id="{3E991E99-E27C-62D0-4DCF-09E3053BCFC2}"/>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19224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6265-1825-EE4F-BEFA-59448292BAA8}"/>
              </a:ext>
            </a:extLst>
          </p:cNvPr>
          <p:cNvSpPr>
            <a:spLocks noGrp="1"/>
          </p:cNvSpPr>
          <p:nvPr>
            <p:ph type="title"/>
          </p:nvPr>
        </p:nvSpPr>
        <p:spPr/>
        <p:txBody>
          <a:bodyPr/>
          <a:lstStyle/>
          <a:p>
            <a:r>
              <a:rPr lang="en-US" dirty="0"/>
              <a:t>Killam Prize – Required Elements</a:t>
            </a:r>
          </a:p>
        </p:txBody>
      </p:sp>
      <p:sp>
        <p:nvSpPr>
          <p:cNvPr id="3" name="Content Placeholder 2">
            <a:extLst>
              <a:ext uri="{FF2B5EF4-FFF2-40B4-BE49-F238E27FC236}">
                <a16:creationId xmlns:a16="http://schemas.microsoft.com/office/drawing/2014/main" id="{E80861B7-2976-5FE0-9C52-F4FE3F8D2BCB}"/>
              </a:ext>
            </a:extLst>
          </p:cNvPr>
          <p:cNvSpPr>
            <a:spLocks noGrp="1"/>
          </p:cNvSpPr>
          <p:nvPr>
            <p:ph idx="1"/>
          </p:nvPr>
        </p:nvSpPr>
        <p:spPr/>
        <p:txBody>
          <a:bodyPr>
            <a:normAutofit lnSpcReduction="10000"/>
          </a:bodyPr>
          <a:lstStyle/>
          <a:p>
            <a:endParaRPr lang="en-US" dirty="0"/>
          </a:p>
          <a:p>
            <a:r>
              <a:rPr lang="en-US" dirty="0"/>
              <a:t>Nomination Letter (1000 words) </a:t>
            </a:r>
          </a:p>
          <a:p>
            <a:r>
              <a:rPr lang="en-US" dirty="0"/>
              <a:t>Biography of the nominee (500 words) </a:t>
            </a:r>
          </a:p>
          <a:p>
            <a:r>
              <a:rPr lang="en-US" dirty="0"/>
              <a:t>Three letters of support (1000 words) </a:t>
            </a:r>
          </a:p>
          <a:p>
            <a:r>
              <a:rPr lang="en-US" dirty="0"/>
              <a:t>Curriculum Vitae (30 pages)</a:t>
            </a:r>
          </a:p>
          <a:p>
            <a:r>
              <a:rPr lang="en-US" dirty="0"/>
              <a:t>Applications are to be submitted online through the NKP portal</a:t>
            </a:r>
          </a:p>
          <a:p>
            <a:r>
              <a:rPr lang="en-US" dirty="0"/>
              <a:t>A full list of </a:t>
            </a:r>
            <a:r>
              <a:rPr lang="en-US" dirty="0">
                <a:hlinkClick r:id="rId3"/>
              </a:rPr>
              <a:t>past recipients </a:t>
            </a:r>
            <a:r>
              <a:rPr lang="en-US" dirty="0"/>
              <a:t>of Killam Prizes is available on the Killam Laureate website.</a:t>
            </a:r>
          </a:p>
        </p:txBody>
      </p:sp>
      <p:sp>
        <p:nvSpPr>
          <p:cNvPr id="5" name="Slide Number Placeholder 4">
            <a:extLst>
              <a:ext uri="{FF2B5EF4-FFF2-40B4-BE49-F238E27FC236}">
                <a16:creationId xmlns:a16="http://schemas.microsoft.com/office/drawing/2014/main" id="{C4779A6A-C38F-7E52-A6B2-578D4A0E9C7D}"/>
              </a:ext>
            </a:extLst>
          </p:cNvPr>
          <p:cNvSpPr>
            <a:spLocks noGrp="1"/>
          </p:cNvSpPr>
          <p:nvPr>
            <p:ph type="sldNum" sz="quarter" idx="12"/>
          </p:nvPr>
        </p:nvSpPr>
        <p:spPr/>
        <p:txBody>
          <a:bodyPr/>
          <a:lstStyle/>
          <a:p>
            <a:r>
              <a:rPr lang="en-US"/>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10260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4x3" id="{BA8D503C-C11A-9648-BFE2-F41EE48FC381}" vid="{57895F78-9C0E-DA4A-9824-24573322C3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516B667CF4E40A67EEAB5BE6AE184" ma:contentTypeVersion="17" ma:contentTypeDescription="Create a new document." ma:contentTypeScope="" ma:versionID="beb81dde3fe704d8ec3577655aaf8527">
  <xsd:schema xmlns:xsd="http://www.w3.org/2001/XMLSchema" xmlns:xs="http://www.w3.org/2001/XMLSchema" xmlns:p="http://schemas.microsoft.com/office/2006/metadata/properties" xmlns:ns2="0c2af364-8f41-4972-af9b-026917a22711" xmlns:ns3="0e355909-1093-4b3f-849b-a975b9847e9c" targetNamespace="http://schemas.microsoft.com/office/2006/metadata/properties" ma:root="true" ma:fieldsID="4d0d7571c8a22a74474fccb568da6b71" ns2:_="" ns3:_="">
    <xsd:import namespace="0c2af364-8f41-4972-af9b-026917a22711"/>
    <xsd:import namespace="0e355909-1093-4b3f-849b-a975b9847e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Location"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af364-8f41-4972-af9b-026917a227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fd60c76-2503-49ff-a7da-a81bcf4d88ba}" ma:internalName="TaxCatchAll" ma:showField="CatchAllData" ma:web="0c2af364-8f41-4972-af9b-026917a227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355909-1093-4b3f-849b-a975b9847e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2af364-8f41-4972-af9b-026917a22711" xsi:nil="true"/>
  </documentManagement>
</p:properties>
</file>

<file path=customXml/itemProps1.xml><?xml version="1.0" encoding="utf-8"?>
<ds:datastoreItem xmlns:ds="http://schemas.openxmlformats.org/officeDocument/2006/customXml" ds:itemID="{2AA400DD-7905-45B5-8F07-8B4B0782B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af364-8f41-4972-af9b-026917a22711"/>
    <ds:schemaRef ds:uri="0e355909-1093-4b3f-849b-a975b9847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94EFD-9F92-48DB-AF6D-6C3567AFC4C2}">
  <ds:schemaRefs>
    <ds:schemaRef ds:uri="http://schemas.microsoft.com/sharepoint/v3/contenttype/forms"/>
  </ds:schemaRefs>
</ds:datastoreItem>
</file>

<file path=customXml/itemProps3.xml><?xml version="1.0" encoding="utf-8"?>
<ds:datastoreItem xmlns:ds="http://schemas.openxmlformats.org/officeDocument/2006/customXml" ds:itemID="{A089B15C-3667-4813-BB62-91E862B0DEE4}">
  <ds:schemaRefs>
    <ds:schemaRef ds:uri="http://schemas.microsoft.com/office/2006/metadata/properties"/>
    <ds:schemaRef ds:uri="http://schemas.microsoft.com/office/infopath/2007/PartnerControls"/>
    <ds:schemaRef ds:uri="0c2af364-8f41-4972-af9b-026917a22711"/>
  </ds:schemaRefs>
</ds:datastoreItem>
</file>

<file path=docProps/app.xml><?xml version="1.0" encoding="utf-8"?>
<Properties xmlns="http://schemas.openxmlformats.org/officeDocument/2006/extended-properties" xmlns:vt="http://schemas.openxmlformats.org/officeDocument/2006/docPropsVTypes">
  <Template>uwaterloo_4x3</Template>
  <TotalTime>5427</TotalTime>
  <Words>2906</Words>
  <Application>Microsoft Office PowerPoint</Application>
  <PresentationFormat>On-screen Show (4:3)</PresentationFormat>
  <Paragraphs>292</Paragraphs>
  <Slides>27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BureauGrotCond Book</vt:lpstr>
      <vt:lpstr>Calibri</vt:lpstr>
      <vt:lpstr>Georgia</vt:lpstr>
      <vt:lpstr>Georgia</vt:lpstr>
      <vt:lpstr>Gibson-Regular</vt:lpstr>
      <vt:lpstr>Impact</vt:lpstr>
      <vt:lpstr>Symbol</vt:lpstr>
      <vt:lpstr>Verdana</vt:lpstr>
      <vt:lpstr>Wingdings</vt:lpstr>
      <vt:lpstr>UofWaterloo_WhiteBkgrd</vt:lpstr>
      <vt:lpstr>The National Killam Program Information Session - 2025</vt:lpstr>
      <vt:lpstr>University of Waterloo  Territorial Acknowledgement</vt:lpstr>
      <vt:lpstr>Agenda</vt:lpstr>
      <vt:lpstr>Meet the Awards Team</vt:lpstr>
      <vt:lpstr>Waterloo  Awards Committee</vt:lpstr>
      <vt:lpstr>WAC Staff Members</vt:lpstr>
      <vt:lpstr>The National Killam Program - Overview</vt:lpstr>
      <vt:lpstr>Killam Prize Overview</vt:lpstr>
      <vt:lpstr>Killam Prize – Required Elements</vt:lpstr>
      <vt:lpstr>Killam Prize – Criteria </vt:lpstr>
      <vt:lpstr>Dorothy Killam Fellowship - Overview</vt:lpstr>
      <vt:lpstr>Dorothy Killam Fellowship – Eligibility </vt:lpstr>
      <vt:lpstr>Dorothy Killam Fellowship – Required Elements</vt:lpstr>
      <vt:lpstr>Dorothy Killam Fellowship - Criteria</vt:lpstr>
      <vt:lpstr>Paul Corkum Fellowship - Overview</vt:lpstr>
      <vt:lpstr>Paul Corkum Fellowship – Overview Continued</vt:lpstr>
      <vt:lpstr>Paul Corkum Fellowship - Funding</vt:lpstr>
      <vt:lpstr>Paul Corkum Fellowship – Required Elements</vt:lpstr>
      <vt:lpstr>Paul Corkum Fellowship - PI Eligibility</vt:lpstr>
      <vt:lpstr>Paul Corkum Fellowship – PI Eligibility continued</vt:lpstr>
      <vt:lpstr>Paul Corkum Fellowship – Eligibility NRC PI</vt:lpstr>
      <vt:lpstr>Paul Corkum Fellowship – Eligibility NRC PI continued</vt:lpstr>
      <vt:lpstr>Paul Corkum Fellowship - Criteria</vt:lpstr>
      <vt:lpstr>Question and Answer Period</vt:lpstr>
      <vt:lpstr>Wrap Up</vt:lpstr>
      <vt:lpstr>Useful Links</vt:lpstr>
      <vt:lpstr>Killam NRC Paul Corkum Fellowship:</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Mei-Hui Larissa Ho</dc:creator>
  <cp:lastModifiedBy>Tom Barber</cp:lastModifiedBy>
  <cp:revision>507</cp:revision>
  <dcterms:created xsi:type="dcterms:W3CDTF">2017-05-12T12:48:31Z</dcterms:created>
  <dcterms:modified xsi:type="dcterms:W3CDTF">2024-04-15T12:00:11Z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0x01010011A516B667CF4E40A67EEAB5BE6AE184</vt:lpwstr>
  </property>
</Properties>
</file>