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1"/>
  </p:notesMasterIdLst>
  <p:sldIdLst>
    <p:sldId id="256" r:id="rId2"/>
    <p:sldId id="317" r:id="rId3"/>
    <p:sldId id="323" r:id="rId4"/>
    <p:sldId id="316" r:id="rId5"/>
    <p:sldId id="303" r:id="rId6"/>
    <p:sldId id="319" r:id="rId7"/>
    <p:sldId id="318" r:id="rId8"/>
    <p:sldId id="320" r:id="rId9"/>
    <p:sldId id="321" r:id="rId10"/>
    <p:sldId id="322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E5"/>
    <a:srgbClr val="CCFFCC"/>
    <a:srgbClr val="FFFFFF"/>
    <a:srgbClr val="009900"/>
    <a:srgbClr val="33CC33"/>
    <a:srgbClr val="336600"/>
    <a:srgbClr val="E4B429"/>
    <a:srgbClr val="FFD54F"/>
    <a:srgbClr val="FFEA3D"/>
    <a:srgbClr val="FFF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E97C-1779-4CEE-80D0-5BBB1AC4023D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F7D1-689C-4BC1-B59B-4A4CE078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268" y="5670949"/>
            <a:ext cx="2831372" cy="724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9719960" cy="1474115"/>
          </a:xfrm>
        </p:spPr>
        <p:txBody>
          <a:bodyPr lIns="0" anchor="b">
            <a:noAutofit/>
          </a:bodyPr>
          <a:lstStyle>
            <a:lvl1pPr algn="l">
              <a:defRPr sz="5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1" y="1396192"/>
            <a:ext cx="5542713" cy="670270"/>
          </a:xfrm>
        </p:spPr>
        <p:txBody>
          <a:bodyPr anchor="b">
            <a:noAutofit/>
          </a:bodyPr>
          <a:lstStyle>
            <a:lvl1pPr marL="0" indent="0">
              <a:buNone/>
              <a:defRPr sz="2800" b="1" baseline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881" y="2184400"/>
            <a:ext cx="5542713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154" y="1396192"/>
            <a:ext cx="5593458" cy="670270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154" y="2184400"/>
            <a:ext cx="5593458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59883" y="434108"/>
            <a:ext cx="11569729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32B-3FBE-4889-963D-BF97BFBB7D3F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C04-1E76-41EE-A8AC-75AD85313D09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4A9E-84AC-4661-9381-CC35B09E47F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1E55829F-8847-4C2A-8DD0-690EAD78E53F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D7F9787-DD3A-4646-BB48-620C816C001A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E774CE-34EE-2A47-A6A9-4B48522F6F9B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E01E9A-F832-2C47-AF13-96DA2A545D41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7FCA5-98BF-7C4F-A6A8-ABE67A0572DD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A2F3CFE-9373-F940-8224-EC432E30E4E7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861B21-0880-4F42-9446-62738D693F11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30071" y="1237675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930073" y="224443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930073" y="4668983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0400" y="2420360"/>
            <a:ext cx="108712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3930072" y="4784725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1A6E2A-9139-B54F-B1FF-E0B2EAF2E0A2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94BC15-3F11-B846-AE64-D1C8A8E867F5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B6EE1D-AED7-924E-8D18-B9F1399A910E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81E2A49-C1E0-024C-876B-A61D2B440E03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64F300-FB37-FE41-9129-DD2824002FB5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FCAF651-5F7E-0248-8C8E-3A4B3D0F11BA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350285" y="845819"/>
            <a:ext cx="5440648" cy="54072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362" y="1237675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3887245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87999" y="6335309"/>
            <a:ext cx="1016000" cy="250337"/>
          </a:xfrm>
        </p:spPr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4943" y="2409026"/>
            <a:ext cx="4950694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854362" y="4784725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54363" y="224443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54363" y="4668983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E96372-A208-F546-B7FD-C0747128C2DF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A30D062-4D3C-FB49-BC12-289C4E63859A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951BF5-3B10-4647-AE43-6C4FB2FD5AC6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7D11F8-300C-DC45-9476-8111932FAB3B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A48535B-B3BB-5C4C-B115-599D8CDF7D82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DEF38F5-382A-BF49-BD63-C36DDD7A004C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2CD653-AD35-5141-A8C6-BF79EBE4AA02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8B38EE-3C4F-0B4A-9115-527C95121823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646519-2BAF-9047-B121-BF7E7F710823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A4D2608-732A-4741-BC48-7812A87E4D8D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EF9B098-4EE4-474A-8979-CFAB574D8621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D87E91-D511-9145-BCBD-28DFC726F67E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0DDFC3-6F0D-5E4C-8D30-C78126C00C6D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CF758B-0EB2-F34B-BE1F-5B7DBD0D91DF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22C1F90-E5C7-6D46-8B27-E98D1AD0BD1D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A86E65-C9CD-3C43-9237-76ACBCE5AEA5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B0010F3-1A9C-9049-8C1B-2C5FACE57950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E0527D8-16AA-B94D-A437-8734019F07E3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DFC970-B950-4395-A833-47227D4A68CA}" type="datetime1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40DD73-AC1C-0641-8C33-791A62EF34B7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B8DB0B-D7AD-E443-A9FA-6978FE21FA00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FEB15A-A8CF-CA4A-BCB9-2DEEC6268E6B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2309BB-A9D7-E64D-8EF7-0E490151B952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B22BAE-45F8-9D49-A3CD-17513F341915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4567BB1-0BFA-DE41-9739-5EC1F580B29E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title="University of Waterlo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65" y="1204402"/>
            <a:ext cx="6400271" cy="415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4581236"/>
            <a:ext cx="10877550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i="0" cap="none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75D660D7-90CE-4513-A3CE-C070B942191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268" y="5670949"/>
            <a:ext cx="2831372" cy="724754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title="University of Waterlo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3781997" y="1779967"/>
            <a:ext cx="4628005" cy="300599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3425" y="4682836"/>
            <a:ext cx="10725150" cy="1559782"/>
          </a:xfrm>
          <a:noFill/>
        </p:spPr>
        <p:txBody>
          <a:bodyPr wrap="square" rtlCol="0" anchor="ctr" anchorCtr="1">
            <a:noAutofit/>
          </a:bodyPr>
          <a:lstStyle>
            <a:lvl1pPr marL="0" algn="ctr">
              <a:lnSpc>
                <a:spcPct val="75000"/>
              </a:lnSpc>
              <a:defRPr lang="en-US" sz="1800" b="0" i="0" cap="none" baseline="0">
                <a:solidFill>
                  <a:schemeClr val="bg1">
                    <a:alpha val="81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68D4B-3D0A-49AB-8EA2-2DC8CB4594DB}" type="datetime1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F1FAFC-408D-0840-BF87-C10DEF00AE57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1609E3-BEF5-DF4C-8E07-DA3B468D1EFE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6397E2-7B07-A34D-BAD4-108B31B92077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9086606-36A8-EA42-A473-1353FDBE6400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ED482C-BC79-A14A-91C5-BEDF9D7DDF40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FBB297-7D6E-4447-9C11-F3CE63C4A406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20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_Y+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28F653FE-3A86-E844-A53F-0361E59D7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3660" y="4585014"/>
            <a:ext cx="1884680" cy="5334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8ADE716-1136-A547-A8CE-EAC2B309AA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648" y="5270227"/>
            <a:ext cx="3854704" cy="25247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75D660D7-90CE-4513-A3CE-C070B942191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 title="University of Waterloo">
            <a:extLst>
              <a:ext uri="{FF2B5EF4-FFF2-40B4-BE49-F238E27FC236}">
                <a16:creationId xmlns:a16="http://schemas.microsoft.com/office/drawing/2014/main" id="{3A3088FF-BF54-E04E-8115-1F3BD77ADC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1" y="883196"/>
            <a:ext cx="5758536" cy="373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_Y+W_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68D4B-3D0A-49AB-8EA2-2DC8CB4594DB}" type="datetime1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F1FAFC-408D-0840-BF87-C10DEF00AE57}"/>
              </a:ext>
            </a:extLst>
          </p:cNvPr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1609E3-BEF5-DF4C-8E07-DA3B468D1EFE}"/>
                </a:ext>
              </a:extLst>
            </p:cNvPr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6397E2-7B07-A34D-BAD4-108B31B92077}"/>
                </a:ext>
              </a:extLst>
            </p:cNvPr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9086606-36A8-EA42-A473-1353FDBE6400}"/>
                </a:ext>
              </a:extLst>
            </p:cNvPr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ED482C-BC79-A14A-91C5-BEDF9D7DDF40}"/>
                </a:ext>
              </a:extLst>
            </p:cNvPr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FBB297-7D6E-4447-9C11-F3CE63C4A406}"/>
                </a:ext>
              </a:extLst>
            </p:cNvPr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61B2F895-74F6-5245-9741-0020E25D8A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660" y="4592032"/>
            <a:ext cx="1884680" cy="5334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D46E8A0-B6BB-1D40-8410-044E5B2039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648" y="5277245"/>
            <a:ext cx="3854704" cy="2524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747904-A0FC-F14A-9236-E3A1ADBB8DEF}"/>
              </a:ext>
            </a:extLst>
          </p:cNvPr>
          <p:cNvSpPr txBox="1"/>
          <p:nvPr userDrawn="1"/>
        </p:nvSpPr>
        <p:spPr>
          <a:xfrm>
            <a:off x="4851400" y="7247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3" title="University of Waterloo">
            <a:extLst>
              <a:ext uri="{FF2B5EF4-FFF2-40B4-BE49-F238E27FC236}">
                <a16:creationId xmlns:a16="http://schemas.microsoft.com/office/drawing/2014/main" id="{20257D9E-F7C4-F945-A5BF-B227315677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4015977" y="1407095"/>
            <a:ext cx="4160045" cy="2702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142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267" y="5680659"/>
            <a:ext cx="2770751" cy="71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9516760" cy="1474115"/>
          </a:xfrm>
        </p:spPr>
        <p:txBody>
          <a:bodyPr lIns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 baseline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5" name="Rectangle 4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 baseline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267" y="5680659"/>
            <a:ext cx="2770751" cy="717639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0C9-B47E-4B33-A656-C78D1805DA95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07696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908224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08752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8C228CE-C572-4AF5-9728-AA6E475873DD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883" y="434108"/>
            <a:ext cx="7046081" cy="89592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2" y="1709738"/>
            <a:ext cx="9399507" cy="2852737"/>
          </a:xfrm>
        </p:spPr>
        <p:txBody>
          <a:bodyPr anchor="b">
            <a:normAutofit/>
          </a:bodyPr>
          <a:lstStyle>
            <a:lvl1pPr algn="l"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2" y="4589463"/>
            <a:ext cx="9399507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43AC-4B94-471D-A170-0D88FCD1FB54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0521" y="3227413"/>
            <a:ext cx="8770620" cy="1212056"/>
          </a:xfrm>
        </p:spPr>
        <p:txBody>
          <a:bodyPr anchor="b">
            <a:noAutofit/>
          </a:bodyPr>
          <a:lstStyle>
            <a:lvl1pPr algn="l">
              <a:defRPr sz="4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60521" y="4447299"/>
            <a:ext cx="8770620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</p:spPr>
        <p:txBody>
          <a:bodyPr/>
          <a:lstStyle/>
          <a:p>
            <a:fld id="{72EFF9E2-52BD-4C8D-9C57-79F661DB94A1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3" y="434108"/>
            <a:ext cx="11569729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82" y="1413164"/>
            <a:ext cx="5586855" cy="4590472"/>
          </a:xfrm>
        </p:spPr>
        <p:txBody>
          <a:bodyPr/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992" y="1413164"/>
            <a:ext cx="5658620" cy="4590472"/>
          </a:xfrm>
        </p:spPr>
        <p:txBody>
          <a:bodyPr/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81F3-AB4F-4026-8B03-DBF7475676B1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9790545" y="6147742"/>
            <a:ext cx="2060466" cy="5274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83" y="434108"/>
            <a:ext cx="11569729" cy="89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2" y="1413163"/>
            <a:ext cx="11569729" cy="459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FDFC970-B950-4395-A833-47227D4A68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35309"/>
            <a:ext cx="1016000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673" r:id="rId10"/>
    <p:sldLayoutId id="2147483674" r:id="rId11"/>
    <p:sldLayoutId id="2147483675" r:id="rId12"/>
    <p:sldLayoutId id="2147483710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12" r:id="rId19"/>
    <p:sldLayoutId id="2147483713" r:id="rId20"/>
    <p:sldLayoutId id="2147483723" r:id="rId21"/>
    <p:sldLayoutId id="2147483722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925" indent="-288925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740" y="1028940"/>
            <a:ext cx="11365348" cy="1474115"/>
          </a:xfrm>
        </p:spPr>
        <p:txBody>
          <a:bodyPr/>
          <a:lstStyle/>
          <a:p>
            <a:r>
              <a:rPr lang="en-US" sz="4000" dirty="0"/>
              <a:t>NSERC McDonald Fellowship Information Session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834568"/>
          </a:xfrm>
        </p:spPr>
        <p:txBody>
          <a:bodyPr>
            <a:noAutofit/>
          </a:bodyPr>
          <a:lstStyle/>
          <a:p>
            <a:r>
              <a:rPr lang="en-US" dirty="0"/>
              <a:t>Alfred Yu</a:t>
            </a:r>
            <a:br>
              <a:rPr lang="en-US" dirty="0"/>
            </a:br>
            <a:r>
              <a:rPr lang="en-US" dirty="0"/>
              <a:t>Waterloo Awards Committee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9/8/2023</a:t>
            </a:r>
          </a:p>
        </p:txBody>
      </p:sp>
    </p:spTree>
    <p:extLst>
      <p:ext uri="{BB962C8B-B14F-4D97-AF65-F5344CB8AC3E}">
        <p14:creationId xmlns:p14="http://schemas.microsoft.com/office/powerpoint/2010/main" val="1148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Guiding 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AutoNum type="arabicParenR"/>
            </a:pPr>
            <a:r>
              <a:rPr lang="en-US" dirty="0"/>
              <a:t>How has the </a:t>
            </a:r>
            <a:r>
              <a:rPr lang="en-US" dirty="0" err="1"/>
              <a:t>Steacie</a:t>
            </a:r>
            <a:r>
              <a:rPr lang="en-US" dirty="0"/>
              <a:t> Memorial Fellowship helped to accelerate your research program and your career development? </a:t>
            </a:r>
          </a:p>
          <a:p>
            <a:pPr marL="457200" indent="-457200">
              <a:buAutoNum type="arabicParenR"/>
            </a:pPr>
            <a:r>
              <a:rPr lang="en-US" dirty="0"/>
              <a:t>Why should we still consider applying for the McDonald Fellowship even though the success rate is not high?</a:t>
            </a:r>
          </a:p>
          <a:p>
            <a:pPr marL="457200" indent="-457200">
              <a:buAutoNum type="arabicParenR"/>
            </a:pPr>
            <a:r>
              <a:rPr lang="en-US" dirty="0"/>
              <a:t>How to best demonstrate one’s achievement and impact in a self-nomination dossier?</a:t>
            </a:r>
          </a:p>
          <a:p>
            <a:pPr marL="457200" indent="-457200">
              <a:buAutoNum type="arabicParenR"/>
            </a:pPr>
            <a:r>
              <a:rPr lang="en-US" dirty="0"/>
              <a:t>What other advice do you have for prospective applicants?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2023/24 Internal Adjudication at UW: The Key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2" y="1413163"/>
            <a:ext cx="11569729" cy="484644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Adherence to NSERC evaluation criteria</a:t>
            </a:r>
          </a:p>
          <a:p>
            <a:pPr lvl="1"/>
            <a:r>
              <a:rPr lang="en-US" dirty="0"/>
              <a:t>Reviewers will each provide a written report on a candidate’s strengths and weaknesses in 1) Research Achievements and Impact (40%), 2) Outreach, Mentorship and Leadership (30%), 3) Future Directions (30%)</a:t>
            </a:r>
          </a:p>
          <a:p>
            <a:r>
              <a:rPr lang="en-US" u="sng" dirty="0"/>
              <a:t>Standard-based evaluation</a:t>
            </a:r>
          </a:p>
          <a:p>
            <a:pPr lvl="1"/>
            <a:r>
              <a:rPr lang="en-US" dirty="0"/>
              <a:t>Reviewers will not be asked to rank applicants (since it is a norm-based evaluation method)</a:t>
            </a:r>
          </a:p>
          <a:p>
            <a:pPr lvl="1"/>
            <a:r>
              <a:rPr lang="en-US" dirty="0"/>
              <a:t>Reviewers will give an initial rating to each criterion (for the purpose of setting discussion order)</a:t>
            </a:r>
          </a:p>
          <a:p>
            <a:pPr lvl="1"/>
            <a:r>
              <a:rPr lang="en-US" dirty="0"/>
              <a:t>All eligible applications will receive full review (written feedback + committee discussion)</a:t>
            </a:r>
          </a:p>
          <a:p>
            <a:r>
              <a:rPr lang="en-US" u="sng" dirty="0"/>
              <a:t>Mitigation of reviewer bias</a:t>
            </a:r>
          </a:p>
          <a:p>
            <a:pPr lvl="1"/>
            <a:r>
              <a:rPr lang="en-US" u="sng" dirty="0"/>
              <a:t>Inappropriate use of bibliometrics will be discouraged</a:t>
            </a:r>
            <a:r>
              <a:rPr lang="en-US" dirty="0"/>
              <a:t>: Impact does not refer to quantitative indicators such as the impact factor of journals or h-index</a:t>
            </a:r>
          </a:p>
          <a:p>
            <a:pPr lvl="1"/>
            <a:r>
              <a:rPr lang="en-US" dirty="0"/>
              <a:t>Every committee member must complete UW’s EDI training module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44327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2023/24 Internal Adjudication at UW: The Key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Conflict of interest management</a:t>
            </a:r>
          </a:p>
          <a:p>
            <a:pPr lvl="1"/>
            <a:r>
              <a:rPr lang="en-US" dirty="0"/>
              <a:t>Any of the following non-arm's length relationships constitute a perceived conflict of interest:</a:t>
            </a:r>
          </a:p>
          <a:p>
            <a:pPr lvl="2"/>
            <a:r>
              <a:rPr lang="en-US" dirty="0"/>
              <a:t>Past supervisors, past students, past </a:t>
            </a:r>
            <a:r>
              <a:rPr lang="en-US" dirty="0" err="1"/>
              <a:t>labmates</a:t>
            </a:r>
            <a:r>
              <a:rPr lang="en-US" dirty="0"/>
              <a:t>, and/or relatives</a:t>
            </a:r>
          </a:p>
          <a:p>
            <a:pPr lvl="2"/>
            <a:r>
              <a:rPr lang="en-US" dirty="0"/>
              <a:t>Co-authors of publications and/or co-applicants of funded grants in the past 5 years</a:t>
            </a:r>
          </a:p>
          <a:p>
            <a:pPr lvl="2"/>
            <a:r>
              <a:rPr lang="en-US" dirty="0"/>
              <a:t>Co-supervisors of graduate students in the past 5 years</a:t>
            </a:r>
          </a:p>
          <a:p>
            <a:pPr lvl="2"/>
            <a:r>
              <a:rPr lang="en-US" dirty="0"/>
              <a:t>Colleagues from the same department (not considering cross-appointments) </a:t>
            </a:r>
          </a:p>
          <a:p>
            <a:pPr lvl="2"/>
            <a:r>
              <a:rPr lang="en-US" dirty="0"/>
              <a:t>Colleagues who used to be affiliated with the same department in the past 5 years (whether at UW or elsewhere)</a:t>
            </a:r>
          </a:p>
          <a:p>
            <a:pPr lvl="1"/>
            <a:r>
              <a:rPr lang="en-US" dirty="0"/>
              <a:t>Committee members in conflict will not review or have access to the application in question, and they will be placed in the lobby before the discussion on that candidate begins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3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1 – Reviewer Assignment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4"/>
            <a:ext cx="11569729" cy="3587806"/>
          </a:xfrm>
        </p:spPr>
        <p:txBody>
          <a:bodyPr>
            <a:normAutofit/>
          </a:bodyPr>
          <a:lstStyle/>
          <a:p>
            <a:r>
              <a:rPr lang="en-US" dirty="0"/>
              <a:t>Each application will be assigned to 3 reviewers</a:t>
            </a:r>
          </a:p>
          <a:p>
            <a:pPr lvl="1"/>
            <a:r>
              <a:rPr lang="en-US" dirty="0"/>
              <a:t>No fewer than 1, but no more than 2 reviewers will be from the applicant’s home faculty</a:t>
            </a:r>
          </a:p>
          <a:p>
            <a:pPr lvl="1"/>
            <a:r>
              <a:rPr lang="en-US" dirty="0"/>
              <a:t>Conflict of interest relationships will be declared before reviewer assignment takes place</a:t>
            </a:r>
          </a:p>
          <a:p>
            <a:r>
              <a:rPr lang="en-US" dirty="0"/>
              <a:t>An online pre-meeting will be organized with the committee members </a:t>
            </a:r>
          </a:p>
          <a:p>
            <a:pPr lvl="1"/>
            <a:r>
              <a:rPr lang="en-US" u="sng" dirty="0"/>
              <a:t>Purposes</a:t>
            </a:r>
            <a:r>
              <a:rPr lang="en-US" dirty="0"/>
              <a:t>: 1) To inform reviewers of the internal adjudication protocol, 2) To go over the evaluation criteria to be used</a:t>
            </a:r>
          </a:p>
        </p:txBody>
      </p:sp>
    </p:spTree>
    <p:extLst>
      <p:ext uri="{BB962C8B-B14F-4D97-AF65-F5344CB8AC3E}">
        <p14:creationId xmlns:p14="http://schemas.microsoft.com/office/powerpoint/2010/main" val="260733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2 – Written Assessment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2"/>
            <a:ext cx="11569729" cy="38525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reviewer will provide written comments to an assigned application</a:t>
            </a:r>
          </a:p>
          <a:p>
            <a:pPr lvl="1"/>
            <a:r>
              <a:rPr lang="en-US" dirty="0"/>
              <a:t>Critique will focus on evaluating a candidate’s strengths and weaknesses in each of the three NSERC evaluation criteria (1. </a:t>
            </a:r>
            <a:r>
              <a:rPr lang="en-US" i="1" dirty="0"/>
              <a:t>Research Achievements and Impact</a:t>
            </a:r>
            <a:r>
              <a:rPr lang="en-US" dirty="0"/>
              <a:t>; 2. </a:t>
            </a:r>
            <a:r>
              <a:rPr lang="en-US" i="1" dirty="0"/>
              <a:t>Outreach, Mentorship and Leadership</a:t>
            </a:r>
            <a:r>
              <a:rPr lang="en-US" dirty="0"/>
              <a:t>; 3. </a:t>
            </a:r>
            <a:r>
              <a:rPr lang="en-US" i="1" dirty="0"/>
              <a:t>Future Directions</a:t>
            </a:r>
            <a:r>
              <a:rPr lang="en-US" dirty="0"/>
              <a:t>)</a:t>
            </a:r>
          </a:p>
          <a:p>
            <a:r>
              <a:rPr lang="en-US" dirty="0"/>
              <a:t>Reviewers will give a preliminary rating to each evaluation criterion</a:t>
            </a:r>
          </a:p>
          <a:p>
            <a:pPr lvl="1"/>
            <a:r>
              <a:rPr lang="en-US" dirty="0"/>
              <a:t>Ratings will correspond to descriptors (no explicit numerical scoring)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Rating descriptors for the </a:t>
            </a:r>
            <a:r>
              <a:rPr lang="en-US" i="1" dirty="0"/>
              <a:t>Research Achievement and Impact</a:t>
            </a:r>
            <a:r>
              <a:rPr lang="en-US" dirty="0"/>
              <a:t> criterion</a:t>
            </a:r>
          </a:p>
          <a:p>
            <a:pPr marL="914400" lvl="2" indent="0">
              <a:buNone/>
            </a:pPr>
            <a:r>
              <a:rPr lang="en-US" dirty="0"/>
              <a:t>1) </a:t>
            </a:r>
            <a:r>
              <a:rPr lang="en-US" u="sng" dirty="0"/>
              <a:t>Inadequate</a:t>
            </a:r>
            <a:r>
              <a:rPr lang="en-US" dirty="0"/>
              <a:t> (Premature), 2) </a:t>
            </a:r>
            <a:r>
              <a:rPr lang="en-US" u="sng" dirty="0"/>
              <a:t>Emerging</a:t>
            </a:r>
            <a:r>
              <a:rPr lang="en-US" dirty="0"/>
              <a:t> (Good Potential), 3) </a:t>
            </a:r>
            <a:r>
              <a:rPr lang="en-US" u="sng" dirty="0"/>
              <a:t>Strong</a:t>
            </a:r>
            <a:r>
              <a:rPr lang="en-US" dirty="0"/>
              <a:t> (Demonstrated Achievements),          4) </a:t>
            </a:r>
            <a:r>
              <a:rPr lang="en-US" u="sng" dirty="0"/>
              <a:t>Excellent</a:t>
            </a:r>
            <a:r>
              <a:rPr lang="en-US" dirty="0"/>
              <a:t> (Convincing Evidence of Impact), 5) </a:t>
            </a:r>
            <a:r>
              <a:rPr lang="en-US" u="sng" dirty="0"/>
              <a:t>Outstanding</a:t>
            </a:r>
            <a:r>
              <a:rPr lang="en-US" dirty="0"/>
              <a:t> (Likely Best in the Field)</a:t>
            </a:r>
          </a:p>
        </p:txBody>
      </p:sp>
    </p:spTree>
    <p:extLst>
      <p:ext uri="{BB962C8B-B14F-4D97-AF65-F5344CB8AC3E}">
        <p14:creationId xmlns:p14="http://schemas.microsoft.com/office/powerpoint/2010/main" val="50660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3 – Committee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2"/>
            <a:ext cx="11569729" cy="38525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Before the committee meeting, award officer compiles the average preliminary rating for all applicants to determine discussion order</a:t>
            </a:r>
          </a:p>
          <a:p>
            <a:pPr lvl="1"/>
            <a:r>
              <a:rPr lang="en-US" dirty="0"/>
              <a:t>Preliminary ratings and algorithm for discussion order will not be disclosed to the committee (to mitigate reviewer bias)</a:t>
            </a:r>
          </a:p>
          <a:p>
            <a:r>
              <a:rPr lang="en-US" dirty="0"/>
              <a:t>Each application will be given 15 minutes for discussion</a:t>
            </a:r>
          </a:p>
          <a:p>
            <a:pPr lvl="1"/>
            <a:r>
              <a:rPr lang="en-US" dirty="0"/>
              <a:t>10-minute summary discussion by the three reviewers</a:t>
            </a:r>
          </a:p>
          <a:p>
            <a:pPr lvl="1"/>
            <a:r>
              <a:rPr lang="en-US" dirty="0"/>
              <a:t>5-minute open discussion by the committee (members not in conflict will have access to the application)</a:t>
            </a:r>
          </a:p>
          <a:p>
            <a:pPr lvl="1"/>
            <a:r>
              <a:rPr lang="en-US" dirty="0"/>
              <a:t>Co-Chairs will take meeting notes to summarize the discussion</a:t>
            </a:r>
          </a:p>
        </p:txBody>
      </p:sp>
    </p:spTree>
    <p:extLst>
      <p:ext uri="{BB962C8B-B14F-4D97-AF65-F5344CB8AC3E}">
        <p14:creationId xmlns:p14="http://schemas.microsoft.com/office/powerpoint/2010/main" val="28625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3 – Committee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2"/>
            <a:ext cx="11569729" cy="3852579"/>
          </a:xfrm>
        </p:spPr>
        <p:txBody>
          <a:bodyPr>
            <a:normAutofit/>
          </a:bodyPr>
          <a:lstStyle/>
          <a:p>
            <a:r>
              <a:rPr lang="en-US" dirty="0"/>
              <a:t>At the end of discussion: </a:t>
            </a:r>
          </a:p>
          <a:p>
            <a:pPr lvl="1"/>
            <a:r>
              <a:rPr lang="en-US" dirty="0"/>
              <a:t>Reviewers 1, 2, and 3 each give an overall merit rating to provide a voting rating range</a:t>
            </a:r>
          </a:p>
          <a:p>
            <a:pPr lvl="1"/>
            <a:r>
              <a:rPr lang="en-US" dirty="0"/>
              <a:t>Other committee members vote confidentially within the rating range</a:t>
            </a:r>
          </a:p>
          <a:p>
            <a:pPr lvl="1"/>
            <a:r>
              <a:rPr lang="en-US" dirty="0"/>
              <a:t>Out-of-range voting is only allowed if it is disclosed to the committee at the time of voting</a:t>
            </a:r>
          </a:p>
          <a:p>
            <a:pPr lvl="1"/>
            <a:r>
              <a:rPr lang="en-US" dirty="0"/>
              <a:t>Co-Chairs also vote for the record, but the vote is not counted unless tiebreaker is needed</a:t>
            </a:r>
          </a:p>
          <a:p>
            <a:r>
              <a:rPr lang="en-US" dirty="0"/>
              <a:t>Committee members send all scores to the Award Officer at the end of all evaluations</a:t>
            </a:r>
          </a:p>
        </p:txBody>
      </p:sp>
    </p:spTree>
    <p:extLst>
      <p:ext uri="{BB962C8B-B14F-4D97-AF65-F5344CB8AC3E}">
        <p14:creationId xmlns:p14="http://schemas.microsoft.com/office/powerpoint/2010/main" val="40260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4 – Score Compilation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3"/>
            <a:ext cx="11569729" cy="3684492"/>
          </a:xfrm>
        </p:spPr>
        <p:txBody>
          <a:bodyPr>
            <a:normAutofit/>
          </a:bodyPr>
          <a:lstStyle/>
          <a:p>
            <a:r>
              <a:rPr lang="en-US" dirty="0"/>
              <a:t>Award officer compiles all scores and generate a ranked list</a:t>
            </a:r>
          </a:p>
          <a:p>
            <a:pPr lvl="1"/>
            <a:r>
              <a:rPr lang="en-US" dirty="0"/>
              <a:t>The top-6 candidates are selected for the national competition</a:t>
            </a:r>
          </a:p>
          <a:p>
            <a:r>
              <a:rPr lang="en-US" dirty="0"/>
              <a:t>In the case of a tie, the following tiebreaking rules will be applied</a:t>
            </a:r>
          </a:p>
          <a:p>
            <a:pPr lvl="1"/>
            <a:r>
              <a:rPr lang="en-US" u="sng" dirty="0"/>
              <a:t>First tiebreaker</a:t>
            </a:r>
            <a:r>
              <a:rPr lang="en-US" dirty="0"/>
              <a:t>: Priority is given to an applicant from an FDG group</a:t>
            </a:r>
          </a:p>
          <a:p>
            <a:pPr lvl="1"/>
            <a:r>
              <a:rPr lang="en-US" u="sng" dirty="0"/>
              <a:t>Second tiebreaker</a:t>
            </a:r>
            <a:r>
              <a:rPr lang="en-US" dirty="0"/>
              <a:t>: Preference is given to an applicant from an underrepresented faculty</a:t>
            </a:r>
          </a:p>
          <a:p>
            <a:pPr lvl="1"/>
            <a:r>
              <a:rPr lang="en-US" u="sng" dirty="0"/>
              <a:t>Third tiebreaker</a:t>
            </a:r>
            <a:r>
              <a:rPr lang="en-US" dirty="0"/>
              <a:t>: Preference is given to an applicant who is in their final year of eligibility</a:t>
            </a:r>
          </a:p>
          <a:p>
            <a:pPr lvl="1"/>
            <a:r>
              <a:rPr lang="en-US" u="sng" dirty="0"/>
              <a:t>Forth tiebreaker</a:t>
            </a:r>
            <a:r>
              <a:rPr lang="en-US" dirty="0"/>
              <a:t>: Preference is given based on the Co-Chairs’ vote</a:t>
            </a:r>
          </a:p>
        </p:txBody>
      </p:sp>
    </p:spTree>
    <p:extLst>
      <p:ext uri="{BB962C8B-B14F-4D97-AF65-F5344CB8AC3E}">
        <p14:creationId xmlns:p14="http://schemas.microsoft.com/office/powerpoint/2010/main" val="9395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 5 – Decision Notification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1440A-1632-065A-0833-37EA97FA32AC}"/>
              </a:ext>
            </a:extLst>
          </p:cNvPr>
          <p:cNvSpPr txBox="1"/>
          <p:nvPr/>
        </p:nvSpPr>
        <p:spPr>
          <a:xfrm>
            <a:off x="858277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Reviewer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3D76B-0046-E4C5-DFAD-B6E8FE85FCC5}"/>
              </a:ext>
            </a:extLst>
          </p:cNvPr>
          <p:cNvSpPr txBox="1"/>
          <p:nvPr/>
        </p:nvSpPr>
        <p:spPr>
          <a:xfrm>
            <a:off x="3098356" y="1499342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Written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9AA5F-605E-C92D-0953-02B1F5326497}"/>
              </a:ext>
            </a:extLst>
          </p:cNvPr>
          <p:cNvSpPr txBox="1"/>
          <p:nvPr/>
        </p:nvSpPr>
        <p:spPr>
          <a:xfrm>
            <a:off x="5338435" y="1499341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Committee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04B11-7404-8C81-4B9C-288CE39EFC44}"/>
              </a:ext>
            </a:extLst>
          </p:cNvPr>
          <p:cNvSpPr txBox="1"/>
          <p:nvPr/>
        </p:nvSpPr>
        <p:spPr>
          <a:xfrm>
            <a:off x="7578514" y="1499340"/>
            <a:ext cx="14747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Score Compilation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F8506-2257-C8B9-BBC3-31D047329926}"/>
              </a:ext>
            </a:extLst>
          </p:cNvPr>
          <p:cNvSpPr txBox="1"/>
          <p:nvPr/>
        </p:nvSpPr>
        <p:spPr>
          <a:xfrm>
            <a:off x="9818594" y="1499339"/>
            <a:ext cx="1474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Decision Notification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6CF51D-3E94-4B4D-6191-30B9132DA5F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333064" y="1822508"/>
            <a:ext cx="7652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25BF6A-50DE-686F-AC40-D27494466E5E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573143" y="1822507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F69DF5-BD58-E6F7-FD29-D02BF86A226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13222" y="1822506"/>
            <a:ext cx="76529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7F9E2-DA81-5515-0E13-624E8461A4A1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9053301" y="1822505"/>
            <a:ext cx="76529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BD7F45D-EE28-AF66-21BD-F618EDFF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420473"/>
            <a:ext cx="11569729" cy="3684492"/>
          </a:xfrm>
        </p:spPr>
        <p:txBody>
          <a:bodyPr>
            <a:normAutofit/>
          </a:bodyPr>
          <a:lstStyle/>
          <a:p>
            <a:r>
              <a:rPr lang="en-US" dirty="0"/>
              <a:t>Award officer will inform applicants of the internal adjudication decision</a:t>
            </a:r>
          </a:p>
          <a:p>
            <a:pPr lvl="1"/>
            <a:r>
              <a:rPr lang="en-US" dirty="0"/>
              <a:t>Verbatim feedback from the 3 reviewers will be released to the applicants</a:t>
            </a:r>
          </a:p>
          <a:p>
            <a:pPr lvl="1"/>
            <a:r>
              <a:rPr lang="en-US" dirty="0"/>
              <a:t>Summary notes on the committee’s discussion will also be provided</a:t>
            </a:r>
          </a:p>
        </p:txBody>
      </p:sp>
    </p:spTree>
    <p:extLst>
      <p:ext uri="{BB962C8B-B14F-4D97-AF65-F5344CB8AC3E}">
        <p14:creationId xmlns:p14="http://schemas.microsoft.com/office/powerpoint/2010/main" val="14533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702BF46-31EA-F04E-9AC8-5837B280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42B323-A872-588D-09CF-8D96637A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Meeting Agenda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1FE69F-A400-5238-C7A3-124BFF49B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CA" dirty="0"/>
              <a:t>Opening Remarks by Waterloo Awards Committee Co-Chairs</a:t>
            </a:r>
          </a:p>
          <a:p>
            <a:pPr marL="457200" indent="-457200">
              <a:buAutoNum type="arabicParenR"/>
            </a:pPr>
            <a:r>
              <a:rPr lang="en-CA" dirty="0"/>
              <a:t>General Information About McDonald Fellowship</a:t>
            </a:r>
          </a:p>
          <a:p>
            <a:pPr marL="457200" indent="-457200">
              <a:buAutoNum type="arabicParenR"/>
            </a:pPr>
            <a:r>
              <a:rPr lang="en-CA" dirty="0"/>
              <a:t>Dialogue with Prof. </a:t>
            </a:r>
            <a:r>
              <a:rPr lang="en-CA" dirty="0" err="1"/>
              <a:t>Aiping</a:t>
            </a:r>
            <a:r>
              <a:rPr lang="en-CA" dirty="0"/>
              <a:t> Yu – 2020 NSERC Steacie Fellow</a:t>
            </a:r>
          </a:p>
          <a:p>
            <a:pPr marL="457200" indent="-457200">
              <a:buAutoNum type="arabicParenR"/>
            </a:pPr>
            <a:r>
              <a:rPr lang="en-CA" dirty="0"/>
              <a:t>Overview of UW Internal Review Protocol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9737-DAED-36E8-D54C-01380A68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5692-73BE-493E-93AB-ECD6027A765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4155-64A0-8AC3-4DDB-C54E4E70F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966" y="2447600"/>
            <a:ext cx="8770620" cy="1212056"/>
          </a:xfrm>
        </p:spPr>
        <p:txBody>
          <a:bodyPr/>
          <a:lstStyle/>
          <a:p>
            <a:r>
              <a:rPr lang="en-CA" dirty="0"/>
              <a:t>Opening Remarks by WAC Co-CHAIRS</a:t>
            </a:r>
          </a:p>
        </p:txBody>
      </p:sp>
    </p:spTree>
    <p:extLst>
      <p:ext uri="{BB962C8B-B14F-4D97-AF65-F5344CB8AC3E}">
        <p14:creationId xmlns:p14="http://schemas.microsoft.com/office/powerpoint/2010/main" val="396103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85D0-D90A-E6E5-335C-2274CD93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Arthur B. McDonald Fellowship: General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5C0FD-72D5-1EA4-E316-B14472558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3561613"/>
            <a:ext cx="11569729" cy="2707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Recognizes early-stage academic researchers</a:t>
            </a:r>
            <a:r>
              <a:rPr lang="en-US" i="1" dirty="0"/>
              <a:t> in the natural sciences and engineering and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support them to enhance their research capacity</a:t>
            </a:r>
            <a:r>
              <a:rPr lang="en-US" i="1" dirty="0"/>
              <a:t>, so that they can become leaders in their field and inspire others. </a:t>
            </a:r>
          </a:p>
          <a:p>
            <a:r>
              <a:rPr lang="en-US" dirty="0"/>
              <a:t>NSERC awards up to six McDonald Fellowships each year</a:t>
            </a:r>
            <a:endParaRPr lang="en-US" u="sng" dirty="0"/>
          </a:p>
          <a:p>
            <a:r>
              <a:rPr lang="en-US" u="sng" dirty="0"/>
              <a:t>Award package</a:t>
            </a:r>
            <a:r>
              <a:rPr lang="en-US" dirty="0"/>
              <a:t>: 1) $250,000 research grant; 2) full teaching &amp; internal service release for two years</a:t>
            </a:r>
          </a:p>
          <a:p>
            <a:r>
              <a:rPr lang="en-CA" dirty="0"/>
              <a:t>Previously called the E.W.R. Steacie Memorial Fellowship (1965-2021)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ADAC9-6694-D1A4-A280-A5F49320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1F2B05-2EBF-67E9-EE37-D241A3731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517" y="1202028"/>
            <a:ext cx="1873110" cy="21852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731A73-C640-8D1E-8078-6917D0520D1B}"/>
              </a:ext>
            </a:extLst>
          </p:cNvPr>
          <p:cNvSpPr txBox="1"/>
          <p:nvPr/>
        </p:nvSpPr>
        <p:spPr>
          <a:xfrm>
            <a:off x="3915249" y="1607864"/>
            <a:ext cx="7289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Recipient of Nobel Prize in Physics (2015)</a:t>
            </a:r>
          </a:p>
          <a:p>
            <a:r>
              <a:rPr lang="en-CA" i="1" dirty="0"/>
              <a:t>“</a:t>
            </a:r>
            <a:r>
              <a:rPr lang="en-US" i="1" dirty="0"/>
              <a:t>for the discovery of neutrino oscillations, which shows that neutrinos have mass”</a:t>
            </a:r>
            <a:endParaRPr lang="en-CA" i="1" dirty="0"/>
          </a:p>
          <a:p>
            <a:endParaRPr lang="en-CA" dirty="0"/>
          </a:p>
          <a:p>
            <a:r>
              <a:rPr lang="en-CA" dirty="0"/>
              <a:t>Professor Emeritus, Queen’s University</a:t>
            </a:r>
          </a:p>
        </p:txBody>
      </p:sp>
    </p:spTree>
    <p:extLst>
      <p:ext uri="{BB962C8B-B14F-4D97-AF65-F5344CB8AC3E}">
        <p14:creationId xmlns:p14="http://schemas.microsoft.com/office/powerpoint/2010/main" val="3139238569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Self-Nomination Process: Eligibility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2" y="1413163"/>
            <a:ext cx="11569729" cy="492214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Eligibility criteria</a:t>
            </a:r>
            <a:r>
              <a:rPr lang="en-US" dirty="0"/>
              <a:t>: 1) Holds NSERC grant(s) in PI capacity, 2) Within 10 years of the first independent appointment (on or after June 1, 2013 for the current round)</a:t>
            </a:r>
          </a:p>
          <a:p>
            <a:pPr lvl="2"/>
            <a:r>
              <a:rPr lang="en-US" dirty="0"/>
              <a:t>Eligibility period can be extended if there were career delays (e.g., 1-month delay </a:t>
            </a:r>
            <a:r>
              <a:rPr lang="en-US" dirty="0">
                <a:sym typeface="Wingdings" panose="05000000000000000000" pitchFamily="2" charset="2"/>
              </a:rPr>
              <a:t> 2-month extension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NSERC’s definition of independent academic position:</a:t>
            </a:r>
          </a:p>
          <a:p>
            <a:pPr marL="1714500" lvl="3" indent="-342900">
              <a:buAutoNum type="arabicParenR"/>
            </a:pPr>
            <a:r>
              <a:rPr lang="en-US" dirty="0"/>
              <a:t>University faculty appointment (including adjunct and non-tenured)</a:t>
            </a:r>
          </a:p>
          <a:p>
            <a:pPr marL="1714500" lvl="3" indent="-342900">
              <a:buAutoNum type="arabicParenR"/>
            </a:pPr>
            <a:r>
              <a:rPr lang="en-US" dirty="0"/>
              <a:t>Doing research not under the direction of another individual</a:t>
            </a:r>
          </a:p>
          <a:p>
            <a:pPr marL="1714500" lvl="3" indent="-342900">
              <a:buAutoNum type="arabicParenR"/>
            </a:pPr>
            <a:r>
              <a:rPr lang="en-US" dirty="0"/>
              <a:t>Authorized to supervise / co-supervise research students (including undergrads) and postdoctoral fellows</a:t>
            </a:r>
          </a:p>
          <a:p>
            <a:r>
              <a:rPr lang="en-US" dirty="0"/>
              <a:t>Only self-nominations are accepted. The dossier comprises these components:</a:t>
            </a:r>
          </a:p>
          <a:p>
            <a:pPr lvl="1"/>
            <a:r>
              <a:rPr lang="en-US" dirty="0"/>
              <a:t>6-page self-nomination letter (3 pages for “candidate statement” + 3 pages for “future directions”)</a:t>
            </a:r>
          </a:p>
          <a:p>
            <a:pPr lvl="1"/>
            <a:r>
              <a:rPr lang="en-US" dirty="0"/>
              <a:t>NSERC Form 100 (i.e., the NSERC applicant CV for Alliance Grant applications; not the CCV)</a:t>
            </a:r>
          </a:p>
          <a:p>
            <a:pPr lvl="1"/>
            <a:r>
              <a:rPr lang="en-US" dirty="0"/>
              <a:t>Other forms such as Form 101, suggested referees, etc.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Key Dates for the Current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Internal application deadline</a:t>
            </a:r>
            <a:r>
              <a:rPr lang="en-US" dirty="0"/>
              <a:t>: October 16, 2023</a:t>
            </a:r>
          </a:p>
          <a:p>
            <a:pPr lvl="1"/>
            <a:r>
              <a:rPr lang="en-US" dirty="0"/>
              <a:t>Internal adjudication needed: Each institution may only submit 6 self-nominations to NSERC</a:t>
            </a:r>
          </a:p>
          <a:p>
            <a:pPr lvl="1"/>
            <a:r>
              <a:rPr lang="en-US" dirty="0"/>
              <a:t>Sponsoring institution is required to certify a candidate’s eligibility</a:t>
            </a:r>
          </a:p>
          <a:p>
            <a:pPr lvl="1"/>
            <a:r>
              <a:rPr lang="en-US" dirty="0"/>
              <a:t>All received nominations will be engaged in an in-depth internal review process founded on the three evaluation criteria set forth by NSERC</a:t>
            </a:r>
          </a:p>
          <a:p>
            <a:pPr lvl="1"/>
            <a:r>
              <a:rPr lang="en-US" dirty="0"/>
              <a:t>Internal review results will be announced in mid-November</a:t>
            </a:r>
          </a:p>
          <a:p>
            <a:r>
              <a:rPr lang="en-US" u="sng" dirty="0"/>
              <a:t>External application deadline</a:t>
            </a:r>
            <a:r>
              <a:rPr lang="en-US" dirty="0"/>
              <a:t>: December 14, 2023</a:t>
            </a:r>
          </a:p>
          <a:p>
            <a:pPr lvl="1"/>
            <a:r>
              <a:rPr lang="en-US" dirty="0"/>
              <a:t>Applicable to the six UW-selected candidates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NSERC’s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NSERC determines the winners via a two-stage selection process</a:t>
            </a:r>
          </a:p>
          <a:p>
            <a:pPr lvl="1"/>
            <a:r>
              <a:rPr lang="en-US" u="sng" dirty="0"/>
              <a:t>Stage 1</a:t>
            </a:r>
            <a:r>
              <a:rPr lang="en-US" dirty="0"/>
              <a:t>: Peer review assessment on three criteria: 1) Research Achievements and Impact (40%), 2) Outreach, Mentorship and Leadership (30%), 3) Future Directions (30%)</a:t>
            </a:r>
          </a:p>
          <a:p>
            <a:pPr lvl="1"/>
            <a:r>
              <a:rPr lang="en-US" u="sng" dirty="0"/>
              <a:t>Stage 2</a:t>
            </a:r>
            <a:r>
              <a:rPr lang="en-US" dirty="0"/>
              <a:t>: Committee discussion and ranking of applicants based on the external review reports</a:t>
            </a:r>
          </a:p>
          <a:p>
            <a:r>
              <a:rPr lang="en-US" u="sng" dirty="0"/>
              <a:t>Success rate</a:t>
            </a:r>
            <a:r>
              <a:rPr lang="en-US" dirty="0"/>
              <a:t>: &lt;5%</a:t>
            </a:r>
          </a:p>
          <a:p>
            <a:pPr lvl="1"/>
            <a:r>
              <a:rPr lang="en-US" dirty="0"/>
              <a:t>6 winners are selected from &gt;100 applicants in the national competition </a:t>
            </a:r>
          </a:p>
          <a:p>
            <a:pPr lvl="2"/>
            <a:r>
              <a:rPr lang="en-US"/>
              <a:t>U15 </a:t>
            </a:r>
            <a:r>
              <a:rPr lang="en-US" dirty="0"/>
              <a:t>institutions typically use their full quota of 6, plus there are other applicants from </a:t>
            </a:r>
            <a:r>
              <a:rPr lang="en-US"/>
              <a:t>smaller universities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9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McDonald Fellowship Recipients in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C73BC-CFEA-D9C1-5D31-4C2DB9196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07" y="1680909"/>
            <a:ext cx="3321221" cy="13716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3AB8F0-AF5E-5CA9-69AF-359E999D2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549" y="1636456"/>
            <a:ext cx="2952902" cy="14161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84F273-BA20-2265-DDA4-3AB783B87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2640" y="1630106"/>
            <a:ext cx="4654789" cy="14224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41C0C7-315F-9BD5-479A-5BD35F4F0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07" y="3287259"/>
            <a:ext cx="3676839" cy="1416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C3A88D-4937-7122-4D9A-EC06D1B702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1549" y="3287259"/>
            <a:ext cx="3137061" cy="14097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CCD4CF-4AE8-1DD8-A5D1-D0FDABAB7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5713" y="3290434"/>
            <a:ext cx="2959252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Dialogue with Prof. </a:t>
            </a:r>
            <a:r>
              <a:rPr lang="en-CA" dirty="0" err="1"/>
              <a:t>Aiping</a:t>
            </a:r>
            <a:r>
              <a:rPr lang="en-CA" dirty="0"/>
              <a:t> Yu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AEF9E6-7CD5-1904-11CB-249C8E8F7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55" y="1327126"/>
            <a:ext cx="6298183" cy="35395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425E91-341B-7C3E-8F6E-CF944A342D0F}"/>
              </a:ext>
            </a:extLst>
          </p:cNvPr>
          <p:cNvSpPr txBox="1"/>
          <p:nvPr/>
        </p:nvSpPr>
        <p:spPr>
          <a:xfrm>
            <a:off x="2440083" y="4956130"/>
            <a:ext cx="70562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NSERC Steacie Fellow (2020)</a:t>
            </a:r>
          </a:p>
          <a:p>
            <a:pPr algn="ctr"/>
            <a:endParaRPr lang="en-CA" i="1" dirty="0"/>
          </a:p>
          <a:p>
            <a:pPr algn="ctr"/>
            <a:r>
              <a:rPr lang="en-CA" i="1" dirty="0"/>
              <a:t>University Research Chair</a:t>
            </a:r>
          </a:p>
          <a:p>
            <a:pPr algn="ctr"/>
            <a:r>
              <a:rPr lang="en-CA" i="1" dirty="0"/>
              <a:t>Professor of Chemical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901565163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UofWaterloo_WhiteBkgrd">
  <a:themeElements>
    <a:clrScheme name="Waterloo2016">
      <a:dk1>
        <a:sysClr val="windowText" lastClr="000000"/>
      </a:dk1>
      <a:lt1>
        <a:sysClr val="window" lastClr="FFFFFF"/>
      </a:lt1>
      <a:dk2>
        <a:srgbClr val="757575"/>
      </a:dk2>
      <a:lt2>
        <a:srgbClr val="D6D6D6"/>
      </a:lt2>
      <a:accent1>
        <a:srgbClr val="FFD54F"/>
      </a:accent1>
      <a:accent2>
        <a:srgbClr val="0C0C0C"/>
      </a:accent2>
      <a:accent3>
        <a:srgbClr val="AEAEAE"/>
      </a:accent3>
      <a:accent4>
        <a:srgbClr val="B71233"/>
      </a:accent4>
      <a:accent5>
        <a:srgbClr val="7F7F7F"/>
      </a:accent5>
      <a:accent6>
        <a:srgbClr val="0073CE"/>
      </a:accent6>
      <a:hlink>
        <a:srgbClr val="353535"/>
      </a:hlink>
      <a:folHlink>
        <a:srgbClr val="595959"/>
      </a:folHlink>
    </a:clrScheme>
    <a:fontScheme name="Custom 1">
      <a:majorFont>
        <a:latin typeface="Barlow Condensed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terloo_powerpoint_template_16-9_widescreen" id="{4809F9E8-56BF-8C4D-85E0-7353F442B736}" vid="{D553A0E6-7EAA-F242-A75B-21BFDE7A7B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Steacie Applicant Background Statistics</Template>
  <TotalTime>2957</TotalTime>
  <Words>1463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Barlow Condensed</vt:lpstr>
      <vt:lpstr>Calibri</vt:lpstr>
      <vt:lpstr>Georgia</vt:lpstr>
      <vt:lpstr>Verdana</vt:lpstr>
      <vt:lpstr>Wingdings</vt:lpstr>
      <vt:lpstr>UofWaterloo_WhiteBkgrd</vt:lpstr>
      <vt:lpstr>NSERC McDonald Fellowship Information Session </vt:lpstr>
      <vt:lpstr>Meeting Agenda</vt:lpstr>
      <vt:lpstr>Opening Remarks by WAC Co-CHAIRS</vt:lpstr>
      <vt:lpstr>Arthur B. McDonald Fellowship: General Overview</vt:lpstr>
      <vt:lpstr>Self-Nomination Process: Eligibility and Requirements</vt:lpstr>
      <vt:lpstr>Key Dates for the Current Round</vt:lpstr>
      <vt:lpstr>NSERC’s Evaluation Process</vt:lpstr>
      <vt:lpstr>McDonald Fellowship Recipients in 2022</vt:lpstr>
      <vt:lpstr>Dialogue with Prof. Aiping Yu</vt:lpstr>
      <vt:lpstr>Guiding Questions for Discussion</vt:lpstr>
      <vt:lpstr>2023/24 Internal Adjudication at UW: The Key Elements</vt:lpstr>
      <vt:lpstr>2023/24 Internal Adjudication at UW: The Key Elements</vt:lpstr>
      <vt:lpstr>Stage 1 – Reviewer Assignment</vt:lpstr>
      <vt:lpstr>Stage 2 – Written Assessment</vt:lpstr>
      <vt:lpstr>Stage 3 – Committee Meeting</vt:lpstr>
      <vt:lpstr>Stage 3 – Committee Meeting</vt:lpstr>
      <vt:lpstr>Stage 4 – Score Compilation</vt:lpstr>
      <vt:lpstr>Stage 5 – Decision Notification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NSERC McDonald Fellowship Internal Review Protocol</dc:title>
  <dc:creator>Alfred Yu</dc:creator>
  <cp:lastModifiedBy>Alfred Yu</cp:lastModifiedBy>
  <cp:revision>62</cp:revision>
  <dcterms:created xsi:type="dcterms:W3CDTF">2023-03-13T03:36:51Z</dcterms:created>
  <dcterms:modified xsi:type="dcterms:W3CDTF">2023-09-14T22:26:41Z</dcterms:modified>
</cp:coreProperties>
</file>