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723" r:id="rId2"/>
    <p:sldMasterId id="2147483744" r:id="rId3"/>
  </p:sldMasterIdLst>
  <p:notesMasterIdLst>
    <p:notesMasterId r:id="rId15"/>
  </p:notesMasterIdLst>
  <p:handoutMasterIdLst>
    <p:handoutMasterId r:id="rId16"/>
  </p:handoutMasterIdLst>
  <p:sldIdLst>
    <p:sldId id="424" r:id="rId4"/>
    <p:sldId id="674" r:id="rId5"/>
    <p:sldId id="681" r:id="rId6"/>
    <p:sldId id="679" r:id="rId7"/>
    <p:sldId id="678" r:id="rId8"/>
    <p:sldId id="680" r:id="rId9"/>
    <p:sldId id="689" r:id="rId10"/>
    <p:sldId id="682" r:id="rId11"/>
    <p:sldId id="666" r:id="rId12"/>
    <p:sldId id="670" r:id="rId13"/>
    <p:sldId id="376" r:id="rId1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selment, Rob" initials="ER" lastIdx="3" clrIdx="0">
    <p:extLst>
      <p:ext uri="{19B8F6BF-5375-455C-9EA6-DF929625EA0E}">
        <p15:presenceInfo xmlns:p15="http://schemas.microsoft.com/office/powerpoint/2012/main" userId="S-1-5-21-1417001333-651377827-839522115-460718" providerId="AD"/>
      </p:ext>
    </p:extLst>
  </p:cmAuthor>
  <p:cmAuthor id="2" name="Pereira, Aaron" initials="PA" lastIdx="3" clrIdx="1">
    <p:extLst>
      <p:ext uri="{19B8F6BF-5375-455C-9EA6-DF929625EA0E}">
        <p15:presenceInfo xmlns:p15="http://schemas.microsoft.com/office/powerpoint/2012/main" userId="S-1-5-21-1417001333-651377827-839522115-598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B429"/>
    <a:srgbClr val="FFFFFF"/>
    <a:srgbClr val="FFD54F"/>
    <a:srgbClr val="FFEA3D"/>
    <a:srgbClr val="FFFFAA"/>
    <a:srgbClr val="E0249A"/>
    <a:srgbClr val="0073CF"/>
    <a:srgbClr val="57068C"/>
    <a:srgbClr val="FFDB43"/>
    <a:srgbClr val="FDD5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18" autoAdjust="0"/>
    <p:restoredTop sz="82663" autoAdjust="0"/>
  </p:normalViewPr>
  <p:slideViewPr>
    <p:cSldViewPr snapToGrid="0">
      <p:cViewPr varScale="1">
        <p:scale>
          <a:sx n="47" d="100"/>
          <a:sy n="47" d="100"/>
        </p:scale>
        <p:origin x="86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262D8EF-E35D-40EA-B0B1-C29950FBDA6C}" type="datetimeFigureOut">
              <a:rPr lang="en-US" smtClean="0"/>
              <a:t>25-Aug-22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E5A64D9-B08A-40EC-ABDD-22A7EF5000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654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B78E97C-1779-4CEE-80D0-5BBB1AC4023D}" type="datetimeFigureOut">
              <a:rPr lang="en-US" smtClean="0"/>
              <a:t>25-Aug-22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CCEF7D1-689C-4BC1-B59B-4A4CE078EC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14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9F682-D98C-4687-A68C-EAC5F8F2703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3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904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8180">
              <a:defRPr/>
            </a:pPr>
            <a:fld id="{8CCEF7D1-689C-4BC1-B59B-4A4CE078ECD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8180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56296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8180">
              <a:defRPr/>
            </a:pPr>
            <a:fld id="{8CCEF7D1-689C-4BC1-B59B-4A4CE078ECD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8180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7573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8180">
              <a:defRPr/>
            </a:pPr>
            <a:fld id="{8CCEF7D1-689C-4BC1-B59B-4A4CE078ECD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8180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77745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8180">
              <a:defRPr/>
            </a:pPr>
            <a:fld id="{8CCEF7D1-689C-4BC1-B59B-4A4CE078ECD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8180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76737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8180">
              <a:defRPr/>
            </a:pPr>
            <a:fld id="{8CCEF7D1-689C-4BC1-B59B-4A4CE078ECD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8180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1385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8180">
              <a:defRPr/>
            </a:pPr>
            <a:fld id="{8CCEF7D1-689C-4BC1-B59B-4A4CE078ECD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8180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31986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8180">
              <a:defRPr/>
            </a:pPr>
            <a:fld id="{8CCEF7D1-689C-4BC1-B59B-4A4CE078ECD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8180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701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8180">
              <a:defRPr/>
            </a:pPr>
            <a:fld id="{8CCEF7D1-689C-4BC1-B59B-4A4CE078ECD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8180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9368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268" y="5670949"/>
            <a:ext cx="2831372" cy="724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869219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ADB9FAB-F548-40D8-B837-BE76A117D4CB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1559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1" y="1396192"/>
            <a:ext cx="5542713" cy="670270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881" y="2184400"/>
            <a:ext cx="5542713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6154" y="1396192"/>
            <a:ext cx="5593458" cy="67027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6154" y="2184400"/>
            <a:ext cx="5593458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5E47-9A14-4407-91FE-62366DBBC0F0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9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25F1-3850-43BE-85B0-FABE7E2ECAEA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87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926D7-7ABC-4811-AD4D-575C29855955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65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58DA-C223-43FF-9668-9B3233C8631F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78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0071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87614" y="6335309"/>
            <a:ext cx="1181114" cy="250337"/>
          </a:xfrm>
        </p:spPr>
        <p:txBody>
          <a:bodyPr/>
          <a:lstStyle/>
          <a:p>
            <a:fld id="{50D800FC-0363-4237-BB20-368540FBC40F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3007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93007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60400" y="2420360"/>
            <a:ext cx="108712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93007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198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50285" y="495661"/>
            <a:ext cx="5440648" cy="575736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4362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92947" y="6335309"/>
            <a:ext cx="1181114" cy="250337"/>
          </a:xfrm>
        </p:spPr>
        <p:txBody>
          <a:bodyPr/>
          <a:lstStyle/>
          <a:p>
            <a:fld id="{F7717548-763A-4B09-869F-F3FF139389F4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3887245" cy="250337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79637" y="6335309"/>
            <a:ext cx="1016000" cy="250337"/>
          </a:xfrm>
        </p:spPr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4943" y="2409026"/>
            <a:ext cx="4950694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85436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5436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5436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17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/>
          <a:p>
            <a:fld id="{21B80E26-1930-4F81-B6E4-E74043C480E8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28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/>
          <a:p>
            <a:fld id="{9F003607-6BD5-4A3C-BFE9-0344A6AB403C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28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0A6D46-6113-48AA-B061-FBBE1E0B8789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22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University of Waterlo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65" y="546789"/>
            <a:ext cx="6400271" cy="415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5" y="4581236"/>
            <a:ext cx="10877550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i="0" cap="all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7CB3-32CD-4B65-AB01-7682043CF7D5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8" name="Rectangle 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6967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A69386C-8267-4C3D-B740-4DFC41A91232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268" y="5670949"/>
            <a:ext cx="2831372" cy="724754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31835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"/>
          <a:stretch/>
        </p:blipFill>
        <p:spPr>
          <a:xfrm>
            <a:off x="0" y="384561"/>
            <a:ext cx="12192000" cy="6473439"/>
          </a:xfrm>
          <a:prstGeom prst="rect">
            <a:avLst/>
          </a:prstGeom>
        </p:spPr>
      </p:pic>
      <p:pic>
        <p:nvPicPr>
          <p:cNvPr id="11" name="Picture 10" title="University of Waterloo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13985" r="13985" b="13985"/>
          <a:stretch/>
        </p:blipFill>
        <p:spPr bwMode="gray">
          <a:xfrm>
            <a:off x="3775904" y="1122373"/>
            <a:ext cx="4628005" cy="300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3425" y="4682836"/>
            <a:ext cx="10725150" cy="1559782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i="0">
                <a:solidFill>
                  <a:schemeClr val="bg1">
                    <a:alpha val="81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 OPTION 2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1BD4-D100-4F30-BEF8-D3CAA6C0BD1C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82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268" y="5670949"/>
            <a:ext cx="2831372" cy="724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869219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C2FDE98-6BE3-4646-BBD2-001EF5717AA1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29093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D97F17-B072-44C1-A3CC-F4FCB3A32FA4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/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4268" y="5670949"/>
            <a:ext cx="2831372" cy="724754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81707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67" y="5680659"/>
            <a:ext cx="2770751" cy="717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869219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179DF82-07AA-4DD2-9529-F9ABF56B0F16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5" name="Rectangle 4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26275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D3499241-FE05-4A40-A0D0-B05E80F5E452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67" y="5680659"/>
            <a:ext cx="2770751" cy="717639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03918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9C26-9BE4-4BC5-9B68-4A3C51A459E9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32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07696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908224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0408752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EDD0F44-C91C-4D5C-92DF-1F659A5C7931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883" y="434108"/>
            <a:ext cx="7046081" cy="89592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6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2" y="1709738"/>
            <a:ext cx="9399507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4589463"/>
            <a:ext cx="9399507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A1793-4B16-4DA5-B297-ADA189EBAC39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575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521" y="1692454"/>
            <a:ext cx="5200134" cy="1331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0521" y="3727927"/>
            <a:ext cx="8770620" cy="1212056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60521" y="4947813"/>
            <a:ext cx="8770620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3494-8B27-4178-A2A3-8E88952AF6AD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86718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82" y="1413164"/>
            <a:ext cx="5586855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992" y="1413164"/>
            <a:ext cx="5658620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94B1D-0782-47B9-94E6-482D9E1D98C6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7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67" y="5680659"/>
            <a:ext cx="2770751" cy="717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869219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6D3A8A6-E1C4-44D1-8C29-F31B165DE139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5" name="Rectangle 4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289522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1" y="1396192"/>
            <a:ext cx="5542713" cy="670270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881" y="2184400"/>
            <a:ext cx="5542713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6154" y="1396192"/>
            <a:ext cx="5593458" cy="67027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6154" y="2184400"/>
            <a:ext cx="5593458" cy="3846945"/>
          </a:xfrm>
        </p:spPr>
        <p:txBody>
          <a:bodyPr>
            <a:normAutofit/>
          </a:bodyPr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366D-9298-4024-8206-3E44EAA00BAE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1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C075-962F-4292-A078-828D3C1F5957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821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04E1C-0A8D-4FFA-8521-00EF5AAA370A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312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1BA8-3592-4284-AB64-403F7E7AB455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531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0071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87614" y="6335309"/>
            <a:ext cx="1181114" cy="250337"/>
          </a:xfrm>
        </p:spPr>
        <p:txBody>
          <a:bodyPr/>
          <a:lstStyle/>
          <a:p>
            <a:fld id="{D44A4738-CF8F-470E-B716-B7D860E2B832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3007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93007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60400" y="2420360"/>
            <a:ext cx="108712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93007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5782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50285" y="495661"/>
            <a:ext cx="5440648" cy="575736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4362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92947" y="6335309"/>
            <a:ext cx="1181114" cy="250337"/>
          </a:xfrm>
        </p:spPr>
        <p:txBody>
          <a:bodyPr/>
          <a:lstStyle/>
          <a:p>
            <a:fld id="{5EDE5E26-B798-4C2F-A544-6568D51E613B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882" y="6335309"/>
            <a:ext cx="3887245" cy="250337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79637" y="6335309"/>
            <a:ext cx="1016000" cy="250337"/>
          </a:xfrm>
        </p:spPr>
        <p:txBody>
          <a:bodyPr/>
          <a:lstStyle/>
          <a:p>
            <a:r>
              <a:rPr lang="en-US" dirty="0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4943" y="2409026"/>
            <a:ext cx="4950694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854362" y="4784725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54363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54363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079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/>
          <a:p>
            <a:fld id="{1C586902-160A-4F7D-9D41-ABD4D13FA2B5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339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/>
          <a:p>
            <a:fld id="{BF1CC6F5-CFEA-4FA3-BAFB-03E96F329A72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56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88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1" y="2382981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6" y="6335309"/>
            <a:ext cx="1181114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38E857-F22E-4BC4-91A3-ACB8A3BEF8DC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038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University of Waterlo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65" y="546789"/>
            <a:ext cx="6400271" cy="415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5" y="4581236"/>
            <a:ext cx="10877550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4000" b="0" cap="all" baseline="0">
                <a:solidFill>
                  <a:schemeClr val="bg1">
                    <a:lumMod val="65000"/>
                  </a:schemeClr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1A3A5-DBD6-4847-A582-DF1AE0EAA400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8" name="Rectangle 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973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4" y="397164"/>
            <a:ext cx="6097876" cy="646083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0" y="1028940"/>
            <a:ext cx="5486243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0" y="4266821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182916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8999BF7-2F56-4A18-95E2-68D3D40AFFD6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3674" y="6377231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8416" y="6377231"/>
            <a:ext cx="553900" cy="250337"/>
          </a:xfrm>
        </p:spPr>
        <p:txBody>
          <a:bodyPr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67" y="5680659"/>
            <a:ext cx="2770751" cy="717639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01067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"/>
          <a:stretch/>
        </p:blipFill>
        <p:spPr>
          <a:xfrm>
            <a:off x="0" y="384561"/>
            <a:ext cx="12192000" cy="6473439"/>
          </a:xfrm>
          <a:prstGeom prst="rect">
            <a:avLst/>
          </a:prstGeom>
        </p:spPr>
      </p:pic>
      <p:pic>
        <p:nvPicPr>
          <p:cNvPr id="11" name="Picture 10" title="University of Waterloo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13985" r="13985" b="13985"/>
          <a:stretch/>
        </p:blipFill>
        <p:spPr bwMode="gray">
          <a:xfrm>
            <a:off x="3775904" y="1122373"/>
            <a:ext cx="4628005" cy="300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3425" y="4682836"/>
            <a:ext cx="10725150" cy="1559782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4000" b="0">
                <a:solidFill>
                  <a:srgbClr val="FFFFFF">
                    <a:alpha val="81000"/>
                  </a:srgbClr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 OPTION 2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6282F-78BA-4595-9738-D5B59FD2A48E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674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740" y="5670949"/>
            <a:ext cx="3775163" cy="724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3" y="1028944"/>
            <a:ext cx="869219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1" y="4266825"/>
            <a:ext cx="6816881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2" y="2642329"/>
            <a:ext cx="1541277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1702" y="6377235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96506" y="6377235"/>
            <a:ext cx="1105813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1418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6" y="397164"/>
            <a:ext cx="6097876" cy="646083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1" y="595747"/>
            <a:ext cx="5486243" cy="1907312"/>
          </a:xfrm>
        </p:spPr>
        <p:txBody>
          <a:bodyPr lIns="0" anchor="b">
            <a:noAutofit/>
          </a:bodyPr>
          <a:lstStyle>
            <a:lvl1pPr algn="l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1" y="4266825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1" y="2642329"/>
            <a:ext cx="1536192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25-Aug-22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740" y="5670949"/>
            <a:ext cx="3775163" cy="724754"/>
          </a:xfrm>
          <a:prstGeom prst="rect">
            <a:avLst/>
          </a:prstGeom>
        </p:spPr>
      </p:pic>
      <p:sp>
        <p:nvSpPr>
          <p:cNvPr id="1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1702" y="6377235"/>
            <a:ext cx="4293708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96506" y="6377235"/>
            <a:ext cx="1105813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836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741" y="5680660"/>
            <a:ext cx="3694335" cy="717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3" y="1028944"/>
            <a:ext cx="869219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1" y="4266825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536192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25-Aug-22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5" name="Rectangle 4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1702" y="6377235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96506" y="6377235"/>
            <a:ext cx="1105813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7769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4126" y="397164"/>
            <a:ext cx="6097876" cy="646083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741" y="595747"/>
            <a:ext cx="5486243" cy="1907312"/>
          </a:xfrm>
        </p:spPr>
        <p:txBody>
          <a:bodyPr lIns="0"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741" y="4266825"/>
            <a:ext cx="5486243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2740" y="2642329"/>
            <a:ext cx="1536192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318C6E2-4AA5-436E-9815-715E9B2235FA}" type="datetime1">
              <a:rPr lang="en-US" smtClean="0"/>
              <a:t>25-Aug-22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2741" y="5680660"/>
            <a:ext cx="3694335" cy="717639"/>
          </a:xfrm>
          <a:prstGeom prst="rect">
            <a:avLst/>
          </a:prstGeom>
        </p:spPr>
      </p:pic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1702" y="6377235"/>
            <a:ext cx="4293708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96506" y="6377235"/>
            <a:ext cx="1105813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8504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4B0C9-B47E-4B33-A656-C78D1805DA95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182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07697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908225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0408753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C228CE-C572-4AF5-9728-AA6E475873DD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886" y="434112"/>
            <a:ext cx="7046081" cy="895927"/>
          </a:xfrm>
        </p:spPr>
        <p:txBody>
          <a:bodyPr tIns="182880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624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4" y="1709742"/>
            <a:ext cx="9399507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4" y="4589467"/>
            <a:ext cx="9399507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43AC-4B94-471D-A170-0D88FCD1FB54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871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523" y="1692454"/>
            <a:ext cx="6933512" cy="1331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0523" y="3727927"/>
            <a:ext cx="8770620" cy="1212056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60523" y="4947817"/>
            <a:ext cx="8770620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F9E2-52BD-4C8D-9C57-79F661DB94A1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0886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6" y="434112"/>
            <a:ext cx="11569729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84" y="1413164"/>
            <a:ext cx="5586855" cy="4590472"/>
          </a:xfrm>
        </p:spPr>
        <p:txBody>
          <a:bodyPr/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994" y="1413164"/>
            <a:ext cx="5658620" cy="4590472"/>
          </a:xfrm>
        </p:spPr>
        <p:txBody>
          <a:bodyPr/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81F3-AB4F-4026-8B03-DBF7475676B1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44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8BCF6-EFA5-4251-9FD1-5034032EA316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232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3" y="1396192"/>
            <a:ext cx="5619624" cy="670270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883" y="2184402"/>
            <a:ext cx="5619624" cy="3846945"/>
          </a:xfrm>
        </p:spPr>
        <p:txBody>
          <a:bodyPr>
            <a:normAutofit/>
          </a:bodyPr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6153" y="1396192"/>
            <a:ext cx="5593459" cy="67027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6153" y="2184402"/>
            <a:ext cx="5593459" cy="3846945"/>
          </a:xfrm>
        </p:spPr>
        <p:txBody>
          <a:bodyPr>
            <a:normAutofit/>
          </a:bodyPr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59886" y="434112"/>
            <a:ext cx="11569729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32B-3FBE-4889-963D-BF97BFBB7D3F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160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CC04-1E76-41EE-A8AC-75AD85313D09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7071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4A9E-84AC-4661-9381-CC35B09E47F7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1544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829F-8847-4C2A-8DD0-690EAD78E53F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519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0074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87613" y="6335313"/>
            <a:ext cx="1181115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30075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930075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60400" y="2420360"/>
            <a:ext cx="108712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3930075" y="4784729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94848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50285" y="495661"/>
            <a:ext cx="5440648" cy="575736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4365" y="1237675"/>
            <a:ext cx="4331855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92948" y="6335313"/>
            <a:ext cx="1181115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9884" y="6335313"/>
            <a:ext cx="3887245" cy="250337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479637" y="6335313"/>
            <a:ext cx="1300273" cy="250337"/>
          </a:xfrm>
        </p:spPr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544945" y="2409026"/>
            <a:ext cx="4950695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854365" y="4784729"/>
            <a:ext cx="4331855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54366" y="2244437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854366" y="4668983"/>
            <a:ext cx="4331855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8004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91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4" y="2382985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5" y="6335313"/>
            <a:ext cx="1181115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492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91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4" y="2382985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5" y="6335313"/>
            <a:ext cx="1181115" cy="250337"/>
          </a:xfrm>
        </p:spPr>
        <p:txBody>
          <a:bodyPr/>
          <a:lstStyle/>
          <a:p>
            <a:fld id="{5FDFC970-B950-4395-A833-47227D4A68CA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3682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50991" y="3461559"/>
            <a:ext cx="9070975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594" y="2382985"/>
            <a:ext cx="11569729" cy="1046019"/>
          </a:xfr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6205" y="6335313"/>
            <a:ext cx="1181115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DFC970-B950-4395-A833-47227D4A68CA}" type="datetime1">
              <a:rPr lang="en-US" smtClean="0"/>
              <a:pPr/>
              <a:t>25-Aug-22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2298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University of Waterlo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54" y="546789"/>
            <a:ext cx="8533695" cy="415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7" y="4581240"/>
            <a:ext cx="10877551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cap="all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60D7-90CE-4513-A3CE-C070B9421917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9046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07696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908224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0408752" y="685060"/>
            <a:ext cx="1420859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DE54113-85F5-4384-B5CB-5A8BC0F5D076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883" y="434108"/>
            <a:ext cx="7046081" cy="89592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62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8D4B-3D0A-49AB-8EA2-2DC8CB4594DB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title="University of Waterloo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13985" r="13985" b="13985"/>
          <a:stretch/>
        </p:blipFill>
        <p:spPr bwMode="gray">
          <a:xfrm>
            <a:off x="3010665" y="1122373"/>
            <a:ext cx="6170673" cy="300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57227" y="4581240"/>
            <a:ext cx="10877551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cap="all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</p:spTree>
    <p:extLst>
      <p:ext uri="{BB962C8B-B14F-4D97-AF65-F5344CB8AC3E}">
        <p14:creationId xmlns:p14="http://schemas.microsoft.com/office/powerpoint/2010/main" val="9486790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" y="0"/>
            <a:ext cx="12323233" cy="6958013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999999"/>
              </a:solidFill>
              <a:latin typeface="Arial" charset="0"/>
              <a:ea typeface="+mn-ea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4381" y="5842254"/>
            <a:ext cx="5990336" cy="828548"/>
          </a:xfrm>
        </p:spPr>
        <p:txBody>
          <a:bodyPr/>
          <a:lstStyle>
            <a:lvl1pPr algn="l">
              <a:defRPr sz="1800">
                <a:solidFill>
                  <a:srgbClr val="FFFFFF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9684" y="324672"/>
            <a:ext cx="4148667" cy="4224528"/>
          </a:xfr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669367" y="324674"/>
            <a:ext cx="3615267" cy="2068513"/>
          </a:xfr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8386234" y="324671"/>
            <a:ext cx="3500967" cy="6346131"/>
          </a:xfr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614718" y="2450337"/>
            <a:ext cx="1669916" cy="4220465"/>
          </a:xfr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69367" y="2450337"/>
            <a:ext cx="1847851" cy="4220465"/>
          </a:xfr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0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29684" y="4604039"/>
            <a:ext cx="4148667" cy="2071687"/>
          </a:xfrm>
        </p:spPr>
        <p:txBody>
          <a:bodyPr/>
          <a:lstStyle/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18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2" y="1709738"/>
            <a:ext cx="9399507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4589463"/>
            <a:ext cx="9399507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6CB6-1356-4ECE-90F9-014D39FEF4EB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521" y="1692454"/>
            <a:ext cx="5200134" cy="1331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0521" y="3727927"/>
            <a:ext cx="8770620" cy="1212056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60521" y="4947813"/>
            <a:ext cx="8770620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4B11D-D65E-4C78-8781-227E43F7D830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274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3" y="434108"/>
            <a:ext cx="11569729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82" y="1413164"/>
            <a:ext cx="5586855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992" y="1413164"/>
            <a:ext cx="5658620" cy="4590472"/>
          </a:xfrm>
        </p:spPr>
        <p:txBody>
          <a:bodyPr/>
          <a:lstStyle>
            <a:lvl1pPr marL="288925" indent="-288925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8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30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2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400" indent="-228600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BDAD-2105-42F5-B488-26D4666D7F63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1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9790545" y="6147742"/>
            <a:ext cx="2060466" cy="5274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1413163"/>
            <a:ext cx="11569729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F153F9D-D9D4-4D5B-B8A4-9AC0ECA11AC5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882" y="6335309"/>
            <a:ext cx="5226517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0" y="6335309"/>
            <a:ext cx="1016000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737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14" r:id="rId2"/>
    <p:sldLayoutId id="2147483715" r:id="rId3"/>
    <p:sldLayoutId id="2147483716" r:id="rId4"/>
    <p:sldLayoutId id="2147483670" r:id="rId5"/>
    <p:sldLayoutId id="2147483693" r:id="rId6"/>
    <p:sldLayoutId id="2147483671" r:id="rId7"/>
    <p:sldLayoutId id="2147483690" r:id="rId8"/>
    <p:sldLayoutId id="2147483672" r:id="rId9"/>
    <p:sldLayoutId id="2147483673" r:id="rId10"/>
    <p:sldLayoutId id="2147483674" r:id="rId11"/>
    <p:sldLayoutId id="2147483675" r:id="rId12"/>
    <p:sldLayoutId id="2147483710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12" r:id="rId19"/>
    <p:sldLayoutId id="2147483713" r:id="rId20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0" kern="1200" spc="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9790545" y="6147742"/>
            <a:ext cx="2060466" cy="5274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83" y="434108"/>
            <a:ext cx="11569729" cy="895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2" y="1413163"/>
            <a:ext cx="11569729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8014" y="6335309"/>
            <a:ext cx="1181114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0E87FC3-C8AE-4DFE-BA01-B9244A6D2475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882" y="6335309"/>
            <a:ext cx="5226517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8000" y="6335309"/>
            <a:ext cx="1016000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PG.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2738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0" kern="1200" spc="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9103724" y="6147743"/>
            <a:ext cx="2747288" cy="5274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886" y="434112"/>
            <a:ext cx="11569729" cy="895927"/>
          </a:xfrm>
          <a:prstGeom prst="rect">
            <a:avLst/>
          </a:prstGeom>
        </p:spPr>
        <p:txBody>
          <a:bodyPr vert="horz" lIns="91440" tIns="9144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85" y="1413167"/>
            <a:ext cx="11569729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84752" y="6335313"/>
            <a:ext cx="1338219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FDFC970-B950-4395-A833-47227D4A68CA}" type="datetime1">
              <a:rPr lang="en-US" smtClean="0"/>
              <a:t>25-Aug-22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884" y="6335313"/>
            <a:ext cx="5226517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7999" y="6335313"/>
            <a:ext cx="1170281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12192000" cy="397164"/>
            <a:chOff x="421830" y="1342659"/>
            <a:chExt cx="10018760" cy="29055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5794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</p:sldLayoutIdLst>
  <p:hf hd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3600" b="0" kern="1200" spc="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18" indent="-288918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bi.brown@uwaterloo.c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jldcleary@uwaterloo.c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erc-crsng.gc.ca/innovate-innover/AllianceInternational-AllianceInternational/index_eng.as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uofwaterloo.sharepoint.com/sites/VPRI/Tri-Agency/INTL/SitePages/CollabHome.asp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erc-crsng.gc.ca/Innovate-Innover/AllianceCatalyst-CatalyseurAlliance_eng.as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nserc-crsng.gc.ca/InterAgency-Interorganismes/TAFA-AFTO/guide-guide_eng.asp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uwaterloo.ca/research/forms/cover-sheet-sponsored-research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365656" y="1173706"/>
            <a:ext cx="5425546" cy="2672579"/>
          </a:xfrm>
          <a:prstGeom prst="rect">
            <a:avLst/>
          </a:prstGeom>
        </p:spPr>
        <p:txBody>
          <a:bodyPr vert="horz" lIns="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b="0" kern="1200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400" dirty="0"/>
              <a:t>NSERC Alliance International Grants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65656" y="3585172"/>
            <a:ext cx="4543229" cy="193899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Michele Van Dyke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Corporate Research Partnerships Manager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Office of Research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mvandyke@uwaterloo.ca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Aug 25, 2022</a:t>
            </a:r>
          </a:p>
        </p:txBody>
      </p:sp>
      <p:pic>
        <p:nvPicPr>
          <p:cNvPr id="1030" name="Picture 6" descr="Mike &amp; Ophelia Lazaridis Quantum-Nano Centre / KPMB Architects ...">
            <a:extLst>
              <a:ext uri="{FF2B5EF4-FFF2-40B4-BE49-F238E27FC236}">
                <a16:creationId xmlns:a16="http://schemas.microsoft.com/office/drawing/2014/main" id="{F20BBD15-5951-4AE1-9248-30EB3096F3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r="16855"/>
          <a:stretch/>
        </p:blipFill>
        <p:spPr bwMode="auto">
          <a:xfrm>
            <a:off x="5577780" y="883195"/>
            <a:ext cx="6431340" cy="548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50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Research 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1587335"/>
            <a:ext cx="11569729" cy="503493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Ibi Brown (</a:t>
            </a:r>
            <a:r>
              <a:rPr lang="en-US" dirty="0">
                <a:hlinkClick r:id="rId3"/>
              </a:rPr>
              <a:t>ibi.brown@uwaterloo.ca</a:t>
            </a:r>
            <a:r>
              <a:rPr lang="en-US" dirty="0"/>
              <a:t>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/>
              <a:t>Joanna Cleary (</a:t>
            </a:r>
            <a:r>
              <a:rPr lang="en-US" dirty="0">
                <a:hlinkClick r:id="rId4"/>
              </a:rPr>
              <a:t>jldcleary@uwaterloo.ca</a:t>
            </a:r>
            <a:r>
              <a:rPr lang="en-US" dirty="0"/>
              <a:t>)</a:t>
            </a:r>
          </a:p>
          <a:p>
            <a:pPr marL="854075" lvl="1" indent="-4572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89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F8E7FCF-A407-0949-A992-B867271A62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>
          <a:xfrm>
            <a:off x="-1529" y="395416"/>
            <a:ext cx="12181172" cy="6462584"/>
          </a:xfrm>
          <a:prstGeom prst="rect">
            <a:avLst/>
          </a:prstGeom>
        </p:spPr>
      </p:pic>
      <p:pic>
        <p:nvPicPr>
          <p:cNvPr id="5" name="Picture 4" title="University of Waterloo">
            <a:extLst>
              <a:ext uri="{FF2B5EF4-FFF2-40B4-BE49-F238E27FC236}">
                <a16:creationId xmlns:a16="http://schemas.microsoft.com/office/drawing/2014/main" id="{FFE895DC-3AD1-354C-B12C-11D0E4CB58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85" t="13985" r="13985" b="13985"/>
          <a:stretch/>
        </p:blipFill>
        <p:spPr bwMode="gray">
          <a:xfrm>
            <a:off x="3775904" y="1122373"/>
            <a:ext cx="4628005" cy="300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ounded Rectangle 1"/>
          <p:cNvSpPr/>
          <p:nvPr/>
        </p:nvSpPr>
        <p:spPr>
          <a:xfrm>
            <a:off x="1559796" y="4341363"/>
            <a:ext cx="9482945" cy="2303644"/>
          </a:xfrm>
          <a:prstGeom prst="roundRect">
            <a:avLst/>
          </a:prstGeom>
          <a:solidFill>
            <a:schemeClr val="bg2">
              <a:lumMod val="50000"/>
              <a:alpha val="48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Michele Van Dyke</a:t>
            </a:r>
          </a:p>
          <a:p>
            <a:pPr algn="ctr">
              <a:lnSpc>
                <a:spcPct val="114000"/>
              </a:lnSpc>
            </a:pPr>
            <a:r>
              <a:rPr lang="en-US" sz="3200" dirty="0"/>
              <a:t>mvandyke@uwaterloo.ca</a:t>
            </a:r>
          </a:p>
          <a:p>
            <a:pPr algn="ctr"/>
            <a:r>
              <a:rPr lang="en-US" sz="3200" dirty="0"/>
              <a:t>Tel: 226-339-2927</a:t>
            </a:r>
          </a:p>
        </p:txBody>
      </p:sp>
    </p:spTree>
    <p:extLst>
      <p:ext uri="{BB962C8B-B14F-4D97-AF65-F5344CB8AC3E}">
        <p14:creationId xmlns:p14="http://schemas.microsoft.com/office/powerpoint/2010/main" val="340797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Alliance International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1555845"/>
            <a:ext cx="11569729" cy="5066424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Very different type of grant compared with regular NSERC Alliance grants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Grant is </a:t>
            </a:r>
            <a:r>
              <a:rPr lang="en-US" sz="2600" b="1" u="sng" dirty="0"/>
              <a:t>only</a:t>
            </a:r>
            <a:r>
              <a:rPr lang="en-US" sz="2600" dirty="0"/>
              <a:t> for academic collaborations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NO partner organization required and should </a:t>
            </a:r>
            <a:r>
              <a:rPr lang="en-US" sz="2600" u="sng" dirty="0"/>
              <a:t>not</a:t>
            </a:r>
            <a:r>
              <a:rPr lang="en-US" sz="2600" dirty="0"/>
              <a:t> be included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Must include international academic collaborator who holds a regular faculty position at a university or degree-granting institution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Collaborator cannot be located at a government laboratory or research institute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Apply for any NSE research area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Apply anytime, NSERC provides 100% of direct costs for Canadian researcher(s)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Additional info available from </a:t>
            </a:r>
            <a:r>
              <a:rPr lang="en-US" sz="2600" dirty="0">
                <a:hlinkClick r:id="rId3"/>
              </a:rPr>
              <a:t>NSERC</a:t>
            </a:r>
            <a:r>
              <a:rPr lang="en-US" sz="2600" dirty="0"/>
              <a:t> and at Office of Research </a:t>
            </a:r>
            <a:r>
              <a:rPr lang="en-US" sz="2600" dirty="0">
                <a:hlinkClick r:id="rId4"/>
              </a:rPr>
              <a:t>SharePoint site</a:t>
            </a:r>
            <a:endParaRPr lang="en-US" sz="26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6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476AB9-E427-931F-9399-1400550599E4}"/>
              </a:ext>
            </a:extLst>
          </p:cNvPr>
          <p:cNvSpPr txBox="1"/>
          <p:nvPr/>
        </p:nvSpPr>
        <p:spPr>
          <a:xfrm>
            <a:off x="7342495" y="484322"/>
            <a:ext cx="5854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https://www.nserc-crsng.gc.ca/innovate-innover/AllianceInternational-AllianceInternational/index_eng.asp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791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Alliance International grants – 2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1485268"/>
            <a:ext cx="11569729" cy="5137001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Option 1 –International Catalyst grant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For initiating and developing new research collaborations with international academics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$25,000 for 1 year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Limited to one application per year (as applicant or co-applicant)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Option 2 – International Collaboration grant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Provides funds for Canadian academics to participate in international projects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Higher value; up to $100,000 per year for 1 - 3 years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Limited to one application per year (as applicant or co-applicant)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884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Alliance International Catalyst grant -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1485268"/>
            <a:ext cx="11569729" cy="5137001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Intended for initiating and developing new research collaborations with international academics, and to serve as foundation for larger partnership in later years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Can apply with a current international collaborator if initiating a new project area (cannot use for pre-existing project or area of research)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Not intended to be used solely for a stand-alone research project; but to serve as basis for larger project/proposal opportunities with collaborator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Support for meetings, training, student exchanges, exploratory research activities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Travel and travel-related subsistence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Meeting costs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Salary for research trainees (undergraduates, graduates and postdoctoral fellows), technicians, research professionals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Materials and supplies, knowledge mobilization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71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Alliance International Catalyst grant -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1485268"/>
            <a:ext cx="11569729" cy="51370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Proposals are only 3 pages long (+ budget/justification; CCV; collaborator bio[s]).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Can include other Canadian academic co-applicants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b="1" dirty="0"/>
              <a:t>The applicant and each co-applicant must hold an active peer-reviewed grant from NSERC at the time of application (e.g. Discovery grant)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Limited to on Catalyst grant application per year as applicant or co-applicant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If applicable - can apply for both one Catalyst and one Quantum Catalyst grant per 12−month period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Proposals are reviewed by NSERC file managers (not sent out for peer review)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2 - 3 months for decision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475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Alliance International Collaboration Grant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1485268"/>
            <a:ext cx="11569729" cy="513700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Up to $100,000 per year for 1 - 3 years (100% from NSERC)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Will </a:t>
            </a:r>
            <a:r>
              <a:rPr lang="en-US" i="1" dirty="0"/>
              <a:t>match</a:t>
            </a:r>
            <a:r>
              <a:rPr lang="en-US" dirty="0"/>
              <a:t> up to the value of a proposal submitted by international collaborators to their national funding agency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International grant must be funded by government funding organization (similar to NSERC) with no partner organizations involved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Alliance applicant must be named and role defined in the international grant proposal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International proposal must have total value at or above amount requested from Alliance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/>
              <a:t>Must provide copy of the international grant proposal with Alliance submission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607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Alliance International Collaboration Grant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1330036"/>
            <a:ext cx="11569729" cy="529223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You have up to </a:t>
            </a:r>
            <a:r>
              <a:rPr lang="en-US" b="1" u="sng" dirty="0"/>
              <a:t>3 months </a:t>
            </a:r>
            <a:r>
              <a:rPr lang="en-US" dirty="0"/>
              <a:t>after international grant is awarded for Canadian PI to apply to NSERC for ‘Alliance International Collaboration’ grant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Remains a 3-page Alliance proposal (same template at Catalyst grant)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Can include other Canadian academic co-applicants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The applicant and each co-applicant must hold an active peer-reviewed grant from NSERC at the time of application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Limited to one Collaboration grant application per year as applicant or co-applicant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Proposals are reviewed by NSERC file managers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2 - 3 months for decision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782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Alliance International </a:t>
            </a:r>
            <a:r>
              <a:rPr lang="en-US" dirty="0" err="1"/>
              <a:t>grantS</a:t>
            </a:r>
            <a:r>
              <a:rPr lang="en-US" dirty="0"/>
              <a:t> – application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1485268"/>
            <a:ext cx="11569729" cy="5137001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International grant application instructions and template </a:t>
            </a:r>
            <a:r>
              <a:rPr lang="en-US" dirty="0">
                <a:hlinkClick r:id="rId3"/>
              </a:rPr>
              <a:t>at this link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000" dirty="0"/>
              <a:t>When applying using NSERC on-line system - ensure that you select correct ‘type of call’ from the drop-down menu. Note that there is also a </a:t>
            </a:r>
            <a:r>
              <a:rPr lang="en-US" sz="2000" dirty="0">
                <a:hlinkClick r:id="rId3"/>
              </a:rPr>
              <a:t>quantum-specific Catalyst option</a:t>
            </a:r>
            <a:r>
              <a:rPr lang="en-US" sz="2000" dirty="0"/>
              <a:t> – do not select unless your project is in quantum area. </a:t>
            </a:r>
            <a:endParaRPr lang="en-US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Application must include a training component (undergraduate, graduate and/or postdoctoral trainees) – cannot be used only for research professional costs.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Funding can only be used for NSERC eligible direct project costs incurred by Canadian applicants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 dirty="0"/>
              <a:t>Follows </a:t>
            </a:r>
            <a:r>
              <a:rPr lang="en-US" sz="2400" u="sng" dirty="0">
                <a:solidFill>
                  <a:srgbClr val="DF202D"/>
                </a:solidFill>
                <a:hlinkClick r:id="rId4"/>
              </a:rPr>
              <a:t>Tri-agency guide on financial administration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en-US" sz="2400" dirty="0"/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400" b="1" dirty="0"/>
              <a:t>Cannot be used to pay for costs incurred by international collaborator(s)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endParaRPr lang="en-US" sz="2400" dirty="0"/>
          </a:p>
          <a:p>
            <a:pPr lvl="1">
              <a:spcBef>
                <a:spcPts val="600"/>
              </a:spcBef>
              <a:spcAft>
                <a:spcPts val="12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0657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3D8F0-A7EC-4607-A51D-853B8336A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Alliance applications –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83925-F457-4058-BE4F-1DA5391B3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882" y="1413163"/>
            <a:ext cx="11569729" cy="517248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Equity diversity &amp; inclusion (EDI) section is very important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Application instructions including proposal template (Word document) are available on each program websites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u="sng" dirty="0"/>
              <a:t>Must</a:t>
            </a:r>
            <a:r>
              <a:rPr lang="en-US" b="1" dirty="0"/>
              <a:t> include and adhere to the section headings provided in the template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Must use same formatting (font, margins etc.) as the template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Proposal length depends on grant type &amp; value (refer to tables shown in on-line instructions)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Contact Office of Research early to indicate you will be applying for a grant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Ensure you get signatures and submit an </a:t>
            </a:r>
            <a:r>
              <a:rPr lang="en-US" dirty="0">
                <a:hlinkClick r:id="rId2"/>
              </a:rPr>
              <a:t>Office of Research Cover Sheet </a:t>
            </a:r>
            <a:r>
              <a:rPr lang="en-US" dirty="0"/>
              <a:t>ahead of proposal submission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NSERC security screening form not required (only required if project involves a private sector partner)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8834"/>
      </p:ext>
    </p:extLst>
  </p:cSld>
  <p:clrMapOvr>
    <a:masterClrMapping/>
  </p:clrMapOvr>
</p:sld>
</file>

<file path=ppt/theme/theme1.xml><?xml version="1.0" encoding="utf-8"?>
<a:theme xmlns:a="http://schemas.openxmlformats.org/drawingml/2006/main" name="UofWaterloo_WhiteBkgrd">
  <a:themeElements>
    <a:clrScheme name="Waterloo2016">
      <a:dk1>
        <a:sysClr val="windowText" lastClr="000000"/>
      </a:dk1>
      <a:lt1>
        <a:sysClr val="window" lastClr="FFFFFF"/>
      </a:lt1>
      <a:dk2>
        <a:srgbClr val="757575"/>
      </a:dk2>
      <a:lt2>
        <a:srgbClr val="D6D6D6"/>
      </a:lt2>
      <a:accent1>
        <a:srgbClr val="FFD54F"/>
      </a:accent1>
      <a:accent2>
        <a:srgbClr val="0C0C0C"/>
      </a:accent2>
      <a:accent3>
        <a:srgbClr val="AEAEAE"/>
      </a:accent3>
      <a:accent4>
        <a:srgbClr val="B71233"/>
      </a:accent4>
      <a:accent5>
        <a:srgbClr val="7F7F7F"/>
      </a:accent5>
      <a:accent6>
        <a:srgbClr val="0073CE"/>
      </a:accent6>
      <a:hlink>
        <a:srgbClr val="353535"/>
      </a:hlink>
      <a:folHlink>
        <a:srgbClr val="595959"/>
      </a:folHlink>
    </a:clrScheme>
    <a:fontScheme name="Impact + Georgia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aterloo_16x9" id="{6AE4079F-C156-5F44-BB1F-9B1BE8D38F60}" vid="{B5180624-4081-3E41-A45E-4FDAF4AEA2DB}"/>
    </a:ext>
  </a:extLst>
</a:theme>
</file>

<file path=ppt/theme/theme2.xml><?xml version="1.0" encoding="utf-8"?>
<a:theme xmlns:a="http://schemas.openxmlformats.org/drawingml/2006/main" name="1_UofWaterloo_WhiteBkgrd">
  <a:themeElements>
    <a:clrScheme name="Waterloo2016">
      <a:dk1>
        <a:sysClr val="windowText" lastClr="000000"/>
      </a:dk1>
      <a:lt1>
        <a:sysClr val="window" lastClr="FFFFFF"/>
      </a:lt1>
      <a:dk2>
        <a:srgbClr val="757575"/>
      </a:dk2>
      <a:lt2>
        <a:srgbClr val="D6D6D6"/>
      </a:lt2>
      <a:accent1>
        <a:srgbClr val="FFD54F"/>
      </a:accent1>
      <a:accent2>
        <a:srgbClr val="0C0C0C"/>
      </a:accent2>
      <a:accent3>
        <a:srgbClr val="AEAEAE"/>
      </a:accent3>
      <a:accent4>
        <a:srgbClr val="B71233"/>
      </a:accent4>
      <a:accent5>
        <a:srgbClr val="7F7F7F"/>
      </a:accent5>
      <a:accent6>
        <a:srgbClr val="0073CE"/>
      </a:accent6>
      <a:hlink>
        <a:srgbClr val="353535"/>
      </a:hlink>
      <a:folHlink>
        <a:srgbClr val="595959"/>
      </a:folHlink>
    </a:clrScheme>
    <a:fontScheme name="Impact + Georgia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aterloo_WhtBkgrdMaster_16x9_as_rev.potx" id="{99B58643-4ABF-4B26-A4A4-10E48FECB109}" vid="{5A80DE14-F908-4BCA-BF31-04DA3998E262}"/>
    </a:ext>
  </a:extLst>
</a:theme>
</file>

<file path=ppt/theme/theme3.xml><?xml version="1.0" encoding="utf-8"?>
<a:theme xmlns:a="http://schemas.openxmlformats.org/drawingml/2006/main" name="2_UofWaterloo_WhiteBkgrd">
  <a:themeElements>
    <a:clrScheme name="Waterloo2016">
      <a:dk1>
        <a:sysClr val="windowText" lastClr="000000"/>
      </a:dk1>
      <a:lt1>
        <a:sysClr val="window" lastClr="FFFFFF"/>
      </a:lt1>
      <a:dk2>
        <a:srgbClr val="757575"/>
      </a:dk2>
      <a:lt2>
        <a:srgbClr val="D6D6D6"/>
      </a:lt2>
      <a:accent1>
        <a:srgbClr val="FFD54F"/>
      </a:accent1>
      <a:accent2>
        <a:srgbClr val="0C0C0C"/>
      </a:accent2>
      <a:accent3>
        <a:srgbClr val="AEAEAE"/>
      </a:accent3>
      <a:accent4>
        <a:srgbClr val="B71233"/>
      </a:accent4>
      <a:accent5>
        <a:srgbClr val="7F7F7F"/>
      </a:accent5>
      <a:accent6>
        <a:srgbClr val="0073CE"/>
      </a:accent6>
      <a:hlink>
        <a:srgbClr val="353535"/>
      </a:hlink>
      <a:folHlink>
        <a:srgbClr val="595959"/>
      </a:folHlink>
    </a:clrScheme>
    <a:fontScheme name="Impact + Georgia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aterloo_4x3" id="{BA8D503C-C11A-9648-BFE2-F41EE48FC381}" vid="{57895F78-9C0E-DA4A-9824-24573322C35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UofWaterloo_WhiteBkgrd</Template>
  <TotalTime>12134</TotalTime>
  <Words>909</Words>
  <Application>Microsoft Office PowerPoint</Application>
  <PresentationFormat>Widescreen</PresentationFormat>
  <Paragraphs>104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Georgia</vt:lpstr>
      <vt:lpstr>Impact</vt:lpstr>
      <vt:lpstr>Verdana</vt:lpstr>
      <vt:lpstr>Wingdings</vt:lpstr>
      <vt:lpstr>UofWaterloo_WhiteBkgrd</vt:lpstr>
      <vt:lpstr>1_UofWaterloo_WhiteBkgrd</vt:lpstr>
      <vt:lpstr>2_UofWaterloo_WhiteBkgrd</vt:lpstr>
      <vt:lpstr>PowerPoint Presentation</vt:lpstr>
      <vt:lpstr>Alliance International grants</vt:lpstr>
      <vt:lpstr>Alliance International grants – 2 options</vt:lpstr>
      <vt:lpstr>Alliance International Catalyst grant - purpose</vt:lpstr>
      <vt:lpstr>Alliance International Catalyst grant - criteria</vt:lpstr>
      <vt:lpstr>Alliance International Collaboration Grant</vt:lpstr>
      <vt:lpstr>Alliance International Collaboration Grant</vt:lpstr>
      <vt:lpstr>Alliance International grantS – application process</vt:lpstr>
      <vt:lpstr>Alliance applications – tips</vt:lpstr>
      <vt:lpstr>Office of Research contacts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Michele Van Dyke</cp:lastModifiedBy>
  <cp:revision>391</cp:revision>
  <cp:lastPrinted>2018-06-21T14:49:12Z</cp:lastPrinted>
  <dcterms:created xsi:type="dcterms:W3CDTF">2018-04-04T00:57:00Z</dcterms:created>
  <dcterms:modified xsi:type="dcterms:W3CDTF">2022-08-25T20:14:37Z</dcterms:modified>
</cp:coreProperties>
</file>