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theme/theme6.xml" ContentType="application/vnd.openxmlformats-officedocument.theme+xml"/>
  <Override PartName="/ppt/slideLayouts/slideLayout19.xml" ContentType="application/vnd.openxmlformats-officedocument.presentationml.slideLayout+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 id="2147483668" r:id="rId2"/>
    <p:sldMasterId id="2147483666" r:id="rId3"/>
    <p:sldMasterId id="2147483679" r:id="rId4"/>
    <p:sldMasterId id="2147483648" r:id="rId5"/>
    <p:sldMasterId id="2147483660" r:id="rId6"/>
    <p:sldMasterId id="2147483652" r:id="rId7"/>
  </p:sldMasterIdLst>
  <p:sldIdLst>
    <p:sldId id="256" r:id="rId8"/>
    <p:sldId id="272" r:id="rId9"/>
    <p:sldId id="273" r:id="rId10"/>
    <p:sldId id="276" r:id="rId11"/>
    <p:sldId id="357" r:id="rId12"/>
    <p:sldId id="296" r:id="rId13"/>
    <p:sldId id="305" r:id="rId14"/>
    <p:sldId id="306" r:id="rId15"/>
    <p:sldId id="308" r:id="rId16"/>
    <p:sldId id="309" r:id="rId17"/>
    <p:sldId id="311" r:id="rId18"/>
    <p:sldId id="358" r:id="rId19"/>
    <p:sldId id="292" r:id="rId20"/>
    <p:sldId id="359" r:id="rId21"/>
    <p:sldId id="298" r:id="rId22"/>
    <p:sldId id="319" r:id="rId23"/>
    <p:sldId id="320" r:id="rId24"/>
    <p:sldId id="323" r:id="rId25"/>
    <p:sldId id="324" r:id="rId26"/>
    <p:sldId id="325" r:id="rId27"/>
    <p:sldId id="327" r:id="rId28"/>
    <p:sldId id="328" r:id="rId29"/>
    <p:sldId id="329" r:id="rId30"/>
    <p:sldId id="330" r:id="rId31"/>
    <p:sldId id="331" r:id="rId32"/>
    <p:sldId id="360" r:id="rId33"/>
    <p:sldId id="352" r:id="rId34"/>
    <p:sldId id="353" r:id="rId35"/>
    <p:sldId id="354" r:id="rId36"/>
    <p:sldId id="355" r:id="rId37"/>
    <p:sldId id="332" r:id="rId38"/>
    <p:sldId id="333" r:id="rId39"/>
    <p:sldId id="335" r:id="rId40"/>
    <p:sldId id="337" r:id="rId41"/>
    <p:sldId id="340" r:id="rId42"/>
    <p:sldId id="342" r:id="rId43"/>
    <p:sldId id="346" r:id="rId44"/>
    <p:sldId id="347" r:id="rId45"/>
    <p:sldId id="274" r:id="rId46"/>
    <p:sldId id="362" r:id="rId47"/>
    <p:sldId id="269" r:id="rId48"/>
    <p:sldId id="364" r:id="rId49"/>
    <p:sldId id="270" r:id="rId50"/>
    <p:sldId id="275" r:id="rId51"/>
    <p:sldId id="361" r:id="rId52"/>
    <p:sldId id="366" r:id="rId53"/>
    <p:sldId id="373" r:id="rId54"/>
    <p:sldId id="367" r:id="rId55"/>
    <p:sldId id="374" r:id="rId56"/>
    <p:sldId id="370" r:id="rId57"/>
    <p:sldId id="371" r:id="rId58"/>
    <p:sldId id="372" r:id="rId59"/>
    <p:sldId id="375"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2" autoAdjust="0"/>
    <p:restoredTop sz="94660"/>
  </p:normalViewPr>
  <p:slideViewPr>
    <p:cSldViewPr snapToGrid="0">
      <p:cViewPr varScale="1">
        <p:scale>
          <a:sx n="60" d="100"/>
          <a:sy n="60" d="100"/>
        </p:scale>
        <p:origin x="5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5" Type="http://schemas.openxmlformats.org/officeDocument/2006/relationships/slideMaster" Target="slideMasters/slideMaster5.xml"/><Relationship Id="rId61" Type="http://schemas.openxmlformats.org/officeDocument/2006/relationships/presProps" Target="presProps.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tableStyles" Target="tableStyle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4" Type="http://schemas.openxmlformats.org/officeDocument/2006/relationships/slideMaster" Target="slideMasters/slideMaster4.xml"/><Relationship Id="rId9"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28BE33-3272-45C1-9F8D-F0EE31F98C2C}"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293014B1-43C2-4A70-91CD-CBF29814D761}">
      <dgm:prSet phldrT="[Text]"/>
      <dgm:spPr/>
      <dgm:t>
        <a:bodyPr/>
        <a:lstStyle/>
        <a:p>
          <a:r>
            <a:rPr lang="en-US" dirty="0"/>
            <a:t>HAPPINESS</a:t>
          </a:r>
        </a:p>
      </dgm:t>
    </dgm:pt>
    <dgm:pt modelId="{1217A8AF-D183-45D1-9FF8-E8EA3DB08394}" type="parTrans" cxnId="{F9216169-D965-4F91-AEEE-471ACF95800E}">
      <dgm:prSet/>
      <dgm:spPr/>
      <dgm:t>
        <a:bodyPr/>
        <a:lstStyle/>
        <a:p>
          <a:endParaRPr lang="en-US"/>
        </a:p>
      </dgm:t>
    </dgm:pt>
    <dgm:pt modelId="{BF460F46-FCF7-46ED-BDE2-B196FC16D392}" type="sibTrans" cxnId="{F9216169-D965-4F91-AEEE-471ACF95800E}">
      <dgm:prSet/>
      <dgm:spPr/>
      <dgm:t>
        <a:bodyPr/>
        <a:lstStyle/>
        <a:p>
          <a:endParaRPr lang="en-US"/>
        </a:p>
      </dgm:t>
    </dgm:pt>
    <dgm:pt modelId="{E7E0095D-18CA-4A2B-9E22-1D0DBC470461}">
      <dgm:prSet phldrT="[Text]"/>
      <dgm:spPr/>
      <dgm:t>
        <a:bodyPr/>
        <a:lstStyle/>
        <a:p>
          <a:r>
            <a:rPr lang="en-US" dirty="0"/>
            <a:t>THE INTERNAL GOODS</a:t>
          </a:r>
        </a:p>
      </dgm:t>
    </dgm:pt>
    <dgm:pt modelId="{6E6290EC-D3A1-4C98-8886-3F66DCC827C8}" type="parTrans" cxnId="{44560418-8CC1-45E4-8D74-7F958C8DE58A}">
      <dgm:prSet/>
      <dgm:spPr/>
      <dgm:t>
        <a:bodyPr/>
        <a:lstStyle/>
        <a:p>
          <a:endParaRPr lang="en-US"/>
        </a:p>
      </dgm:t>
    </dgm:pt>
    <dgm:pt modelId="{2E85FBD5-8DFB-4B89-A248-0BB27EA79F98}" type="sibTrans" cxnId="{44560418-8CC1-45E4-8D74-7F958C8DE58A}">
      <dgm:prSet/>
      <dgm:spPr/>
      <dgm:t>
        <a:bodyPr/>
        <a:lstStyle/>
        <a:p>
          <a:endParaRPr lang="en-US"/>
        </a:p>
      </dgm:t>
    </dgm:pt>
    <dgm:pt modelId="{122E2B3C-1E80-43E9-8215-4F864E00F096}">
      <dgm:prSet phldrT="[Text]"/>
      <dgm:spPr/>
      <dgm:t>
        <a:bodyPr/>
        <a:lstStyle/>
        <a:p>
          <a:r>
            <a:rPr lang="en-US" dirty="0"/>
            <a:t>THE EXTERNAL GOODS</a:t>
          </a:r>
        </a:p>
      </dgm:t>
    </dgm:pt>
    <dgm:pt modelId="{F0DE1637-B03F-4C66-B4D8-4AFF42EB60EF}" type="parTrans" cxnId="{F50B18B9-ED5F-40A8-AB6A-FB762BC5EEF7}">
      <dgm:prSet/>
      <dgm:spPr/>
      <dgm:t>
        <a:bodyPr/>
        <a:lstStyle/>
        <a:p>
          <a:endParaRPr lang="en-US"/>
        </a:p>
      </dgm:t>
    </dgm:pt>
    <dgm:pt modelId="{D24A8209-1103-45A3-A725-A33E4262EFE0}" type="sibTrans" cxnId="{F50B18B9-ED5F-40A8-AB6A-FB762BC5EEF7}">
      <dgm:prSet/>
      <dgm:spPr/>
      <dgm:t>
        <a:bodyPr/>
        <a:lstStyle/>
        <a:p>
          <a:endParaRPr lang="en-US"/>
        </a:p>
      </dgm:t>
    </dgm:pt>
    <dgm:pt modelId="{8C5AFB04-6217-455F-8F9F-58EB321D0093}">
      <dgm:prSet phldrT="[Text]"/>
      <dgm:spPr/>
      <dgm:t>
        <a:bodyPr/>
        <a:lstStyle/>
        <a:p>
          <a:r>
            <a:rPr lang="en-US" dirty="0"/>
            <a:t>PLEASURE</a:t>
          </a:r>
        </a:p>
      </dgm:t>
    </dgm:pt>
    <dgm:pt modelId="{2BEFE109-3682-4FF2-8A7C-D3F3BAC08FD7}" type="parTrans" cxnId="{B3EABA64-D921-4A41-B27F-7310E6E73846}">
      <dgm:prSet/>
      <dgm:spPr/>
      <dgm:t>
        <a:bodyPr/>
        <a:lstStyle/>
        <a:p>
          <a:endParaRPr lang="en-US"/>
        </a:p>
      </dgm:t>
    </dgm:pt>
    <dgm:pt modelId="{D92BE437-8A02-485F-B39B-A9BD97FD6371}" type="sibTrans" cxnId="{B3EABA64-D921-4A41-B27F-7310E6E73846}">
      <dgm:prSet/>
      <dgm:spPr/>
      <dgm:t>
        <a:bodyPr/>
        <a:lstStyle/>
        <a:p>
          <a:endParaRPr lang="en-US"/>
        </a:p>
      </dgm:t>
    </dgm:pt>
    <dgm:pt modelId="{95C6DE77-DF7D-415A-87F5-2E7799548659}" type="pres">
      <dgm:prSet presAssocID="{AA28BE33-3272-45C1-9F8D-F0EE31F98C2C}" presName="Name0" presStyleCnt="0">
        <dgm:presLayoutVars>
          <dgm:chMax val="7"/>
          <dgm:resizeHandles val="exact"/>
        </dgm:presLayoutVars>
      </dgm:prSet>
      <dgm:spPr/>
    </dgm:pt>
    <dgm:pt modelId="{185964C1-5A05-4420-8FE4-AD24A4A32A7C}" type="pres">
      <dgm:prSet presAssocID="{AA28BE33-3272-45C1-9F8D-F0EE31F98C2C}" presName="comp1" presStyleCnt="0"/>
      <dgm:spPr/>
    </dgm:pt>
    <dgm:pt modelId="{40275CA0-8941-46C2-8075-C47443E905F2}" type="pres">
      <dgm:prSet presAssocID="{AA28BE33-3272-45C1-9F8D-F0EE31F98C2C}" presName="circle1" presStyleLbl="node1" presStyleIdx="0" presStyleCnt="4"/>
      <dgm:spPr/>
    </dgm:pt>
    <dgm:pt modelId="{6841F9D3-56C5-4F75-B350-D55E73C82A7C}" type="pres">
      <dgm:prSet presAssocID="{AA28BE33-3272-45C1-9F8D-F0EE31F98C2C}" presName="c1text" presStyleLbl="node1" presStyleIdx="0" presStyleCnt="4">
        <dgm:presLayoutVars>
          <dgm:bulletEnabled val="1"/>
        </dgm:presLayoutVars>
      </dgm:prSet>
      <dgm:spPr/>
    </dgm:pt>
    <dgm:pt modelId="{5CC17EE3-F2EE-4E8F-BC17-2B58759B93CD}" type="pres">
      <dgm:prSet presAssocID="{AA28BE33-3272-45C1-9F8D-F0EE31F98C2C}" presName="comp2" presStyleCnt="0"/>
      <dgm:spPr/>
    </dgm:pt>
    <dgm:pt modelId="{0F52692C-B803-445B-823F-1C95E52764B3}" type="pres">
      <dgm:prSet presAssocID="{AA28BE33-3272-45C1-9F8D-F0EE31F98C2C}" presName="circle2" presStyleLbl="node1" presStyleIdx="1" presStyleCnt="4"/>
      <dgm:spPr/>
    </dgm:pt>
    <dgm:pt modelId="{86B8A57D-4FA6-4CC6-8F86-A639714922C3}" type="pres">
      <dgm:prSet presAssocID="{AA28BE33-3272-45C1-9F8D-F0EE31F98C2C}" presName="c2text" presStyleLbl="node1" presStyleIdx="1" presStyleCnt="4">
        <dgm:presLayoutVars>
          <dgm:bulletEnabled val="1"/>
        </dgm:presLayoutVars>
      </dgm:prSet>
      <dgm:spPr/>
    </dgm:pt>
    <dgm:pt modelId="{4D26F5B0-5C63-4F92-A950-E6CC34071B9A}" type="pres">
      <dgm:prSet presAssocID="{AA28BE33-3272-45C1-9F8D-F0EE31F98C2C}" presName="comp3" presStyleCnt="0"/>
      <dgm:spPr/>
    </dgm:pt>
    <dgm:pt modelId="{48AB9842-33F0-4ACD-9854-F3012BC8A7C5}" type="pres">
      <dgm:prSet presAssocID="{AA28BE33-3272-45C1-9F8D-F0EE31F98C2C}" presName="circle3" presStyleLbl="node1" presStyleIdx="2" presStyleCnt="4"/>
      <dgm:spPr/>
    </dgm:pt>
    <dgm:pt modelId="{1236CF60-1136-4D74-B490-6E1256588E0B}" type="pres">
      <dgm:prSet presAssocID="{AA28BE33-3272-45C1-9F8D-F0EE31F98C2C}" presName="c3text" presStyleLbl="node1" presStyleIdx="2" presStyleCnt="4">
        <dgm:presLayoutVars>
          <dgm:bulletEnabled val="1"/>
        </dgm:presLayoutVars>
      </dgm:prSet>
      <dgm:spPr/>
    </dgm:pt>
    <dgm:pt modelId="{56F78111-3AAE-4E54-8D47-BD01711A3CF4}" type="pres">
      <dgm:prSet presAssocID="{AA28BE33-3272-45C1-9F8D-F0EE31F98C2C}" presName="comp4" presStyleCnt="0"/>
      <dgm:spPr/>
    </dgm:pt>
    <dgm:pt modelId="{28602A37-9F6D-43CA-ACF9-FEF1E5A9332E}" type="pres">
      <dgm:prSet presAssocID="{AA28BE33-3272-45C1-9F8D-F0EE31F98C2C}" presName="circle4" presStyleLbl="node1" presStyleIdx="3" presStyleCnt="4"/>
      <dgm:spPr/>
    </dgm:pt>
    <dgm:pt modelId="{345799E6-5BFE-4DE2-A9CE-6377BA578864}" type="pres">
      <dgm:prSet presAssocID="{AA28BE33-3272-45C1-9F8D-F0EE31F98C2C}" presName="c4text" presStyleLbl="node1" presStyleIdx="3" presStyleCnt="4">
        <dgm:presLayoutVars>
          <dgm:bulletEnabled val="1"/>
        </dgm:presLayoutVars>
      </dgm:prSet>
      <dgm:spPr/>
    </dgm:pt>
  </dgm:ptLst>
  <dgm:cxnLst>
    <dgm:cxn modelId="{44560418-8CC1-45E4-8D74-7F958C8DE58A}" srcId="{AA28BE33-3272-45C1-9F8D-F0EE31F98C2C}" destId="{E7E0095D-18CA-4A2B-9E22-1D0DBC470461}" srcOrd="1" destOrd="0" parTransId="{6E6290EC-D3A1-4C98-8886-3F66DCC827C8}" sibTransId="{2E85FBD5-8DFB-4B89-A248-0BB27EA79F98}"/>
    <dgm:cxn modelId="{B3EABA64-D921-4A41-B27F-7310E6E73846}" srcId="{AA28BE33-3272-45C1-9F8D-F0EE31F98C2C}" destId="{8C5AFB04-6217-455F-8F9F-58EB321D0093}" srcOrd="3" destOrd="0" parTransId="{2BEFE109-3682-4FF2-8A7C-D3F3BAC08FD7}" sibTransId="{D92BE437-8A02-485F-B39B-A9BD97FD6371}"/>
    <dgm:cxn modelId="{AC300A69-DBD6-42C5-B3B7-F8BB7BF509EA}" type="presOf" srcId="{122E2B3C-1E80-43E9-8215-4F864E00F096}" destId="{48AB9842-33F0-4ACD-9854-F3012BC8A7C5}" srcOrd="0" destOrd="0" presId="urn:microsoft.com/office/officeart/2005/8/layout/venn2"/>
    <dgm:cxn modelId="{F9216169-D965-4F91-AEEE-471ACF95800E}" srcId="{AA28BE33-3272-45C1-9F8D-F0EE31F98C2C}" destId="{293014B1-43C2-4A70-91CD-CBF29814D761}" srcOrd="0" destOrd="0" parTransId="{1217A8AF-D183-45D1-9FF8-E8EA3DB08394}" sibTransId="{BF460F46-FCF7-46ED-BDE2-B196FC16D392}"/>
    <dgm:cxn modelId="{87FA7477-2A71-44A2-8E81-E8AE46EB13FE}" type="presOf" srcId="{293014B1-43C2-4A70-91CD-CBF29814D761}" destId="{40275CA0-8941-46C2-8075-C47443E905F2}" srcOrd="0" destOrd="0" presId="urn:microsoft.com/office/officeart/2005/8/layout/venn2"/>
    <dgm:cxn modelId="{6D774287-AA43-4BB9-9D33-C0E0B74989E3}" type="presOf" srcId="{AA28BE33-3272-45C1-9F8D-F0EE31F98C2C}" destId="{95C6DE77-DF7D-415A-87F5-2E7799548659}" srcOrd="0" destOrd="0" presId="urn:microsoft.com/office/officeart/2005/8/layout/venn2"/>
    <dgm:cxn modelId="{52CD269E-CBFE-4A75-B155-EDCE047E81B4}" type="presOf" srcId="{122E2B3C-1E80-43E9-8215-4F864E00F096}" destId="{1236CF60-1136-4D74-B490-6E1256588E0B}" srcOrd="1" destOrd="0" presId="urn:microsoft.com/office/officeart/2005/8/layout/venn2"/>
    <dgm:cxn modelId="{F50B18B9-ED5F-40A8-AB6A-FB762BC5EEF7}" srcId="{AA28BE33-3272-45C1-9F8D-F0EE31F98C2C}" destId="{122E2B3C-1E80-43E9-8215-4F864E00F096}" srcOrd="2" destOrd="0" parTransId="{F0DE1637-B03F-4C66-B4D8-4AFF42EB60EF}" sibTransId="{D24A8209-1103-45A3-A725-A33E4262EFE0}"/>
    <dgm:cxn modelId="{F17469C1-AFCB-4565-B398-6E5231487255}" type="presOf" srcId="{E7E0095D-18CA-4A2B-9E22-1D0DBC470461}" destId="{0F52692C-B803-445B-823F-1C95E52764B3}" srcOrd="0" destOrd="0" presId="urn:microsoft.com/office/officeart/2005/8/layout/venn2"/>
    <dgm:cxn modelId="{24D7FBE0-21C8-4D05-8123-CA17A8F52890}" type="presOf" srcId="{293014B1-43C2-4A70-91CD-CBF29814D761}" destId="{6841F9D3-56C5-4F75-B350-D55E73C82A7C}" srcOrd="1" destOrd="0" presId="urn:microsoft.com/office/officeart/2005/8/layout/venn2"/>
    <dgm:cxn modelId="{825CDFE3-4E54-44DE-B245-9F3FA462BBF1}" type="presOf" srcId="{E7E0095D-18CA-4A2B-9E22-1D0DBC470461}" destId="{86B8A57D-4FA6-4CC6-8F86-A639714922C3}" srcOrd="1" destOrd="0" presId="urn:microsoft.com/office/officeart/2005/8/layout/venn2"/>
    <dgm:cxn modelId="{2B7E7BEA-24B4-4C40-822D-B539D8A30EA1}" type="presOf" srcId="{8C5AFB04-6217-455F-8F9F-58EB321D0093}" destId="{345799E6-5BFE-4DE2-A9CE-6377BA578864}" srcOrd="1" destOrd="0" presId="urn:microsoft.com/office/officeart/2005/8/layout/venn2"/>
    <dgm:cxn modelId="{1F48CEF3-7665-41BA-90DF-C803A23CADE4}" type="presOf" srcId="{8C5AFB04-6217-455F-8F9F-58EB321D0093}" destId="{28602A37-9F6D-43CA-ACF9-FEF1E5A9332E}" srcOrd="0" destOrd="0" presId="urn:microsoft.com/office/officeart/2005/8/layout/venn2"/>
    <dgm:cxn modelId="{B85CD7F0-5552-4857-A742-767F5DD35DDF}" type="presParOf" srcId="{95C6DE77-DF7D-415A-87F5-2E7799548659}" destId="{185964C1-5A05-4420-8FE4-AD24A4A32A7C}" srcOrd="0" destOrd="0" presId="urn:microsoft.com/office/officeart/2005/8/layout/venn2"/>
    <dgm:cxn modelId="{10397E45-C655-47C3-BF03-A3C50500F695}" type="presParOf" srcId="{185964C1-5A05-4420-8FE4-AD24A4A32A7C}" destId="{40275CA0-8941-46C2-8075-C47443E905F2}" srcOrd="0" destOrd="0" presId="urn:microsoft.com/office/officeart/2005/8/layout/venn2"/>
    <dgm:cxn modelId="{9C0DC08E-EC47-4E28-92B3-3DFF8287B5BB}" type="presParOf" srcId="{185964C1-5A05-4420-8FE4-AD24A4A32A7C}" destId="{6841F9D3-56C5-4F75-B350-D55E73C82A7C}" srcOrd="1" destOrd="0" presId="urn:microsoft.com/office/officeart/2005/8/layout/venn2"/>
    <dgm:cxn modelId="{ED101765-690D-4D33-AF7C-069FEC698239}" type="presParOf" srcId="{95C6DE77-DF7D-415A-87F5-2E7799548659}" destId="{5CC17EE3-F2EE-4E8F-BC17-2B58759B93CD}" srcOrd="1" destOrd="0" presId="urn:microsoft.com/office/officeart/2005/8/layout/venn2"/>
    <dgm:cxn modelId="{74107825-3C2B-4F04-89BD-557D2960F2A8}" type="presParOf" srcId="{5CC17EE3-F2EE-4E8F-BC17-2B58759B93CD}" destId="{0F52692C-B803-445B-823F-1C95E52764B3}" srcOrd="0" destOrd="0" presId="urn:microsoft.com/office/officeart/2005/8/layout/venn2"/>
    <dgm:cxn modelId="{3A6CC16D-DB98-4340-A66B-EA6873F3669E}" type="presParOf" srcId="{5CC17EE3-F2EE-4E8F-BC17-2B58759B93CD}" destId="{86B8A57D-4FA6-4CC6-8F86-A639714922C3}" srcOrd="1" destOrd="0" presId="urn:microsoft.com/office/officeart/2005/8/layout/venn2"/>
    <dgm:cxn modelId="{01906EA0-086E-4D22-A86B-DA97742B49EF}" type="presParOf" srcId="{95C6DE77-DF7D-415A-87F5-2E7799548659}" destId="{4D26F5B0-5C63-4F92-A950-E6CC34071B9A}" srcOrd="2" destOrd="0" presId="urn:microsoft.com/office/officeart/2005/8/layout/venn2"/>
    <dgm:cxn modelId="{667B6E8B-DCBF-4E27-9954-389EDD69FE3E}" type="presParOf" srcId="{4D26F5B0-5C63-4F92-A950-E6CC34071B9A}" destId="{48AB9842-33F0-4ACD-9854-F3012BC8A7C5}" srcOrd="0" destOrd="0" presId="urn:microsoft.com/office/officeart/2005/8/layout/venn2"/>
    <dgm:cxn modelId="{02A16DBB-C3E0-4DEB-A1CE-E822767A41FD}" type="presParOf" srcId="{4D26F5B0-5C63-4F92-A950-E6CC34071B9A}" destId="{1236CF60-1136-4D74-B490-6E1256588E0B}" srcOrd="1" destOrd="0" presId="urn:microsoft.com/office/officeart/2005/8/layout/venn2"/>
    <dgm:cxn modelId="{41C35C8B-20F2-44D5-A8AF-4F9183B4E6BE}" type="presParOf" srcId="{95C6DE77-DF7D-415A-87F5-2E7799548659}" destId="{56F78111-3AAE-4E54-8D47-BD01711A3CF4}" srcOrd="3" destOrd="0" presId="urn:microsoft.com/office/officeart/2005/8/layout/venn2"/>
    <dgm:cxn modelId="{E12ECDBA-999C-4D4B-9DEE-19D7346F971D}" type="presParOf" srcId="{56F78111-3AAE-4E54-8D47-BD01711A3CF4}" destId="{28602A37-9F6D-43CA-ACF9-FEF1E5A9332E}" srcOrd="0" destOrd="0" presId="urn:microsoft.com/office/officeart/2005/8/layout/venn2"/>
    <dgm:cxn modelId="{18888E04-8E84-4FB8-885C-38673F4894F3}" type="presParOf" srcId="{56F78111-3AAE-4E54-8D47-BD01711A3CF4}" destId="{345799E6-5BFE-4DE2-A9CE-6377BA578864}"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514DC5-33FB-4A36-92B4-337C70BB17DE}" type="doc">
      <dgm:prSet loTypeId="urn:microsoft.com/office/officeart/2005/8/layout/arrow4" loCatId="process" qsTypeId="urn:microsoft.com/office/officeart/2005/8/quickstyle/simple1" qsCatId="simple" csTypeId="urn:microsoft.com/office/officeart/2005/8/colors/accent1_2" csCatId="accent1" phldr="1"/>
      <dgm:spPr/>
      <dgm:t>
        <a:bodyPr/>
        <a:lstStyle/>
        <a:p>
          <a:endParaRPr lang="en-CA"/>
        </a:p>
      </dgm:t>
    </dgm:pt>
    <dgm:pt modelId="{79EE58A7-B048-411B-A5E3-8BA6794BA86A}">
      <dgm:prSet phldrT="[Text]"/>
      <dgm:spPr/>
      <dgm:t>
        <a:bodyPr/>
        <a:lstStyle/>
        <a:p>
          <a:r>
            <a:rPr lang="en-CA" dirty="0"/>
            <a:t>Positive Emotion</a:t>
          </a:r>
        </a:p>
      </dgm:t>
    </dgm:pt>
    <dgm:pt modelId="{174BD613-41F9-4258-BDB7-AA0FC29624B1}" type="parTrans" cxnId="{B5424BD4-1C31-4A3C-8773-841E49A5C894}">
      <dgm:prSet/>
      <dgm:spPr/>
      <dgm:t>
        <a:bodyPr/>
        <a:lstStyle/>
        <a:p>
          <a:endParaRPr lang="en-CA"/>
        </a:p>
      </dgm:t>
    </dgm:pt>
    <dgm:pt modelId="{BE861E3B-B753-497F-A1BE-E8FEE189C9A1}" type="sibTrans" cxnId="{B5424BD4-1C31-4A3C-8773-841E49A5C894}">
      <dgm:prSet/>
      <dgm:spPr/>
      <dgm:t>
        <a:bodyPr/>
        <a:lstStyle/>
        <a:p>
          <a:endParaRPr lang="en-CA"/>
        </a:p>
      </dgm:t>
    </dgm:pt>
    <dgm:pt modelId="{A13715B8-F6EC-4D30-AE79-5507453313FD}">
      <dgm:prSet phldrT="[Text]"/>
      <dgm:spPr/>
      <dgm:t>
        <a:bodyPr/>
        <a:lstStyle/>
        <a:p>
          <a:r>
            <a:rPr lang="en-CA" dirty="0"/>
            <a:t>Negative Emotion</a:t>
          </a:r>
        </a:p>
      </dgm:t>
    </dgm:pt>
    <dgm:pt modelId="{857838AF-7AE1-4EE8-BAAD-B212621EA4F8}" type="parTrans" cxnId="{10568E93-D352-4A22-937F-63601E242D40}">
      <dgm:prSet/>
      <dgm:spPr/>
      <dgm:t>
        <a:bodyPr/>
        <a:lstStyle/>
        <a:p>
          <a:endParaRPr lang="en-CA"/>
        </a:p>
      </dgm:t>
    </dgm:pt>
    <dgm:pt modelId="{257998E1-A102-4E75-9D13-E37752E712A3}" type="sibTrans" cxnId="{10568E93-D352-4A22-937F-63601E242D40}">
      <dgm:prSet/>
      <dgm:spPr/>
      <dgm:t>
        <a:bodyPr/>
        <a:lstStyle/>
        <a:p>
          <a:endParaRPr lang="en-CA"/>
        </a:p>
      </dgm:t>
    </dgm:pt>
    <dgm:pt modelId="{D5CFAECD-9973-47CE-B322-14A3D7968D06}" type="pres">
      <dgm:prSet presAssocID="{C1514DC5-33FB-4A36-92B4-337C70BB17DE}" presName="compositeShape" presStyleCnt="0">
        <dgm:presLayoutVars>
          <dgm:chMax val="2"/>
          <dgm:dir/>
          <dgm:resizeHandles val="exact"/>
        </dgm:presLayoutVars>
      </dgm:prSet>
      <dgm:spPr/>
    </dgm:pt>
    <dgm:pt modelId="{1771893E-2B53-4708-9466-8CFF6CBCFA1A}" type="pres">
      <dgm:prSet presAssocID="{79EE58A7-B048-411B-A5E3-8BA6794BA86A}" presName="upArrow" presStyleLbl="node1" presStyleIdx="0" presStyleCnt="2"/>
      <dgm:spPr/>
    </dgm:pt>
    <dgm:pt modelId="{AA403023-69C7-4F35-B4CE-29BAF77A5B7D}" type="pres">
      <dgm:prSet presAssocID="{79EE58A7-B048-411B-A5E3-8BA6794BA86A}" presName="upArrowText" presStyleLbl="revTx" presStyleIdx="0" presStyleCnt="2">
        <dgm:presLayoutVars>
          <dgm:chMax val="0"/>
          <dgm:bulletEnabled val="1"/>
        </dgm:presLayoutVars>
      </dgm:prSet>
      <dgm:spPr/>
    </dgm:pt>
    <dgm:pt modelId="{769B2F28-A2A3-4C8B-A6FD-02DB64C1BED3}" type="pres">
      <dgm:prSet presAssocID="{A13715B8-F6EC-4D30-AE79-5507453313FD}" presName="downArrow" presStyleLbl="node1" presStyleIdx="1" presStyleCnt="2"/>
      <dgm:spPr/>
    </dgm:pt>
    <dgm:pt modelId="{E9B54061-621D-41CC-88CF-D0490ACE4F9C}" type="pres">
      <dgm:prSet presAssocID="{A13715B8-F6EC-4D30-AE79-5507453313FD}" presName="downArrowText" presStyleLbl="revTx" presStyleIdx="1" presStyleCnt="2">
        <dgm:presLayoutVars>
          <dgm:chMax val="0"/>
          <dgm:bulletEnabled val="1"/>
        </dgm:presLayoutVars>
      </dgm:prSet>
      <dgm:spPr/>
    </dgm:pt>
  </dgm:ptLst>
  <dgm:cxnLst>
    <dgm:cxn modelId="{10568E93-D352-4A22-937F-63601E242D40}" srcId="{C1514DC5-33FB-4A36-92B4-337C70BB17DE}" destId="{A13715B8-F6EC-4D30-AE79-5507453313FD}" srcOrd="1" destOrd="0" parTransId="{857838AF-7AE1-4EE8-BAAD-B212621EA4F8}" sibTransId="{257998E1-A102-4E75-9D13-E37752E712A3}"/>
    <dgm:cxn modelId="{CF741CA8-E78A-4B79-9A56-5F2D071A6D70}" type="presOf" srcId="{C1514DC5-33FB-4A36-92B4-337C70BB17DE}" destId="{D5CFAECD-9973-47CE-B322-14A3D7968D06}" srcOrd="0" destOrd="0" presId="urn:microsoft.com/office/officeart/2005/8/layout/arrow4"/>
    <dgm:cxn modelId="{B5424BD4-1C31-4A3C-8773-841E49A5C894}" srcId="{C1514DC5-33FB-4A36-92B4-337C70BB17DE}" destId="{79EE58A7-B048-411B-A5E3-8BA6794BA86A}" srcOrd="0" destOrd="0" parTransId="{174BD613-41F9-4258-BDB7-AA0FC29624B1}" sibTransId="{BE861E3B-B753-497F-A1BE-E8FEE189C9A1}"/>
    <dgm:cxn modelId="{0DDD6DE5-F33D-4AE1-9F4B-55FBF91CFDF5}" type="presOf" srcId="{A13715B8-F6EC-4D30-AE79-5507453313FD}" destId="{E9B54061-621D-41CC-88CF-D0490ACE4F9C}" srcOrd="0" destOrd="0" presId="urn:microsoft.com/office/officeart/2005/8/layout/arrow4"/>
    <dgm:cxn modelId="{23472EF4-C93F-4739-B2B5-B05D5915AD45}" type="presOf" srcId="{79EE58A7-B048-411B-A5E3-8BA6794BA86A}" destId="{AA403023-69C7-4F35-B4CE-29BAF77A5B7D}" srcOrd="0" destOrd="0" presId="urn:microsoft.com/office/officeart/2005/8/layout/arrow4"/>
    <dgm:cxn modelId="{04F37CB7-A6E6-45F9-9C51-453975E5D824}" type="presParOf" srcId="{D5CFAECD-9973-47CE-B322-14A3D7968D06}" destId="{1771893E-2B53-4708-9466-8CFF6CBCFA1A}" srcOrd="0" destOrd="0" presId="urn:microsoft.com/office/officeart/2005/8/layout/arrow4"/>
    <dgm:cxn modelId="{63CE3AAE-4C4B-4393-89EF-8AF1F1F8F3FB}" type="presParOf" srcId="{D5CFAECD-9973-47CE-B322-14A3D7968D06}" destId="{AA403023-69C7-4F35-B4CE-29BAF77A5B7D}" srcOrd="1" destOrd="0" presId="urn:microsoft.com/office/officeart/2005/8/layout/arrow4"/>
    <dgm:cxn modelId="{46B00774-D0CB-482B-B11D-7CA95FBD446D}" type="presParOf" srcId="{D5CFAECD-9973-47CE-B322-14A3D7968D06}" destId="{769B2F28-A2A3-4C8B-A6FD-02DB64C1BED3}" srcOrd="2" destOrd="0" presId="urn:microsoft.com/office/officeart/2005/8/layout/arrow4"/>
    <dgm:cxn modelId="{BF345F23-E4AD-4A84-9AA7-CE80AA2E2674}" type="presParOf" srcId="{D5CFAECD-9973-47CE-B322-14A3D7968D06}" destId="{E9B54061-621D-41CC-88CF-D0490ACE4F9C}"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A1B106-51A5-4782-AC73-2880B57C519B}" type="doc">
      <dgm:prSet loTypeId="urn:microsoft.com/office/officeart/2005/8/layout/venn1" loCatId="relationship" qsTypeId="urn:microsoft.com/office/officeart/2005/8/quickstyle/simple1" qsCatId="simple" csTypeId="urn:microsoft.com/office/officeart/2005/8/colors/accent1_2" csCatId="accent1" phldr="1"/>
      <dgm:spPr/>
    </dgm:pt>
    <dgm:pt modelId="{EA0C7772-D5A7-4673-A300-140546214DD4}">
      <dgm:prSet phldrT="[Text]"/>
      <dgm:spPr/>
      <dgm:t>
        <a:bodyPr/>
        <a:lstStyle/>
        <a:p>
          <a:r>
            <a:rPr lang="en-CA" u="sng" dirty="0"/>
            <a:t>Meaning</a:t>
          </a:r>
          <a:r>
            <a:rPr lang="en-CA" dirty="0"/>
            <a:t>ful things</a:t>
          </a:r>
        </a:p>
      </dgm:t>
    </dgm:pt>
    <dgm:pt modelId="{9F70BC15-B9AB-4CC9-BA14-8C8921B7B1B1}" type="parTrans" cxnId="{CE483F2A-A855-434B-B488-44714BD08BB5}">
      <dgm:prSet/>
      <dgm:spPr/>
      <dgm:t>
        <a:bodyPr/>
        <a:lstStyle/>
        <a:p>
          <a:endParaRPr lang="en-CA"/>
        </a:p>
      </dgm:t>
    </dgm:pt>
    <dgm:pt modelId="{6792E51E-6D4A-4A58-BE88-0EDF58192413}" type="sibTrans" cxnId="{CE483F2A-A855-434B-B488-44714BD08BB5}">
      <dgm:prSet/>
      <dgm:spPr/>
      <dgm:t>
        <a:bodyPr/>
        <a:lstStyle/>
        <a:p>
          <a:endParaRPr lang="en-CA"/>
        </a:p>
      </dgm:t>
    </dgm:pt>
    <dgm:pt modelId="{5F51CF6F-5BBE-449A-A876-195AE65B1434}">
      <dgm:prSet phldrT="[Text]"/>
      <dgm:spPr/>
      <dgm:t>
        <a:bodyPr/>
        <a:lstStyle/>
        <a:p>
          <a:r>
            <a:rPr lang="en-CA" dirty="0"/>
            <a:t>Things expressing Personal </a:t>
          </a:r>
          <a:r>
            <a:rPr lang="en-CA" u="sng" dirty="0"/>
            <a:t>Strengths</a:t>
          </a:r>
        </a:p>
      </dgm:t>
    </dgm:pt>
    <dgm:pt modelId="{28CE3B6D-CDE6-4512-881E-9F2AA37D8D4B}" type="parTrans" cxnId="{B201F553-418B-4189-93BB-DC103B4F6CC3}">
      <dgm:prSet/>
      <dgm:spPr/>
      <dgm:t>
        <a:bodyPr/>
        <a:lstStyle/>
        <a:p>
          <a:endParaRPr lang="en-CA"/>
        </a:p>
      </dgm:t>
    </dgm:pt>
    <dgm:pt modelId="{0DFF46B2-D3C2-4AD8-BC3B-0F4207B97B49}" type="sibTrans" cxnId="{B201F553-418B-4189-93BB-DC103B4F6CC3}">
      <dgm:prSet/>
      <dgm:spPr/>
      <dgm:t>
        <a:bodyPr/>
        <a:lstStyle/>
        <a:p>
          <a:endParaRPr lang="en-CA"/>
        </a:p>
      </dgm:t>
    </dgm:pt>
    <dgm:pt modelId="{01B66074-2937-49C1-AD7C-E22D0148431D}">
      <dgm:prSet phldrT="[Text]"/>
      <dgm:spPr/>
      <dgm:t>
        <a:bodyPr/>
        <a:lstStyle/>
        <a:p>
          <a:r>
            <a:rPr lang="en-CA" u="sng" dirty="0"/>
            <a:t>Pleasant</a:t>
          </a:r>
          <a:r>
            <a:rPr lang="en-CA" dirty="0"/>
            <a:t> things</a:t>
          </a:r>
        </a:p>
      </dgm:t>
    </dgm:pt>
    <dgm:pt modelId="{80C2F31C-831E-44E5-A655-0C94AC6C1B22}" type="parTrans" cxnId="{9278667F-8B12-48DE-8E21-B877376F1B31}">
      <dgm:prSet/>
      <dgm:spPr/>
      <dgm:t>
        <a:bodyPr/>
        <a:lstStyle/>
        <a:p>
          <a:endParaRPr lang="en-CA"/>
        </a:p>
      </dgm:t>
    </dgm:pt>
    <dgm:pt modelId="{DDE938B5-5FB9-4019-8289-D631DF79FF51}" type="sibTrans" cxnId="{9278667F-8B12-48DE-8E21-B877376F1B31}">
      <dgm:prSet/>
      <dgm:spPr/>
      <dgm:t>
        <a:bodyPr/>
        <a:lstStyle/>
        <a:p>
          <a:endParaRPr lang="en-CA"/>
        </a:p>
      </dgm:t>
    </dgm:pt>
    <dgm:pt modelId="{168075BE-41F6-420F-A1CB-C661C4E5F686}" type="pres">
      <dgm:prSet presAssocID="{71A1B106-51A5-4782-AC73-2880B57C519B}" presName="compositeShape" presStyleCnt="0">
        <dgm:presLayoutVars>
          <dgm:chMax val="7"/>
          <dgm:dir/>
          <dgm:resizeHandles val="exact"/>
        </dgm:presLayoutVars>
      </dgm:prSet>
      <dgm:spPr/>
    </dgm:pt>
    <dgm:pt modelId="{F4B26D50-7E59-42CB-88C6-F07E67ADD076}" type="pres">
      <dgm:prSet presAssocID="{EA0C7772-D5A7-4673-A300-140546214DD4}" presName="circ1" presStyleLbl="vennNode1" presStyleIdx="0" presStyleCnt="3"/>
      <dgm:spPr/>
    </dgm:pt>
    <dgm:pt modelId="{CECDF786-31B6-4FC3-ABB0-EBE62122528A}" type="pres">
      <dgm:prSet presAssocID="{EA0C7772-D5A7-4673-A300-140546214DD4}" presName="circ1Tx" presStyleLbl="revTx" presStyleIdx="0" presStyleCnt="0">
        <dgm:presLayoutVars>
          <dgm:chMax val="0"/>
          <dgm:chPref val="0"/>
          <dgm:bulletEnabled val="1"/>
        </dgm:presLayoutVars>
      </dgm:prSet>
      <dgm:spPr/>
    </dgm:pt>
    <dgm:pt modelId="{1534CBF5-8B51-451A-BB74-C380C316CFE6}" type="pres">
      <dgm:prSet presAssocID="{5F51CF6F-5BBE-449A-A876-195AE65B1434}" presName="circ2" presStyleLbl="vennNode1" presStyleIdx="1" presStyleCnt="3"/>
      <dgm:spPr/>
    </dgm:pt>
    <dgm:pt modelId="{48F5A8A3-C812-4E79-BE70-7D81711E9A0A}" type="pres">
      <dgm:prSet presAssocID="{5F51CF6F-5BBE-449A-A876-195AE65B1434}" presName="circ2Tx" presStyleLbl="revTx" presStyleIdx="0" presStyleCnt="0">
        <dgm:presLayoutVars>
          <dgm:chMax val="0"/>
          <dgm:chPref val="0"/>
          <dgm:bulletEnabled val="1"/>
        </dgm:presLayoutVars>
      </dgm:prSet>
      <dgm:spPr/>
    </dgm:pt>
    <dgm:pt modelId="{D8302DBE-24D8-4D43-9664-FBC8C0EE59E5}" type="pres">
      <dgm:prSet presAssocID="{01B66074-2937-49C1-AD7C-E22D0148431D}" presName="circ3" presStyleLbl="vennNode1" presStyleIdx="2" presStyleCnt="3"/>
      <dgm:spPr/>
    </dgm:pt>
    <dgm:pt modelId="{6ABBA238-1DF1-4CDA-9247-B3C522B2B451}" type="pres">
      <dgm:prSet presAssocID="{01B66074-2937-49C1-AD7C-E22D0148431D}" presName="circ3Tx" presStyleLbl="revTx" presStyleIdx="0" presStyleCnt="0">
        <dgm:presLayoutVars>
          <dgm:chMax val="0"/>
          <dgm:chPref val="0"/>
          <dgm:bulletEnabled val="1"/>
        </dgm:presLayoutVars>
      </dgm:prSet>
      <dgm:spPr/>
    </dgm:pt>
  </dgm:ptLst>
  <dgm:cxnLst>
    <dgm:cxn modelId="{F7862D0D-C30C-4407-A446-5A35D7129576}" type="presOf" srcId="{01B66074-2937-49C1-AD7C-E22D0148431D}" destId="{D8302DBE-24D8-4D43-9664-FBC8C0EE59E5}" srcOrd="0" destOrd="0" presId="urn:microsoft.com/office/officeart/2005/8/layout/venn1"/>
    <dgm:cxn modelId="{23BD1924-8CB8-4786-B101-9A9516C692A5}" type="presOf" srcId="{5F51CF6F-5BBE-449A-A876-195AE65B1434}" destId="{1534CBF5-8B51-451A-BB74-C380C316CFE6}" srcOrd="0" destOrd="0" presId="urn:microsoft.com/office/officeart/2005/8/layout/venn1"/>
    <dgm:cxn modelId="{CE483F2A-A855-434B-B488-44714BD08BB5}" srcId="{71A1B106-51A5-4782-AC73-2880B57C519B}" destId="{EA0C7772-D5A7-4673-A300-140546214DD4}" srcOrd="0" destOrd="0" parTransId="{9F70BC15-B9AB-4CC9-BA14-8C8921B7B1B1}" sibTransId="{6792E51E-6D4A-4A58-BE88-0EDF58192413}"/>
    <dgm:cxn modelId="{101FCF4C-E6F1-4F8B-B344-D13237A70514}" type="presOf" srcId="{5F51CF6F-5BBE-449A-A876-195AE65B1434}" destId="{48F5A8A3-C812-4E79-BE70-7D81711E9A0A}" srcOrd="1" destOrd="0" presId="urn:microsoft.com/office/officeart/2005/8/layout/venn1"/>
    <dgm:cxn modelId="{B201F553-418B-4189-93BB-DC103B4F6CC3}" srcId="{71A1B106-51A5-4782-AC73-2880B57C519B}" destId="{5F51CF6F-5BBE-449A-A876-195AE65B1434}" srcOrd="1" destOrd="0" parTransId="{28CE3B6D-CDE6-4512-881E-9F2AA37D8D4B}" sibTransId="{0DFF46B2-D3C2-4AD8-BC3B-0F4207B97B49}"/>
    <dgm:cxn modelId="{9278667F-8B12-48DE-8E21-B877376F1B31}" srcId="{71A1B106-51A5-4782-AC73-2880B57C519B}" destId="{01B66074-2937-49C1-AD7C-E22D0148431D}" srcOrd="2" destOrd="0" parTransId="{80C2F31C-831E-44E5-A655-0C94AC6C1B22}" sibTransId="{DDE938B5-5FB9-4019-8289-D631DF79FF51}"/>
    <dgm:cxn modelId="{87A162B9-5EC9-48C5-B294-B338CD8F85EE}" type="presOf" srcId="{EA0C7772-D5A7-4673-A300-140546214DD4}" destId="{CECDF786-31B6-4FC3-ABB0-EBE62122528A}" srcOrd="1" destOrd="0" presId="urn:microsoft.com/office/officeart/2005/8/layout/venn1"/>
    <dgm:cxn modelId="{B76510C3-82AE-4401-ACBE-4CEB8F79A52D}" type="presOf" srcId="{EA0C7772-D5A7-4673-A300-140546214DD4}" destId="{F4B26D50-7E59-42CB-88C6-F07E67ADD076}" srcOrd="0" destOrd="0" presId="urn:microsoft.com/office/officeart/2005/8/layout/venn1"/>
    <dgm:cxn modelId="{C74F69CA-6959-456B-8036-BD6D57EA4F32}" type="presOf" srcId="{71A1B106-51A5-4782-AC73-2880B57C519B}" destId="{168075BE-41F6-420F-A1CB-C661C4E5F686}" srcOrd="0" destOrd="0" presId="urn:microsoft.com/office/officeart/2005/8/layout/venn1"/>
    <dgm:cxn modelId="{184D21D4-1E7C-4A5D-ADC7-442A27808839}" type="presOf" srcId="{01B66074-2937-49C1-AD7C-E22D0148431D}" destId="{6ABBA238-1DF1-4CDA-9247-B3C522B2B451}" srcOrd="1" destOrd="0" presId="urn:microsoft.com/office/officeart/2005/8/layout/venn1"/>
    <dgm:cxn modelId="{126353AE-50D2-4890-9899-FF4FB70831B9}" type="presParOf" srcId="{168075BE-41F6-420F-A1CB-C661C4E5F686}" destId="{F4B26D50-7E59-42CB-88C6-F07E67ADD076}" srcOrd="0" destOrd="0" presId="urn:microsoft.com/office/officeart/2005/8/layout/venn1"/>
    <dgm:cxn modelId="{6123C115-B76C-47A4-9DF5-9FDBC05564B9}" type="presParOf" srcId="{168075BE-41F6-420F-A1CB-C661C4E5F686}" destId="{CECDF786-31B6-4FC3-ABB0-EBE62122528A}" srcOrd="1" destOrd="0" presId="urn:microsoft.com/office/officeart/2005/8/layout/venn1"/>
    <dgm:cxn modelId="{A889F5E6-0719-48B6-990C-1263761AB30C}" type="presParOf" srcId="{168075BE-41F6-420F-A1CB-C661C4E5F686}" destId="{1534CBF5-8B51-451A-BB74-C380C316CFE6}" srcOrd="2" destOrd="0" presId="urn:microsoft.com/office/officeart/2005/8/layout/venn1"/>
    <dgm:cxn modelId="{40180BA8-5D2C-4B6B-9D3D-B1E5E3C614AF}" type="presParOf" srcId="{168075BE-41F6-420F-A1CB-C661C4E5F686}" destId="{48F5A8A3-C812-4E79-BE70-7D81711E9A0A}" srcOrd="3" destOrd="0" presId="urn:microsoft.com/office/officeart/2005/8/layout/venn1"/>
    <dgm:cxn modelId="{96CCCFEB-CD5F-4063-AFDB-6A0952C71FB6}" type="presParOf" srcId="{168075BE-41F6-420F-A1CB-C661C4E5F686}" destId="{D8302DBE-24D8-4D43-9664-FBC8C0EE59E5}" srcOrd="4" destOrd="0" presId="urn:microsoft.com/office/officeart/2005/8/layout/venn1"/>
    <dgm:cxn modelId="{9D6C09B9-90D0-4D17-A332-98561500C5F9}" type="presParOf" srcId="{168075BE-41F6-420F-A1CB-C661C4E5F686}" destId="{6ABBA238-1DF1-4CDA-9247-B3C522B2B45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275CA0-8941-46C2-8075-C47443E905F2}">
      <dsp:nvSpPr>
        <dsp:cNvPr id="0" name=""/>
        <dsp:cNvSpPr/>
      </dsp:nvSpPr>
      <dsp:spPr>
        <a:xfrm>
          <a:off x="2259373" y="0"/>
          <a:ext cx="5996854" cy="59968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HAPPINESS</a:t>
          </a:r>
        </a:p>
      </dsp:txBody>
      <dsp:txXfrm>
        <a:off x="4419439" y="299842"/>
        <a:ext cx="1676720" cy="899528"/>
      </dsp:txXfrm>
    </dsp:sp>
    <dsp:sp modelId="{0F52692C-B803-445B-823F-1C95E52764B3}">
      <dsp:nvSpPr>
        <dsp:cNvPr id="0" name=""/>
        <dsp:cNvSpPr/>
      </dsp:nvSpPr>
      <dsp:spPr>
        <a:xfrm>
          <a:off x="2859058" y="1199370"/>
          <a:ext cx="4797483" cy="479748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THE INTERNAL GOODS</a:t>
          </a:r>
        </a:p>
      </dsp:txBody>
      <dsp:txXfrm>
        <a:off x="4419439" y="1487219"/>
        <a:ext cx="1676720" cy="863546"/>
      </dsp:txXfrm>
    </dsp:sp>
    <dsp:sp modelId="{48AB9842-33F0-4ACD-9854-F3012BC8A7C5}">
      <dsp:nvSpPr>
        <dsp:cNvPr id="0" name=""/>
        <dsp:cNvSpPr/>
      </dsp:nvSpPr>
      <dsp:spPr>
        <a:xfrm>
          <a:off x="3458743" y="2398741"/>
          <a:ext cx="3598112" cy="35981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THE EXTERNAL GOODS</a:t>
          </a:r>
        </a:p>
      </dsp:txBody>
      <dsp:txXfrm>
        <a:off x="4419439" y="2668600"/>
        <a:ext cx="1676720" cy="809575"/>
      </dsp:txXfrm>
    </dsp:sp>
    <dsp:sp modelId="{28602A37-9F6D-43CA-ACF9-FEF1E5A9332E}">
      <dsp:nvSpPr>
        <dsp:cNvPr id="0" name=""/>
        <dsp:cNvSpPr/>
      </dsp:nvSpPr>
      <dsp:spPr>
        <a:xfrm>
          <a:off x="4058429" y="3598112"/>
          <a:ext cx="2398741" cy="239874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PLEASURE</a:t>
          </a:r>
        </a:p>
      </dsp:txBody>
      <dsp:txXfrm>
        <a:off x="4409716" y="4197797"/>
        <a:ext cx="1696166" cy="1199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71893E-2B53-4708-9466-8CFF6CBCFA1A}">
      <dsp:nvSpPr>
        <dsp:cNvPr id="0" name=""/>
        <dsp:cNvSpPr/>
      </dsp:nvSpPr>
      <dsp:spPr>
        <a:xfrm>
          <a:off x="6312" y="0"/>
          <a:ext cx="3787311" cy="3178572"/>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403023-69C7-4F35-B4CE-29BAF77A5B7D}">
      <dsp:nvSpPr>
        <dsp:cNvPr id="0" name=""/>
        <dsp:cNvSpPr/>
      </dsp:nvSpPr>
      <dsp:spPr>
        <a:xfrm>
          <a:off x="3907243" y="0"/>
          <a:ext cx="6426953" cy="3178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0" rIns="462280" bIns="462280" numCol="1" spcCol="1270" anchor="ctr" anchorCtr="0">
          <a:noAutofit/>
        </a:bodyPr>
        <a:lstStyle/>
        <a:p>
          <a:pPr marL="0" lvl="0" indent="0" algn="l" defTabSz="2889250">
            <a:lnSpc>
              <a:spcPct val="90000"/>
            </a:lnSpc>
            <a:spcBef>
              <a:spcPct val="0"/>
            </a:spcBef>
            <a:spcAft>
              <a:spcPct val="35000"/>
            </a:spcAft>
            <a:buNone/>
          </a:pPr>
          <a:r>
            <a:rPr lang="en-CA" sz="6500" kern="1200" dirty="0"/>
            <a:t>Positive Emotion</a:t>
          </a:r>
        </a:p>
      </dsp:txBody>
      <dsp:txXfrm>
        <a:off x="3907243" y="0"/>
        <a:ext cx="6426953" cy="3178572"/>
      </dsp:txXfrm>
    </dsp:sp>
    <dsp:sp modelId="{769B2F28-A2A3-4C8B-A6FD-02DB64C1BED3}">
      <dsp:nvSpPr>
        <dsp:cNvPr id="0" name=""/>
        <dsp:cNvSpPr/>
      </dsp:nvSpPr>
      <dsp:spPr>
        <a:xfrm>
          <a:off x="1142505" y="3443453"/>
          <a:ext cx="3787311" cy="3178572"/>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B54061-621D-41CC-88CF-D0490ACE4F9C}">
      <dsp:nvSpPr>
        <dsp:cNvPr id="0" name=""/>
        <dsp:cNvSpPr/>
      </dsp:nvSpPr>
      <dsp:spPr>
        <a:xfrm>
          <a:off x="5043437" y="3443453"/>
          <a:ext cx="6426953" cy="3178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0" rIns="462280" bIns="462280" numCol="1" spcCol="1270" anchor="ctr" anchorCtr="0">
          <a:noAutofit/>
        </a:bodyPr>
        <a:lstStyle/>
        <a:p>
          <a:pPr marL="0" lvl="0" indent="0" algn="l" defTabSz="2889250">
            <a:lnSpc>
              <a:spcPct val="90000"/>
            </a:lnSpc>
            <a:spcBef>
              <a:spcPct val="0"/>
            </a:spcBef>
            <a:spcAft>
              <a:spcPct val="35000"/>
            </a:spcAft>
            <a:buNone/>
          </a:pPr>
          <a:r>
            <a:rPr lang="en-CA" sz="6500" kern="1200" dirty="0"/>
            <a:t>Negative Emotion</a:t>
          </a:r>
        </a:p>
      </dsp:txBody>
      <dsp:txXfrm>
        <a:off x="5043437" y="3443453"/>
        <a:ext cx="6426953" cy="31785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B26D50-7E59-42CB-88C6-F07E67ADD076}">
      <dsp:nvSpPr>
        <dsp:cNvPr id="0" name=""/>
        <dsp:cNvSpPr/>
      </dsp:nvSpPr>
      <dsp:spPr>
        <a:xfrm>
          <a:off x="3664021" y="66407"/>
          <a:ext cx="3187557" cy="31875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CA" sz="3100" u="sng" kern="1200" dirty="0"/>
            <a:t>Meaning</a:t>
          </a:r>
          <a:r>
            <a:rPr lang="en-CA" sz="3100" kern="1200" dirty="0"/>
            <a:t>ful things</a:t>
          </a:r>
        </a:p>
      </dsp:txBody>
      <dsp:txXfrm>
        <a:off x="4089029" y="624229"/>
        <a:ext cx="2337541" cy="1434400"/>
      </dsp:txXfrm>
    </dsp:sp>
    <dsp:sp modelId="{1534CBF5-8B51-451A-BB74-C380C316CFE6}">
      <dsp:nvSpPr>
        <dsp:cNvPr id="0" name=""/>
        <dsp:cNvSpPr/>
      </dsp:nvSpPr>
      <dsp:spPr>
        <a:xfrm>
          <a:off x="4814198" y="2058630"/>
          <a:ext cx="3187557" cy="31875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CA" sz="3100" kern="1200" dirty="0"/>
            <a:t>Things expressing Personal </a:t>
          </a:r>
          <a:r>
            <a:rPr lang="en-CA" sz="3100" u="sng" kern="1200" dirty="0"/>
            <a:t>Strengths</a:t>
          </a:r>
        </a:p>
      </dsp:txBody>
      <dsp:txXfrm>
        <a:off x="5789059" y="2882082"/>
        <a:ext cx="1912534" cy="1753156"/>
      </dsp:txXfrm>
    </dsp:sp>
    <dsp:sp modelId="{D8302DBE-24D8-4D43-9664-FBC8C0EE59E5}">
      <dsp:nvSpPr>
        <dsp:cNvPr id="0" name=""/>
        <dsp:cNvSpPr/>
      </dsp:nvSpPr>
      <dsp:spPr>
        <a:xfrm>
          <a:off x="2513844" y="2058630"/>
          <a:ext cx="3187557" cy="31875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CA" sz="3100" u="sng" kern="1200" dirty="0"/>
            <a:t>Pleasant</a:t>
          </a:r>
          <a:r>
            <a:rPr lang="en-CA" sz="3100" kern="1200" dirty="0"/>
            <a:t> things</a:t>
          </a:r>
        </a:p>
      </dsp:txBody>
      <dsp:txXfrm>
        <a:off x="2814006" y="2882082"/>
        <a:ext cx="1912534" cy="1753156"/>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13D75-061F-C128-6960-04F4985E4A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C98E0D29-5202-1813-AB3D-BF2CA69739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63CEE98A-033D-7A3E-625B-A109F861FE62}"/>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5" name="Footer Placeholder 4">
            <a:extLst>
              <a:ext uri="{FF2B5EF4-FFF2-40B4-BE49-F238E27FC236}">
                <a16:creationId xmlns:a16="http://schemas.microsoft.com/office/drawing/2014/main" id="{57E64057-0A15-0825-455D-99DD45C68B6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E2CDB6D-3F0C-D0D2-1A9C-DA21F0AAE6D4}"/>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4259893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5ACF3-0680-79CE-CAA0-B7106F29A2F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978D9CA-C320-AAD5-D774-C5939EECD5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C85810D-80B7-00B4-F7A5-A664F1348E95}"/>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5" name="Footer Placeholder 4">
            <a:extLst>
              <a:ext uri="{FF2B5EF4-FFF2-40B4-BE49-F238E27FC236}">
                <a16:creationId xmlns:a16="http://schemas.microsoft.com/office/drawing/2014/main" id="{D809C449-30B1-9264-AFFC-BC6BCE14F1C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30290E6-EEE6-3BEA-2DDA-C9D71EFD3BD4}"/>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3800336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6E6D05-F8AB-4A2A-BBAE-40C7485BADA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21814D6-46BC-F3DC-E7A5-EF16C13D28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06469F4-DF39-E90D-8AD2-E46DC8741119}"/>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5" name="Footer Placeholder 4">
            <a:extLst>
              <a:ext uri="{FF2B5EF4-FFF2-40B4-BE49-F238E27FC236}">
                <a16:creationId xmlns:a16="http://schemas.microsoft.com/office/drawing/2014/main" id="{2AA19B56-391F-B65D-B2F4-7E29D8C3AE8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967FFD1-7D8B-E096-E876-F309BFA5CA50}"/>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3522207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810671A-8AD5-4CD6-BFB8-01ED85EF01E0}" type="datetimeFigureOut">
              <a:rPr lang="en-CA" smtClean="0"/>
              <a:t>2025-04-12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9C3119B-A3DF-4E4D-8AD8-290C625DC4CA}" type="slidenum">
              <a:rPr lang="en-CA" smtClean="0"/>
              <a:t>‹#›</a:t>
            </a:fld>
            <a:endParaRPr lang="en-CA"/>
          </a:p>
        </p:txBody>
      </p:sp>
    </p:spTree>
    <p:extLst>
      <p:ext uri="{BB962C8B-B14F-4D97-AF65-F5344CB8AC3E}">
        <p14:creationId xmlns:p14="http://schemas.microsoft.com/office/powerpoint/2010/main" val="277502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E11A98-04A7-48E9-86DB-E85F79AD6B30}"/>
              </a:ext>
            </a:extLst>
          </p:cNvPr>
          <p:cNvSpPr>
            <a:spLocks noGrp="1"/>
          </p:cNvSpPr>
          <p:nvPr>
            <p:ph type="dt" sz="half" idx="10"/>
          </p:nvPr>
        </p:nvSpPr>
        <p:spPr/>
        <p:txBody>
          <a:bodyPr/>
          <a:lstStyle/>
          <a:p>
            <a:fld id="{8C80CB4E-AE52-40B1-9563-7D1B0A37A961}" type="datetimeFigureOut">
              <a:rPr lang="en-CA" smtClean="0"/>
              <a:t>2025-04-12</a:t>
            </a:fld>
            <a:endParaRPr lang="en-CA"/>
          </a:p>
        </p:txBody>
      </p:sp>
      <p:sp>
        <p:nvSpPr>
          <p:cNvPr id="3" name="Footer Placeholder 2">
            <a:extLst>
              <a:ext uri="{FF2B5EF4-FFF2-40B4-BE49-F238E27FC236}">
                <a16:creationId xmlns:a16="http://schemas.microsoft.com/office/drawing/2014/main" id="{72387363-964A-4F98-AF85-107B991A929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6496C92D-58C7-4D9C-86F2-D3D34FFC07E1}"/>
              </a:ext>
            </a:extLst>
          </p:cNvPr>
          <p:cNvSpPr>
            <a:spLocks noGrp="1"/>
          </p:cNvSpPr>
          <p:nvPr>
            <p:ph type="sldNum" sz="quarter" idx="12"/>
          </p:nvPr>
        </p:nvSpPr>
        <p:spPr/>
        <p:txBody>
          <a:bodyPr/>
          <a:lstStyle/>
          <a:p>
            <a:fld id="{B10E199E-7E77-4DA5-9DB1-6353454547F2}" type="slidenum">
              <a:rPr lang="en-CA" smtClean="0"/>
              <a:t>‹#›</a:t>
            </a:fld>
            <a:endParaRPr lang="en-CA"/>
          </a:p>
        </p:txBody>
      </p:sp>
    </p:spTree>
    <p:extLst>
      <p:ext uri="{BB962C8B-B14F-4D97-AF65-F5344CB8AC3E}">
        <p14:creationId xmlns:p14="http://schemas.microsoft.com/office/powerpoint/2010/main" val="1997170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0DB38-9278-4E0B-9E8F-1F8E00C0C7E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2208B7F-05D2-4C22-93F3-4DBD0C667D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79197E2-F724-4CC7-9D15-1CD4F440E804}"/>
              </a:ext>
            </a:extLst>
          </p:cNvPr>
          <p:cNvSpPr>
            <a:spLocks noGrp="1"/>
          </p:cNvSpPr>
          <p:nvPr>
            <p:ph type="dt" sz="half" idx="10"/>
          </p:nvPr>
        </p:nvSpPr>
        <p:spPr/>
        <p:txBody>
          <a:bodyPr/>
          <a:lstStyle/>
          <a:p>
            <a:fld id="{8C80CB4E-AE52-40B1-9563-7D1B0A37A961}" type="datetimeFigureOut">
              <a:rPr lang="en-CA" smtClean="0"/>
              <a:t>2025-04-12</a:t>
            </a:fld>
            <a:endParaRPr lang="en-CA"/>
          </a:p>
        </p:txBody>
      </p:sp>
      <p:sp>
        <p:nvSpPr>
          <p:cNvPr id="5" name="Footer Placeholder 4">
            <a:extLst>
              <a:ext uri="{FF2B5EF4-FFF2-40B4-BE49-F238E27FC236}">
                <a16:creationId xmlns:a16="http://schemas.microsoft.com/office/drawing/2014/main" id="{1D0D567B-2808-4D1D-AD7D-9BB1CC51286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632579A-B093-4D58-952A-8C9DC3363BBF}"/>
              </a:ext>
            </a:extLst>
          </p:cNvPr>
          <p:cNvSpPr>
            <a:spLocks noGrp="1"/>
          </p:cNvSpPr>
          <p:nvPr>
            <p:ph type="sldNum" sz="quarter" idx="12"/>
          </p:nvPr>
        </p:nvSpPr>
        <p:spPr/>
        <p:txBody>
          <a:bodyPr/>
          <a:lstStyle/>
          <a:p>
            <a:fld id="{B10E199E-7E77-4DA5-9DB1-6353454547F2}" type="slidenum">
              <a:rPr lang="en-CA" smtClean="0"/>
              <a:t>‹#›</a:t>
            </a:fld>
            <a:endParaRPr lang="en-CA"/>
          </a:p>
        </p:txBody>
      </p:sp>
    </p:spTree>
    <p:extLst>
      <p:ext uri="{BB962C8B-B14F-4D97-AF65-F5344CB8AC3E}">
        <p14:creationId xmlns:p14="http://schemas.microsoft.com/office/powerpoint/2010/main" val="387265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ED8BE-AD0D-4BFB-A15B-3474B656C20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147B5DD-9EFF-4731-9B0D-771B68EE876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130EC2-C67E-420C-8E24-3FE171802A22}"/>
              </a:ext>
            </a:extLst>
          </p:cNvPr>
          <p:cNvSpPr>
            <a:spLocks noGrp="1"/>
          </p:cNvSpPr>
          <p:nvPr>
            <p:ph type="dt" sz="half" idx="10"/>
          </p:nvPr>
        </p:nvSpPr>
        <p:spPr/>
        <p:txBody>
          <a:bodyPr/>
          <a:lstStyle/>
          <a:p>
            <a:fld id="{9DA84231-76DA-48AF-B430-50BE63B71614}" type="datetimeFigureOut">
              <a:rPr lang="en-CA" smtClean="0"/>
              <a:t>2025-04-12</a:t>
            </a:fld>
            <a:endParaRPr lang="en-CA"/>
          </a:p>
        </p:txBody>
      </p:sp>
      <p:sp>
        <p:nvSpPr>
          <p:cNvPr id="5" name="Footer Placeholder 4">
            <a:extLst>
              <a:ext uri="{FF2B5EF4-FFF2-40B4-BE49-F238E27FC236}">
                <a16:creationId xmlns:a16="http://schemas.microsoft.com/office/drawing/2014/main" id="{6AC23B66-1092-4CF8-9502-64779712025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951ADD3-1EB2-4E2F-888D-B8446A455AD4}"/>
              </a:ext>
            </a:extLst>
          </p:cNvPr>
          <p:cNvSpPr>
            <a:spLocks noGrp="1"/>
          </p:cNvSpPr>
          <p:nvPr>
            <p:ph type="sldNum" sz="quarter" idx="12"/>
          </p:nvPr>
        </p:nvSpPr>
        <p:spPr/>
        <p:txBody>
          <a:bodyPr/>
          <a:lstStyle/>
          <a:p>
            <a:fld id="{DC5469DB-3DAE-4196-B996-63A1C5816637}" type="slidenum">
              <a:rPr lang="en-CA" smtClean="0"/>
              <a:t>‹#›</a:t>
            </a:fld>
            <a:endParaRPr lang="en-CA"/>
          </a:p>
        </p:txBody>
      </p:sp>
    </p:spTree>
    <p:extLst>
      <p:ext uri="{BB962C8B-B14F-4D97-AF65-F5344CB8AC3E}">
        <p14:creationId xmlns:p14="http://schemas.microsoft.com/office/powerpoint/2010/main" val="223240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53CC69-9E32-4067-8339-911A4BBA1159}"/>
              </a:ext>
            </a:extLst>
          </p:cNvPr>
          <p:cNvSpPr>
            <a:spLocks noGrp="1"/>
          </p:cNvSpPr>
          <p:nvPr>
            <p:ph type="dt" sz="half" idx="10"/>
          </p:nvPr>
        </p:nvSpPr>
        <p:spPr/>
        <p:txBody>
          <a:bodyPr/>
          <a:lstStyle/>
          <a:p>
            <a:fld id="{255C5B1E-AB79-4847-94FD-6A7392E9B864}" type="datetimeFigureOut">
              <a:rPr lang="en-CA" smtClean="0"/>
              <a:t>2025-04-12</a:t>
            </a:fld>
            <a:endParaRPr lang="en-CA"/>
          </a:p>
        </p:txBody>
      </p:sp>
      <p:sp>
        <p:nvSpPr>
          <p:cNvPr id="3" name="Footer Placeholder 2">
            <a:extLst>
              <a:ext uri="{FF2B5EF4-FFF2-40B4-BE49-F238E27FC236}">
                <a16:creationId xmlns:a16="http://schemas.microsoft.com/office/drawing/2014/main" id="{36A5626E-5569-452F-9492-A783271DFE5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D63E567D-2E8A-4294-A8BB-C80CEF311954}"/>
              </a:ext>
            </a:extLst>
          </p:cNvPr>
          <p:cNvSpPr>
            <a:spLocks noGrp="1"/>
          </p:cNvSpPr>
          <p:nvPr>
            <p:ph type="sldNum" sz="quarter" idx="12"/>
          </p:nvPr>
        </p:nvSpPr>
        <p:spPr/>
        <p:txBody>
          <a:bodyPr/>
          <a:lstStyle/>
          <a:p>
            <a:fld id="{C273945C-4926-413A-BA66-7DA1FF7166CA}" type="slidenum">
              <a:rPr lang="en-CA" smtClean="0"/>
              <a:t>‹#›</a:t>
            </a:fld>
            <a:endParaRPr lang="en-CA"/>
          </a:p>
        </p:txBody>
      </p:sp>
    </p:spTree>
    <p:extLst>
      <p:ext uri="{BB962C8B-B14F-4D97-AF65-F5344CB8AC3E}">
        <p14:creationId xmlns:p14="http://schemas.microsoft.com/office/powerpoint/2010/main" val="3947189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97A70-556B-4E9D-A6E0-78EF79C608F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D46E0904-6B99-48C1-AB44-CD3F62E3809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BE1A0D8-15D9-45AA-8E31-09E1328C21F2}"/>
              </a:ext>
            </a:extLst>
          </p:cNvPr>
          <p:cNvSpPr>
            <a:spLocks noGrp="1"/>
          </p:cNvSpPr>
          <p:nvPr>
            <p:ph type="dt" sz="half" idx="10"/>
          </p:nvPr>
        </p:nvSpPr>
        <p:spPr/>
        <p:txBody>
          <a:bodyPr/>
          <a:lstStyle/>
          <a:p>
            <a:fld id="{255C5B1E-AB79-4847-94FD-6A7392E9B864}" type="datetimeFigureOut">
              <a:rPr lang="en-CA" smtClean="0"/>
              <a:t>2025-04-12</a:t>
            </a:fld>
            <a:endParaRPr lang="en-CA"/>
          </a:p>
        </p:txBody>
      </p:sp>
      <p:sp>
        <p:nvSpPr>
          <p:cNvPr id="5" name="Footer Placeholder 4">
            <a:extLst>
              <a:ext uri="{FF2B5EF4-FFF2-40B4-BE49-F238E27FC236}">
                <a16:creationId xmlns:a16="http://schemas.microsoft.com/office/drawing/2014/main" id="{2DCEB91F-4102-44AC-8405-42E3EA494D2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36A1367-08E3-480D-BB1D-F152D60FE5A4}"/>
              </a:ext>
            </a:extLst>
          </p:cNvPr>
          <p:cNvSpPr>
            <a:spLocks noGrp="1"/>
          </p:cNvSpPr>
          <p:nvPr>
            <p:ph type="sldNum" sz="quarter" idx="12"/>
          </p:nvPr>
        </p:nvSpPr>
        <p:spPr/>
        <p:txBody>
          <a:bodyPr/>
          <a:lstStyle/>
          <a:p>
            <a:fld id="{C273945C-4926-413A-BA66-7DA1FF7166CA}" type="slidenum">
              <a:rPr lang="en-CA" smtClean="0"/>
              <a:t>‹#›</a:t>
            </a:fld>
            <a:endParaRPr lang="en-CA"/>
          </a:p>
        </p:txBody>
      </p:sp>
    </p:spTree>
    <p:extLst>
      <p:ext uri="{BB962C8B-B14F-4D97-AF65-F5344CB8AC3E}">
        <p14:creationId xmlns:p14="http://schemas.microsoft.com/office/powerpoint/2010/main" val="3120788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45FC9DC-B1B5-4976-863E-3F5D9ACE298B}" type="datetimeFigureOut">
              <a:rPr kumimoji="0" lang="en-CA"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2025-04-12</a:t>
            </a:fld>
            <a:endParaRPr kumimoji="0" lang="en-CA"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A608E6-D2DC-4A73-8BB1-57678B2659E0}" type="slidenum">
              <a:rPr kumimoji="0" lang="en-CA"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CA"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15006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B2FB6-C367-47F8-ACF0-5E93EAA387E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B77405C-C0AE-4975-9219-93C0F7CBE6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0E69D20-820E-4DDC-8D14-158D91D31282}"/>
              </a:ext>
            </a:extLst>
          </p:cNvPr>
          <p:cNvSpPr>
            <a:spLocks noGrp="1"/>
          </p:cNvSpPr>
          <p:nvPr>
            <p:ph type="dt" sz="half" idx="10"/>
          </p:nvPr>
        </p:nvSpPr>
        <p:spPr/>
        <p:txBody>
          <a:bodyPr/>
          <a:lstStyle/>
          <a:p>
            <a:fld id="{A22AF6FE-EE13-4D7C-8451-276EC8F59371}" type="datetimeFigureOut">
              <a:rPr lang="en-CA" smtClean="0"/>
              <a:t>2025-04-12</a:t>
            </a:fld>
            <a:endParaRPr lang="en-CA"/>
          </a:p>
        </p:txBody>
      </p:sp>
      <p:sp>
        <p:nvSpPr>
          <p:cNvPr id="5" name="Footer Placeholder 4">
            <a:extLst>
              <a:ext uri="{FF2B5EF4-FFF2-40B4-BE49-F238E27FC236}">
                <a16:creationId xmlns:a16="http://schemas.microsoft.com/office/drawing/2014/main" id="{2092688D-FE5F-4805-B60E-825E0FC78E9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AA7710C-F90B-41F4-AAF0-FC9AE5B296B4}"/>
              </a:ext>
            </a:extLst>
          </p:cNvPr>
          <p:cNvSpPr>
            <a:spLocks noGrp="1"/>
          </p:cNvSpPr>
          <p:nvPr>
            <p:ph type="sldNum" sz="quarter" idx="12"/>
          </p:nvPr>
        </p:nvSpPr>
        <p:spPr/>
        <p:txBody>
          <a:bodyPr/>
          <a:lstStyle/>
          <a:p>
            <a:fld id="{69C367A2-E4FD-4891-88B0-C0C496C8376D}" type="slidenum">
              <a:rPr lang="en-CA" smtClean="0"/>
              <a:t>‹#›</a:t>
            </a:fld>
            <a:endParaRPr lang="en-CA"/>
          </a:p>
        </p:txBody>
      </p:sp>
    </p:spTree>
    <p:extLst>
      <p:ext uri="{BB962C8B-B14F-4D97-AF65-F5344CB8AC3E}">
        <p14:creationId xmlns:p14="http://schemas.microsoft.com/office/powerpoint/2010/main" val="3540650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94CFF-E882-E682-C16A-1B7ECD140B6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161A29A-3F13-DDB0-6C71-C1AFBEB91A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EE4EF8E-9189-28BF-3A0B-0B9540FEF535}"/>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5" name="Footer Placeholder 4">
            <a:extLst>
              <a:ext uri="{FF2B5EF4-FFF2-40B4-BE49-F238E27FC236}">
                <a16:creationId xmlns:a16="http://schemas.microsoft.com/office/drawing/2014/main" id="{EB93F5BC-AA7D-00C0-3232-02D060776F5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471238D-4A31-C100-6C1F-54791C48A5AE}"/>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279638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E4F8-9E21-4D37-D795-518F2F49EF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8532E34F-FC7C-2E5C-8A38-8F0BFCC5065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1D8254-1D55-A5A1-4CCA-3AF7EA34DA5F}"/>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5" name="Footer Placeholder 4">
            <a:extLst>
              <a:ext uri="{FF2B5EF4-FFF2-40B4-BE49-F238E27FC236}">
                <a16:creationId xmlns:a16="http://schemas.microsoft.com/office/drawing/2014/main" id="{855429D2-5CCD-4D07-EEBA-620C3954433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D73BF23-0C4F-5AB7-71A3-5E7A70FAEB9D}"/>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439942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37C0D-8325-210F-3AF5-29B63519D1C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814C215-84A6-F164-7D62-EB7EB7BF2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9FC305D-9BC7-6129-407C-EF30E6A774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0E33715-9380-391C-17E3-B3E466506F21}"/>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6" name="Footer Placeholder 5">
            <a:extLst>
              <a:ext uri="{FF2B5EF4-FFF2-40B4-BE49-F238E27FC236}">
                <a16:creationId xmlns:a16="http://schemas.microsoft.com/office/drawing/2014/main" id="{E43A20E4-4AF3-E304-52AA-5E30D8E201D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2432428-8A47-CCB0-163E-B47D1A6E0441}"/>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1723670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0CA39-F764-EC7C-7E6A-3DACD4428AA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2B0C9E2-20B1-E4AB-A8C3-740DF756C6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164CA5-6083-1BEF-A548-B537E4C607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41F85A36-A4F3-3DF6-0851-EF17D9FE8B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FE0B460-0089-B6B3-0F1E-A6958D01C7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133C6920-3CCC-4D9C-B60A-15B4744CCA70}"/>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8" name="Footer Placeholder 7">
            <a:extLst>
              <a:ext uri="{FF2B5EF4-FFF2-40B4-BE49-F238E27FC236}">
                <a16:creationId xmlns:a16="http://schemas.microsoft.com/office/drawing/2014/main" id="{0CDD4488-345F-A271-0EDE-F3789158D8B4}"/>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AB518423-C302-A8D9-10A1-CE509795E45B}"/>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89746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630EC-0BA0-BE43-FAFD-AE001C1815C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327928EE-DC6E-4860-D7E1-F89466543DF6}"/>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4" name="Footer Placeholder 3">
            <a:extLst>
              <a:ext uri="{FF2B5EF4-FFF2-40B4-BE49-F238E27FC236}">
                <a16:creationId xmlns:a16="http://schemas.microsoft.com/office/drawing/2014/main" id="{605B0A6A-346E-6086-0DED-0344E50898E5}"/>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999A4042-5822-0B67-2CB5-CFA5968FB3E7}"/>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1171320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E3B16C-1D71-1255-1372-2D49B855076F}"/>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3" name="Footer Placeholder 2">
            <a:extLst>
              <a:ext uri="{FF2B5EF4-FFF2-40B4-BE49-F238E27FC236}">
                <a16:creationId xmlns:a16="http://schemas.microsoft.com/office/drawing/2014/main" id="{5921AB1C-C34E-9B02-2250-8AAFF80FA972}"/>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DF6B33E-2451-CE83-859C-D10809A24D77}"/>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1926474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BACD3-1581-482D-7D6F-47373BF9DA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D2EFA054-D355-BA93-C319-B5216F0EBA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E4F20653-7F70-EA3E-E2C9-75575C7D6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ECE1D4-B40A-DE44-C83D-45719DEC446F}"/>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6" name="Footer Placeholder 5">
            <a:extLst>
              <a:ext uri="{FF2B5EF4-FFF2-40B4-BE49-F238E27FC236}">
                <a16:creationId xmlns:a16="http://schemas.microsoft.com/office/drawing/2014/main" id="{69D7F0BC-2EA0-9D9B-AF40-764C47BBC9A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2108976-0966-0B72-AE2B-A979CD589EE3}"/>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748790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15FB-DFFD-F293-4D3A-F0C4A52241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0C80380-253C-11AF-F710-444A0C951B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E611BC3E-A2FE-3042-16B8-019F7477B6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9D64A2-5D92-F095-E356-FAC27975A9E5}"/>
              </a:ext>
            </a:extLst>
          </p:cNvPr>
          <p:cNvSpPr>
            <a:spLocks noGrp="1"/>
          </p:cNvSpPr>
          <p:nvPr>
            <p:ph type="dt" sz="half" idx="10"/>
          </p:nvPr>
        </p:nvSpPr>
        <p:spPr/>
        <p:txBody>
          <a:bodyPr/>
          <a:lstStyle/>
          <a:p>
            <a:fld id="{66066FDC-38CF-4A67-933A-B5D32C4D71D9}" type="datetimeFigureOut">
              <a:rPr lang="en-CA" smtClean="0"/>
              <a:t>2025-04-12</a:t>
            </a:fld>
            <a:endParaRPr lang="en-CA"/>
          </a:p>
        </p:txBody>
      </p:sp>
      <p:sp>
        <p:nvSpPr>
          <p:cNvPr id="6" name="Footer Placeholder 5">
            <a:extLst>
              <a:ext uri="{FF2B5EF4-FFF2-40B4-BE49-F238E27FC236}">
                <a16:creationId xmlns:a16="http://schemas.microsoft.com/office/drawing/2014/main" id="{FA5388BA-50EE-FDA3-D05A-C6DE3E8F023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F1AFC1B-3541-0300-612E-5A335205A155}"/>
              </a:ext>
            </a:extLst>
          </p:cNvPr>
          <p:cNvSpPr>
            <a:spLocks noGrp="1"/>
          </p:cNvSpPr>
          <p:nvPr>
            <p:ph type="sldNum" sz="quarter" idx="12"/>
          </p:nvPr>
        </p:nvSpPr>
        <p:spPr/>
        <p:txBody>
          <a:bodyPr/>
          <a:lstStyle/>
          <a:p>
            <a:fld id="{7BFB8027-9646-489A-9ED6-84D2FD2BD5BC}" type="slidenum">
              <a:rPr lang="en-CA" smtClean="0"/>
              <a:t>‹#›</a:t>
            </a:fld>
            <a:endParaRPr lang="en-CA"/>
          </a:p>
        </p:txBody>
      </p:sp>
    </p:spTree>
    <p:extLst>
      <p:ext uri="{BB962C8B-B14F-4D97-AF65-F5344CB8AC3E}">
        <p14:creationId xmlns:p14="http://schemas.microsoft.com/office/powerpoint/2010/main" val="1765236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7.xml"/><Relationship Id="rId1" Type="http://schemas.openxmlformats.org/officeDocument/2006/relationships/slideLayout" Target="../slideLayouts/slideLayout16.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8.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03F56A-D6BF-3023-5C78-CD60B66687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83BAE0E-6EF0-3276-0D2D-8C3C7ED0F0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2C4C7A6-9DE2-A1F1-B293-835A019A79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066FDC-38CF-4A67-933A-B5D32C4D71D9}" type="datetimeFigureOut">
              <a:rPr lang="en-CA" smtClean="0"/>
              <a:t>2025-04-12</a:t>
            </a:fld>
            <a:endParaRPr lang="en-CA"/>
          </a:p>
        </p:txBody>
      </p:sp>
      <p:sp>
        <p:nvSpPr>
          <p:cNvPr id="5" name="Footer Placeholder 4">
            <a:extLst>
              <a:ext uri="{FF2B5EF4-FFF2-40B4-BE49-F238E27FC236}">
                <a16:creationId xmlns:a16="http://schemas.microsoft.com/office/drawing/2014/main" id="{881351E2-18C7-E60F-55EF-4C22E5AF57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C8276C76-4415-26E6-3752-E8FF310AD3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FB8027-9646-489A-9ED6-84D2FD2BD5BC}" type="slidenum">
              <a:rPr lang="en-CA" smtClean="0"/>
              <a:t>‹#›</a:t>
            </a:fld>
            <a:endParaRPr lang="en-CA"/>
          </a:p>
        </p:txBody>
      </p:sp>
    </p:spTree>
    <p:extLst>
      <p:ext uri="{BB962C8B-B14F-4D97-AF65-F5344CB8AC3E}">
        <p14:creationId xmlns:p14="http://schemas.microsoft.com/office/powerpoint/2010/main" val="3312585275"/>
      </p:ext>
    </p:extLst>
  </p:cSld>
  <p:clrMap bg1="lt1" tx1="dk1" bg2="lt2" tx2="dk2" accent1="accent1" accent2="accent2" accent3="accent3" accent4="accent4" accent5="accent5" accent6="accent6" hlink="hlink" folHlink="folHlink"/>
  <p:sldLayoutIdLst>
    <p:sldLayoutId id="2147483649" r:id="rId1"/>
    <p:sldLayoutId id="2147483670" r:id="rId2"/>
    <p:sldLayoutId id="2147483651" r:id="rId3"/>
    <p:sldLayoutId id="2147483680" r:id="rId4"/>
    <p:sldLayoutId id="2147483681" r:id="rId5"/>
    <p:sldLayoutId id="2147483654" r:id="rId6"/>
    <p:sldLayoutId id="2147483667"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10671A-8AD5-4CD6-BFB8-01ED85EF01E0}" type="datetimeFigureOut">
              <a:rPr lang="en-CA" smtClean="0"/>
              <a:t>2025-04-12</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3119B-A3DF-4E4D-8AD8-290C625DC4CA}" type="slidenum">
              <a:rPr lang="en-CA" smtClean="0"/>
              <a:t>‹#›</a:t>
            </a:fld>
            <a:endParaRPr lang="en-CA"/>
          </a:p>
        </p:txBody>
      </p:sp>
    </p:spTree>
    <p:extLst>
      <p:ext uri="{BB962C8B-B14F-4D97-AF65-F5344CB8AC3E}">
        <p14:creationId xmlns:p14="http://schemas.microsoft.com/office/powerpoint/2010/main" val="1653530536"/>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9C5B24-D0B5-47DE-B74E-19951BEB69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57AC53E-30E9-4299-AA56-76A703D9CE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86AA4A0-2695-4C1A-9937-9CF8AB7ADC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0CB4E-AE52-40B1-9563-7D1B0A37A961}" type="datetimeFigureOut">
              <a:rPr lang="en-CA" smtClean="0"/>
              <a:t>2025-04-12</a:t>
            </a:fld>
            <a:endParaRPr lang="en-CA"/>
          </a:p>
        </p:txBody>
      </p:sp>
      <p:sp>
        <p:nvSpPr>
          <p:cNvPr id="5" name="Footer Placeholder 4">
            <a:extLst>
              <a:ext uri="{FF2B5EF4-FFF2-40B4-BE49-F238E27FC236}">
                <a16:creationId xmlns:a16="http://schemas.microsoft.com/office/drawing/2014/main" id="{F6BF06DE-AF50-4E40-A0C2-040191D3A5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701A7E82-14F2-4945-93A7-64054CBE22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E199E-7E77-4DA5-9DB1-6353454547F2}" type="slidenum">
              <a:rPr lang="en-CA" smtClean="0"/>
              <a:t>‹#›</a:t>
            </a:fld>
            <a:endParaRPr lang="en-CA"/>
          </a:p>
        </p:txBody>
      </p:sp>
    </p:spTree>
    <p:extLst>
      <p:ext uri="{BB962C8B-B14F-4D97-AF65-F5344CB8AC3E}">
        <p14:creationId xmlns:p14="http://schemas.microsoft.com/office/powerpoint/2010/main" val="4204005224"/>
      </p:ext>
    </p:extLst>
  </p:cSld>
  <p:clrMap bg1="lt1" tx1="dk1" bg2="lt2" tx2="dk2" accent1="accent1" accent2="accent2" accent3="accent3" accent4="accent4" accent5="accent5" accent6="accent6" hlink="hlink" folHlink="folHlink"/>
  <p:sldLayoutIdLst>
    <p:sldLayoutId id="2147483671" r:id="rId1"/>
    <p:sldLayoutId id="214748366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0C86BD-B267-4E9A-8FE0-163FB140D0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4F0578C-35ED-4B9D-8736-C5A1944655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CFB7206-C101-469C-B6A5-50172FC437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A84231-76DA-48AF-B430-50BE63B71614}" type="datetimeFigureOut">
              <a:rPr lang="en-CA" smtClean="0"/>
              <a:t>2025-04-12</a:t>
            </a:fld>
            <a:endParaRPr lang="en-CA"/>
          </a:p>
        </p:txBody>
      </p:sp>
      <p:sp>
        <p:nvSpPr>
          <p:cNvPr id="5" name="Footer Placeholder 4">
            <a:extLst>
              <a:ext uri="{FF2B5EF4-FFF2-40B4-BE49-F238E27FC236}">
                <a16:creationId xmlns:a16="http://schemas.microsoft.com/office/drawing/2014/main" id="{B27EBE40-0596-4891-94C7-665FFF0DAB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9D924B56-20CE-4FEA-84F9-D7E77A863C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5469DB-3DAE-4196-B996-63A1C5816637}" type="slidenum">
              <a:rPr lang="en-CA" smtClean="0"/>
              <a:t>‹#›</a:t>
            </a:fld>
            <a:endParaRPr lang="en-CA"/>
          </a:p>
        </p:txBody>
      </p:sp>
    </p:spTree>
    <p:extLst>
      <p:ext uri="{BB962C8B-B14F-4D97-AF65-F5344CB8AC3E}">
        <p14:creationId xmlns:p14="http://schemas.microsoft.com/office/powerpoint/2010/main" val="2885203940"/>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46A299-E692-46D4-8A7B-0CBCF50700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15DBD8A-EAB2-4C51-95B4-BBDCA162BA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666F52C-000C-4075-B32C-4F0C43AC70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5C5B1E-AB79-4847-94FD-6A7392E9B864}" type="datetimeFigureOut">
              <a:rPr lang="en-CA" smtClean="0"/>
              <a:t>2025-04-12</a:t>
            </a:fld>
            <a:endParaRPr lang="en-CA"/>
          </a:p>
        </p:txBody>
      </p:sp>
      <p:sp>
        <p:nvSpPr>
          <p:cNvPr id="5" name="Footer Placeholder 4">
            <a:extLst>
              <a:ext uri="{FF2B5EF4-FFF2-40B4-BE49-F238E27FC236}">
                <a16:creationId xmlns:a16="http://schemas.microsoft.com/office/drawing/2014/main" id="{D7CF7CD8-D4FC-4402-BEF7-C9C0531281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B74851D5-821E-4B28-8BF4-4F96FBE45E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73945C-4926-413A-BA66-7DA1FF7166CA}" type="slidenum">
              <a:rPr lang="en-CA" smtClean="0"/>
              <a:t>‹#›</a:t>
            </a:fld>
            <a:endParaRPr lang="en-CA"/>
          </a:p>
        </p:txBody>
      </p:sp>
    </p:spTree>
    <p:extLst>
      <p:ext uri="{BB962C8B-B14F-4D97-AF65-F5344CB8AC3E}">
        <p14:creationId xmlns:p14="http://schemas.microsoft.com/office/powerpoint/2010/main" val="637061152"/>
      </p:ext>
    </p:extLst>
  </p:cSld>
  <p:clrMap bg1="lt1" tx1="dk1" bg2="lt2" tx2="dk2" accent1="accent1" accent2="accent2" accent3="accent3" accent4="accent4" accent5="accent5" accent6="accent6" hlink="hlink" folHlink="folHlink"/>
  <p:sldLayoutIdLst>
    <p:sldLayoutId id="2147483655"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5FC9DC-B1B5-4976-863E-3F5D9ACE298B}" type="datetimeFigureOut">
              <a:rPr lang="en-CA" smtClean="0"/>
              <a:t>2025-04-12</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A608E6-D2DC-4A73-8BB1-57678B2659E0}" type="slidenum">
              <a:rPr lang="en-CA" smtClean="0"/>
              <a:t>‹#›</a:t>
            </a:fld>
            <a:endParaRPr lang="en-CA"/>
          </a:p>
        </p:txBody>
      </p:sp>
    </p:spTree>
    <p:extLst>
      <p:ext uri="{BB962C8B-B14F-4D97-AF65-F5344CB8AC3E}">
        <p14:creationId xmlns:p14="http://schemas.microsoft.com/office/powerpoint/2010/main" val="825708570"/>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B39558-DF62-4413-8023-C12177D415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8DC35C0-BEC9-4025-AC1D-1DDC2B1C25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E4B43FA-775F-42C5-8746-CEFB1E855A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AF6FE-EE13-4D7C-8451-276EC8F59371}" type="datetimeFigureOut">
              <a:rPr lang="en-CA" smtClean="0"/>
              <a:t>2025-04-12</a:t>
            </a:fld>
            <a:endParaRPr lang="en-CA"/>
          </a:p>
        </p:txBody>
      </p:sp>
      <p:sp>
        <p:nvSpPr>
          <p:cNvPr id="5" name="Footer Placeholder 4">
            <a:extLst>
              <a:ext uri="{FF2B5EF4-FFF2-40B4-BE49-F238E27FC236}">
                <a16:creationId xmlns:a16="http://schemas.microsoft.com/office/drawing/2014/main" id="{4ECDAAE1-9BED-405D-80BC-8201D77159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EE93C4AE-1432-4891-9DF9-B6E0DBB57E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C367A2-E4FD-4891-88B0-C0C496C8376D}" type="slidenum">
              <a:rPr lang="en-CA" smtClean="0"/>
              <a:t>‹#›</a:t>
            </a:fld>
            <a:endParaRPr lang="en-CA"/>
          </a:p>
        </p:txBody>
      </p:sp>
    </p:spTree>
    <p:extLst>
      <p:ext uri="{BB962C8B-B14F-4D97-AF65-F5344CB8AC3E}">
        <p14:creationId xmlns:p14="http://schemas.microsoft.com/office/powerpoint/2010/main" val="2409868740"/>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hyperlink" Target="http://classics.mit.edu/Aristotle/nicomachaen.html" TargetMode="External"/><Relationship Id="rId2" Type="http://schemas.openxmlformats.org/officeDocument/2006/relationships/hyperlink" Target="http://classics.mit.edu/" TargetMode="Externa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hyperlink" Target="https://worldhappiness.report/" TargetMode="Externa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cbc.ca/news/canada/world-happiness-report-canada-1.7488467#:~:text=Canada-,Canada%20drops%20to%2018th%20in%202025%20World%20Happiness%20Report%20rank,the%20annual%20report%20released%20Thursday" TargetMode="Externa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hyperlink" Target="http://classics.mit.edu/Epictetus/epicench.html" TargetMode="Externa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hyperlink" Target="https://dailystoic.com/" TargetMode="External"/><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hyperlink" Target="http://classics.mit.edu/Epicurus/princdoc.html" TargetMode="External"/><Relationship Id="rId2" Type="http://schemas.openxmlformats.org/officeDocument/2006/relationships/hyperlink" Target="http://classics.mit.edu/Browse/browse-Epicurus.html" TargetMode="Externa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A86E3C-6982-31FF-9868-D5891005BB78}"/>
              </a:ext>
            </a:extLst>
          </p:cNvPr>
          <p:cNvSpPr>
            <a:spLocks noGrp="1"/>
          </p:cNvSpPr>
          <p:nvPr>
            <p:ph type="title"/>
          </p:nvPr>
        </p:nvSpPr>
        <p:spPr/>
        <p:txBody>
          <a:bodyPr/>
          <a:lstStyle/>
          <a:p>
            <a:r>
              <a:rPr lang="en-CA" dirty="0"/>
              <a:t>    </a:t>
            </a:r>
          </a:p>
        </p:txBody>
      </p:sp>
      <p:sp>
        <p:nvSpPr>
          <p:cNvPr id="5" name="Content Placeholder 4">
            <a:extLst>
              <a:ext uri="{FF2B5EF4-FFF2-40B4-BE49-F238E27FC236}">
                <a16:creationId xmlns:a16="http://schemas.microsoft.com/office/drawing/2014/main" id="{51508169-4B88-91F2-4F9C-CF05A9B84FD5}"/>
              </a:ext>
            </a:extLst>
          </p:cNvPr>
          <p:cNvSpPr>
            <a:spLocks noGrp="1"/>
          </p:cNvSpPr>
          <p:nvPr>
            <p:ph idx="1"/>
          </p:nvPr>
        </p:nvSpPr>
        <p:spPr>
          <a:xfrm>
            <a:off x="437321" y="787179"/>
            <a:ext cx="11394219" cy="5705696"/>
          </a:xfrm>
        </p:spPr>
        <p:txBody>
          <a:bodyPr/>
          <a:lstStyle/>
          <a:p>
            <a:pPr marL="0" indent="0" algn="ctr">
              <a:buNone/>
            </a:pPr>
            <a:r>
              <a:rPr lang="en-CA" sz="4400" b="1" dirty="0">
                <a:latin typeface="Calibri" panose="020F0502020204030204" pitchFamily="34" charset="0"/>
                <a:ea typeface="Calibri" panose="020F0502020204030204" pitchFamily="34" charset="0"/>
                <a:cs typeface="Calibri" panose="020F0502020204030204" pitchFamily="34" charset="0"/>
              </a:rPr>
              <a:t>“ </a:t>
            </a:r>
            <a:r>
              <a:rPr lang="en-CA" sz="4400" b="1" u="sng" dirty="0">
                <a:latin typeface="Calibri" panose="020F0502020204030204" pitchFamily="34" charset="0"/>
                <a:ea typeface="Calibri" panose="020F0502020204030204" pitchFamily="34" charset="0"/>
                <a:cs typeface="Calibri" panose="020F0502020204030204" pitchFamily="34" charset="0"/>
              </a:rPr>
              <a:t>Happiness in Retirement</a:t>
            </a:r>
            <a:r>
              <a:rPr lang="en-CA" sz="4400" b="1" dirty="0">
                <a:latin typeface="Calibri" panose="020F0502020204030204" pitchFamily="34" charset="0"/>
                <a:ea typeface="Calibri" panose="020F0502020204030204" pitchFamily="34" charset="0"/>
                <a:cs typeface="Calibri" panose="020F0502020204030204" pitchFamily="34" charset="0"/>
              </a:rPr>
              <a:t>:</a:t>
            </a:r>
          </a:p>
          <a:p>
            <a:pPr marL="0" indent="0" algn="ctr">
              <a:buNone/>
            </a:pPr>
            <a:r>
              <a:rPr lang="en-CA" sz="4400" b="1" dirty="0">
                <a:latin typeface="Calibri" panose="020F0502020204030204" pitchFamily="34" charset="0"/>
                <a:ea typeface="Calibri" panose="020F0502020204030204" pitchFamily="34" charset="0"/>
                <a:cs typeface="Calibri" panose="020F0502020204030204" pitchFamily="34" charset="0"/>
              </a:rPr>
              <a:t>Super-Agers, Positive Psychology, and Different Concepts of Happiness”</a:t>
            </a:r>
          </a:p>
          <a:p>
            <a:endParaRPr lang="en-CA" sz="44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CA" sz="3200" b="1" dirty="0">
                <a:latin typeface="Calibri" panose="020F0502020204030204" pitchFamily="34" charset="0"/>
                <a:ea typeface="Calibri" panose="020F0502020204030204" pitchFamily="34" charset="0"/>
                <a:cs typeface="Calibri" panose="020F0502020204030204" pitchFamily="34" charset="0"/>
              </a:rPr>
              <a:t>By Brian Orend</a:t>
            </a:r>
          </a:p>
          <a:p>
            <a:pPr marL="0" indent="0" algn="ctr">
              <a:buNone/>
            </a:pPr>
            <a:r>
              <a:rPr lang="en-CA" sz="3200" b="1" dirty="0">
                <a:latin typeface="Calibri" panose="020F0502020204030204" pitchFamily="34" charset="0"/>
                <a:ea typeface="Calibri" panose="020F0502020204030204" pitchFamily="34" charset="0"/>
                <a:cs typeface="Calibri" panose="020F0502020204030204" pitchFamily="34" charset="0"/>
              </a:rPr>
              <a:t>Professor of Philosophy,</a:t>
            </a:r>
          </a:p>
          <a:p>
            <a:pPr marL="0" indent="0" algn="ctr">
              <a:buNone/>
            </a:pPr>
            <a:r>
              <a:rPr lang="en-CA" sz="3200" b="1" dirty="0">
                <a:latin typeface="Calibri" panose="020F0502020204030204" pitchFamily="34" charset="0"/>
                <a:ea typeface="Calibri" panose="020F0502020204030204" pitchFamily="34" charset="0"/>
                <a:cs typeface="Calibri" panose="020F0502020204030204" pitchFamily="34" charset="0"/>
              </a:rPr>
              <a:t>University of Waterloo</a:t>
            </a:r>
          </a:p>
          <a:p>
            <a:pPr algn="ctr"/>
            <a:endParaRPr lang="en-CA" sz="32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CA" sz="3200" b="1" dirty="0">
                <a:latin typeface="Calibri" panose="020F0502020204030204" pitchFamily="34" charset="0"/>
                <a:ea typeface="Calibri" panose="020F0502020204030204" pitchFamily="34" charset="0"/>
                <a:cs typeface="Calibri" panose="020F0502020204030204" pitchFamily="34" charset="0"/>
              </a:rPr>
              <a:t>April 14, 2025</a:t>
            </a:r>
          </a:p>
          <a:p>
            <a:endParaRPr lang="en-CA" dirty="0"/>
          </a:p>
        </p:txBody>
      </p:sp>
    </p:spTree>
    <p:extLst>
      <p:ext uri="{BB962C8B-B14F-4D97-AF65-F5344CB8AC3E}">
        <p14:creationId xmlns:p14="http://schemas.microsoft.com/office/powerpoint/2010/main" val="3990685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0F1742-E6AD-4549-805B-F14A8CA17A1B}"/>
              </a:ext>
            </a:extLst>
          </p:cNvPr>
          <p:cNvSpPr>
            <a:spLocks noGrp="1"/>
          </p:cNvSpPr>
          <p:nvPr>
            <p:ph type="title"/>
          </p:nvPr>
        </p:nvSpPr>
        <p:spPr>
          <a:xfrm>
            <a:off x="1136397" y="502020"/>
            <a:ext cx="5323715" cy="1642970"/>
          </a:xfrm>
        </p:spPr>
        <p:txBody>
          <a:bodyPr anchor="b">
            <a:normAutofit/>
          </a:bodyPr>
          <a:lstStyle/>
          <a:p>
            <a:r>
              <a:rPr lang="en-CA" sz="4000" dirty="0"/>
              <a:t>But, it’s important to note that…</a:t>
            </a:r>
          </a:p>
        </p:txBody>
      </p:sp>
      <p:sp>
        <p:nvSpPr>
          <p:cNvPr id="3" name="Content Placeholder 2">
            <a:extLst>
              <a:ext uri="{FF2B5EF4-FFF2-40B4-BE49-F238E27FC236}">
                <a16:creationId xmlns:a16="http://schemas.microsoft.com/office/drawing/2014/main" id="{84EF09DC-1BB2-41C5-A8FA-C2EEB161B434}"/>
              </a:ext>
            </a:extLst>
          </p:cNvPr>
          <p:cNvSpPr>
            <a:spLocks noGrp="1"/>
          </p:cNvSpPr>
          <p:nvPr>
            <p:ph idx="1"/>
          </p:nvPr>
        </p:nvSpPr>
        <p:spPr>
          <a:xfrm>
            <a:off x="1144923" y="2405894"/>
            <a:ext cx="5315189" cy="3535083"/>
          </a:xfrm>
        </p:spPr>
        <p:txBody>
          <a:bodyPr anchor="t">
            <a:normAutofit lnSpcReduction="10000"/>
          </a:bodyPr>
          <a:lstStyle/>
          <a:p>
            <a:r>
              <a:rPr lang="en-CA" sz="3200" dirty="0"/>
              <a:t>….</a:t>
            </a:r>
            <a:r>
              <a:rPr lang="en-CA" sz="3200" b="1" dirty="0"/>
              <a:t>Epicurus himself did </a:t>
            </a:r>
            <a:r>
              <a:rPr lang="en-CA" sz="3200" b="1" u="sng" dirty="0"/>
              <a:t>not</a:t>
            </a:r>
            <a:r>
              <a:rPr lang="en-CA" sz="3200" b="1" dirty="0"/>
              <a:t> behave or advocate the way in which the word “epicure” has come to mean, which is to say: </a:t>
            </a:r>
            <a:r>
              <a:rPr lang="en-CA" sz="3200" b="1" u="sng" dirty="0"/>
              <a:t>total hedonism</a:t>
            </a:r>
            <a:r>
              <a:rPr lang="en-CA" sz="3200" b="1" dirty="0"/>
              <a:t>, aggressive indulgence in all forms of YOLO decadent sensory delight.</a:t>
            </a:r>
          </a:p>
          <a:p>
            <a:endParaRPr lang="en-CA" sz="2000" dirty="0"/>
          </a:p>
        </p:txBody>
      </p:sp>
      <p:sp>
        <p:nvSpPr>
          <p:cNvPr id="75" name="Rectangle 74">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44" name="Picture 4" descr="chocolate fountain - Picture of Epicurean, Perth - Tripadvisor">
            <a:extLst>
              <a:ext uri="{FF2B5EF4-FFF2-40B4-BE49-F238E27FC236}">
                <a16:creationId xmlns:a16="http://schemas.microsoft.com/office/drawing/2014/main" id="{9CE5DF2E-4DFA-4882-9DD9-690ACDB1785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73186" y="322289"/>
            <a:ext cx="5161613" cy="6318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2798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A29F-F95D-4280-9FAF-9DE5909DF50D}"/>
              </a:ext>
            </a:extLst>
          </p:cNvPr>
          <p:cNvSpPr>
            <a:spLocks noGrp="1"/>
          </p:cNvSpPr>
          <p:nvPr>
            <p:ph type="title"/>
          </p:nvPr>
        </p:nvSpPr>
        <p:spPr/>
        <p:txBody>
          <a:bodyPr/>
          <a:lstStyle/>
          <a:p>
            <a:r>
              <a:rPr lang="en-CA" b="1" u="sng" dirty="0">
                <a:latin typeface="+mn-lt"/>
              </a:rPr>
              <a:t>… rather, Epicurus thought…</a:t>
            </a:r>
          </a:p>
        </p:txBody>
      </p:sp>
      <p:sp>
        <p:nvSpPr>
          <p:cNvPr id="3" name="Content Placeholder 2">
            <a:extLst>
              <a:ext uri="{FF2B5EF4-FFF2-40B4-BE49-F238E27FC236}">
                <a16:creationId xmlns:a16="http://schemas.microsoft.com/office/drawing/2014/main" id="{191E4578-DDEC-4942-93B9-6147E68EFF71}"/>
              </a:ext>
            </a:extLst>
          </p:cNvPr>
          <p:cNvSpPr>
            <a:spLocks noGrp="1"/>
          </p:cNvSpPr>
          <p:nvPr>
            <p:ph idx="1"/>
          </p:nvPr>
        </p:nvSpPr>
        <p:spPr/>
        <p:txBody>
          <a:bodyPr>
            <a:normAutofit/>
          </a:bodyPr>
          <a:lstStyle/>
          <a:p>
            <a:r>
              <a:rPr lang="en-CA" sz="3600" b="1" dirty="0"/>
              <a:t>…. That such an aggressive approach was too risky, and that, </a:t>
            </a:r>
            <a:r>
              <a:rPr lang="en-CA" sz="3600" b="1" u="sng" dirty="0"/>
              <a:t>to maximize a lifetime of pleasure, one should stick to risk-averse forms of low-level</a:t>
            </a:r>
            <a:r>
              <a:rPr lang="en-CA" sz="3600" b="1" dirty="0"/>
              <a:t>, </a:t>
            </a:r>
            <a:r>
              <a:rPr lang="en-CA" sz="3600" b="1" u="sng" dirty="0"/>
              <a:t>rather pedestrian, pleasures on a daily basis</a:t>
            </a:r>
            <a:r>
              <a:rPr lang="en-CA" sz="3600" b="1" dirty="0"/>
              <a:t>: good food and drink, good night’s sleep, socializing with friends and family, work that satisfies you, not worrying about death, engaging in pleasant leisure activities, savouring the five senses.</a:t>
            </a:r>
          </a:p>
          <a:p>
            <a:endParaRPr lang="en-CA" sz="3600" b="1" dirty="0"/>
          </a:p>
        </p:txBody>
      </p:sp>
    </p:spTree>
    <p:extLst>
      <p:ext uri="{BB962C8B-B14F-4D97-AF65-F5344CB8AC3E}">
        <p14:creationId xmlns:p14="http://schemas.microsoft.com/office/powerpoint/2010/main" val="2223264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2FDAC-B90F-BD6B-2F83-086E6A65D1DA}"/>
              </a:ext>
            </a:extLst>
          </p:cNvPr>
          <p:cNvSpPr>
            <a:spLocks noGrp="1"/>
          </p:cNvSpPr>
          <p:nvPr>
            <p:ph type="title"/>
          </p:nvPr>
        </p:nvSpPr>
        <p:spPr>
          <a:xfrm>
            <a:off x="270344" y="135173"/>
            <a:ext cx="11083456" cy="1041620"/>
          </a:xfrm>
        </p:spPr>
        <p:txBody>
          <a:bodyPr/>
          <a:lstStyle/>
          <a:p>
            <a:r>
              <a:rPr lang="en-CA" b="1" u="sng" dirty="0">
                <a:latin typeface="+mn-lt"/>
              </a:rPr>
              <a:t>Now, few can deny that the best kind…</a:t>
            </a:r>
          </a:p>
        </p:txBody>
      </p:sp>
      <p:sp>
        <p:nvSpPr>
          <p:cNvPr id="3" name="Content Placeholder 2">
            <a:extLst>
              <a:ext uri="{FF2B5EF4-FFF2-40B4-BE49-F238E27FC236}">
                <a16:creationId xmlns:a16="http://schemas.microsoft.com/office/drawing/2014/main" id="{574E67BB-F0BD-7EC0-0733-C159B01C6A9E}"/>
              </a:ext>
            </a:extLst>
          </p:cNvPr>
          <p:cNvSpPr>
            <a:spLocks noGrp="1"/>
          </p:cNvSpPr>
          <p:nvPr>
            <p:ph idx="1"/>
          </p:nvPr>
        </p:nvSpPr>
        <p:spPr>
          <a:xfrm>
            <a:off x="838200" y="1319917"/>
            <a:ext cx="10515600" cy="5231958"/>
          </a:xfrm>
        </p:spPr>
        <p:txBody>
          <a:bodyPr>
            <a:noAutofit/>
          </a:bodyPr>
          <a:lstStyle/>
          <a:p>
            <a:pPr marL="0" indent="0">
              <a:buNone/>
            </a:pPr>
            <a:r>
              <a:rPr lang="en-CA" sz="3200" b="1" dirty="0"/>
              <a:t>.. Of life needs to experience pleasure and subjective happiness, but criticisms of this view tends to be that:</a:t>
            </a:r>
          </a:p>
          <a:p>
            <a:pPr marL="0" indent="0">
              <a:buNone/>
            </a:pPr>
            <a:endParaRPr lang="en-CA" sz="3200" b="1" dirty="0"/>
          </a:p>
          <a:p>
            <a:pPr marL="514350" indent="-514350">
              <a:buAutoNum type="arabicParenR"/>
            </a:pPr>
            <a:r>
              <a:rPr lang="en-CA" sz="3200" b="1" dirty="0"/>
              <a:t>It is too </a:t>
            </a:r>
            <a:r>
              <a:rPr lang="en-CA" sz="3200" b="1" u="sng" dirty="0"/>
              <a:t>reductive and primitive </a:t>
            </a:r>
            <a:r>
              <a:rPr lang="en-CA" sz="3200" b="1" dirty="0"/>
              <a:t>an understanding of human nature and human potential: as Aristotle says, even mere pigs can feel pleasure…</a:t>
            </a:r>
          </a:p>
          <a:p>
            <a:pPr marL="514350" indent="-514350">
              <a:buAutoNum type="arabicParenR"/>
            </a:pPr>
            <a:r>
              <a:rPr lang="en-CA" sz="3200" b="1" dirty="0"/>
              <a:t>The problem of </a:t>
            </a:r>
            <a:r>
              <a:rPr lang="en-CA" sz="3200" b="1" u="sng" dirty="0"/>
              <a:t>hedonic adaptation</a:t>
            </a:r>
            <a:r>
              <a:rPr lang="en-CA" sz="3200" b="1" dirty="0"/>
              <a:t>: we quickly adapt to what gives us pleasure, and each unit of consumption gives us less and less pleasure. How are we to reliably increase our happiness?</a:t>
            </a:r>
          </a:p>
        </p:txBody>
      </p:sp>
    </p:spTree>
    <p:extLst>
      <p:ext uri="{BB962C8B-B14F-4D97-AF65-F5344CB8AC3E}">
        <p14:creationId xmlns:p14="http://schemas.microsoft.com/office/powerpoint/2010/main" val="560002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7F738-9162-46CA-8533-9B8053AA2F2A}"/>
              </a:ext>
            </a:extLst>
          </p:cNvPr>
          <p:cNvSpPr>
            <a:spLocks noGrp="1"/>
          </p:cNvSpPr>
          <p:nvPr>
            <p:ph type="title"/>
          </p:nvPr>
        </p:nvSpPr>
        <p:spPr>
          <a:xfrm>
            <a:off x="367259" y="-104931"/>
            <a:ext cx="11347554" cy="854439"/>
          </a:xfrm>
        </p:spPr>
        <p:txBody>
          <a:bodyPr/>
          <a:lstStyle/>
          <a:p>
            <a:r>
              <a:rPr lang="en-US" b="1" u="sng" dirty="0">
                <a:latin typeface="+mn-lt"/>
              </a:rPr>
              <a:t>Contemporary “Strategies” to Lessen the…</a:t>
            </a:r>
            <a:endParaRPr lang="en-CA" b="1" u="sng" dirty="0">
              <a:latin typeface="+mn-lt"/>
            </a:endParaRPr>
          </a:p>
        </p:txBody>
      </p:sp>
      <p:sp>
        <p:nvSpPr>
          <p:cNvPr id="3" name="Content Placeholder 2">
            <a:extLst>
              <a:ext uri="{FF2B5EF4-FFF2-40B4-BE49-F238E27FC236}">
                <a16:creationId xmlns:a16="http://schemas.microsoft.com/office/drawing/2014/main" id="{6708BCB2-1371-4758-A9A0-17E48CDB1FDF}"/>
              </a:ext>
            </a:extLst>
          </p:cNvPr>
          <p:cNvSpPr>
            <a:spLocks noGrp="1"/>
          </p:cNvSpPr>
          <p:nvPr>
            <p:ph idx="1"/>
          </p:nvPr>
        </p:nvSpPr>
        <p:spPr>
          <a:xfrm>
            <a:off x="134911" y="826936"/>
            <a:ext cx="11767279" cy="5828697"/>
          </a:xfrm>
        </p:spPr>
        <p:txBody>
          <a:bodyPr>
            <a:normAutofit lnSpcReduction="10000"/>
          </a:bodyPr>
          <a:lstStyle/>
          <a:p>
            <a:r>
              <a:rPr lang="en-US" sz="3200" b="1" dirty="0"/>
              <a:t>… negative impact which hedonic adaptation can have on pleasure and happiness:</a:t>
            </a:r>
          </a:p>
          <a:p>
            <a:endParaRPr lang="en-US" sz="3200" b="1" dirty="0"/>
          </a:p>
          <a:p>
            <a:r>
              <a:rPr lang="en-CA" sz="3200" b="1" dirty="0">
                <a:effectLst/>
                <a:ea typeface="Calibri" panose="020F0502020204030204" pitchFamily="34" charset="0"/>
                <a:cs typeface="Times New Roman" panose="02020603050405020304" pitchFamily="18" charset="0"/>
              </a:rPr>
              <a:t>a) spread out </a:t>
            </a:r>
            <a:r>
              <a:rPr lang="en-CA" sz="3200" b="1" i="1" u="sng" dirty="0">
                <a:effectLst/>
                <a:highlight>
                  <a:srgbClr val="FFFF00"/>
                </a:highlight>
                <a:ea typeface="Calibri" panose="020F0502020204030204" pitchFamily="34" charset="0"/>
                <a:cs typeface="Times New Roman" panose="02020603050405020304" pitchFamily="18" charset="0"/>
              </a:rPr>
              <a:t>the times and ways </a:t>
            </a:r>
            <a:r>
              <a:rPr lang="en-CA" sz="3200" b="1" dirty="0">
                <a:effectLst/>
                <a:ea typeface="Calibri" panose="020F0502020204030204" pitchFamily="34" charset="0"/>
                <a:cs typeface="Times New Roman" panose="02020603050405020304" pitchFamily="18" charset="0"/>
              </a:rPr>
              <a:t>in which one experiences pleasure (e.g., space out those pieces of chocolate!);</a:t>
            </a:r>
          </a:p>
          <a:p>
            <a:r>
              <a:rPr lang="en-CA" sz="3200" b="1" dirty="0">
                <a:effectLst/>
                <a:ea typeface="Calibri" panose="020F0502020204030204" pitchFamily="34" charset="0"/>
                <a:cs typeface="Times New Roman" panose="02020603050405020304" pitchFamily="18" charset="0"/>
              </a:rPr>
              <a:t>b) spread out one’s </a:t>
            </a:r>
            <a:r>
              <a:rPr lang="en-CA" sz="3200" b="1" i="1" u="sng" dirty="0">
                <a:effectLst/>
                <a:highlight>
                  <a:srgbClr val="FFFF00"/>
                </a:highlight>
                <a:ea typeface="Calibri" panose="020F0502020204030204" pitchFamily="34" charset="0"/>
                <a:cs typeface="Times New Roman" panose="02020603050405020304" pitchFamily="18" charset="0"/>
              </a:rPr>
              <a:t>sources</a:t>
            </a:r>
            <a:r>
              <a:rPr lang="en-CA" sz="3200" b="1" dirty="0">
                <a:effectLst/>
                <a:ea typeface="Calibri" panose="020F0502020204030204" pitchFamily="34" charset="0"/>
                <a:cs typeface="Times New Roman" panose="02020603050405020304" pitchFamily="18" charset="0"/>
              </a:rPr>
              <a:t> of pleasure in general;</a:t>
            </a:r>
          </a:p>
          <a:p>
            <a:r>
              <a:rPr lang="en-CA" sz="3200" b="1" dirty="0">
                <a:ea typeface="Calibri" panose="020F0502020204030204" pitchFamily="34" charset="0"/>
                <a:cs typeface="Times New Roman" panose="02020603050405020304" pitchFamily="18" charset="0"/>
              </a:rPr>
              <a:t>c</a:t>
            </a:r>
            <a:r>
              <a:rPr lang="en-CA" sz="3200" b="1" dirty="0">
                <a:effectLst/>
                <a:ea typeface="Calibri" panose="020F0502020204030204" pitchFamily="34" charset="0"/>
                <a:cs typeface="Times New Roman" panose="02020603050405020304" pitchFamily="18" charset="0"/>
              </a:rPr>
              <a:t>) cultivate </a:t>
            </a:r>
            <a:r>
              <a:rPr lang="en-CA" sz="3200" b="1" u="sng" dirty="0">
                <a:effectLst/>
                <a:ea typeface="Calibri" panose="020F0502020204030204" pitchFamily="34" charset="0"/>
                <a:cs typeface="Times New Roman" panose="02020603050405020304" pitchFamily="18" charset="0"/>
              </a:rPr>
              <a:t>a sense of personal identity which is itself plural</a:t>
            </a:r>
            <a:r>
              <a:rPr lang="en-CA" sz="3200" b="1" dirty="0">
                <a:effectLst/>
                <a:ea typeface="Calibri" panose="020F0502020204030204" pitchFamily="34" charset="0"/>
                <a:cs typeface="Times New Roman" panose="02020603050405020304" pitchFamily="18" charset="0"/>
              </a:rPr>
              <a:t>, drawing on different strengths, sources of pleasure, value commitments, and habitual behaviours. This is the idea of </a:t>
            </a:r>
            <a:r>
              <a:rPr lang="en-CA" sz="3200" b="1" u="sng" dirty="0">
                <a:effectLst/>
                <a:highlight>
                  <a:srgbClr val="FFFF00"/>
                </a:highlight>
                <a:ea typeface="Calibri" panose="020F0502020204030204" pitchFamily="34" charset="0"/>
                <a:cs typeface="Times New Roman" panose="02020603050405020304" pitchFamily="18" charset="0"/>
              </a:rPr>
              <a:t>“The “Complex </a:t>
            </a:r>
            <a:r>
              <a:rPr lang="en-CA" sz="3200" b="1" u="sng" dirty="0">
                <a:highlight>
                  <a:srgbClr val="FFFF00"/>
                </a:highlight>
                <a:ea typeface="Calibri" panose="020F0502020204030204" pitchFamily="34" charset="0"/>
                <a:cs typeface="Times New Roman" panose="02020603050405020304" pitchFamily="18" charset="0"/>
              </a:rPr>
              <a:t>S</a:t>
            </a:r>
            <a:r>
              <a:rPr lang="en-CA" sz="3200" b="1" u="sng" dirty="0">
                <a:effectLst/>
                <a:highlight>
                  <a:srgbClr val="FFFF00"/>
                </a:highlight>
                <a:ea typeface="Calibri" panose="020F0502020204030204" pitchFamily="34" charset="0"/>
                <a:cs typeface="Times New Roman" panose="02020603050405020304" pitchFamily="18" charset="0"/>
              </a:rPr>
              <a:t>elf”</a:t>
            </a:r>
            <a:r>
              <a:rPr lang="en-CA" sz="3200" b="1" dirty="0">
                <a:effectLst/>
                <a:ea typeface="Calibri" panose="020F0502020204030204" pitchFamily="34" charset="0"/>
                <a:cs typeface="Times New Roman" panose="02020603050405020304" pitchFamily="18" charset="0"/>
              </a:rPr>
              <a:t>, and such has been shown to be more resilient in general -- as those with more narrow, and rigidly defined, self-identities, can be subject to deep trauma if they experience large losses in one of those dimensions.</a:t>
            </a:r>
          </a:p>
          <a:p>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3056552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0BA09-B677-DEA6-6A48-A37F2A4093FA}"/>
              </a:ext>
            </a:extLst>
          </p:cNvPr>
          <p:cNvSpPr>
            <a:spLocks noGrp="1"/>
          </p:cNvSpPr>
          <p:nvPr>
            <p:ph type="title"/>
          </p:nvPr>
        </p:nvSpPr>
        <p:spPr/>
        <p:txBody>
          <a:bodyPr/>
          <a:lstStyle/>
          <a:p>
            <a:endParaRPr lang="en-CA"/>
          </a:p>
        </p:txBody>
      </p:sp>
      <p:sp>
        <p:nvSpPr>
          <p:cNvPr id="3" name="Content Placeholder 2">
            <a:extLst>
              <a:ext uri="{FF2B5EF4-FFF2-40B4-BE49-F238E27FC236}">
                <a16:creationId xmlns:a16="http://schemas.microsoft.com/office/drawing/2014/main" id="{D3A9A940-A024-D39F-F5C0-F979F02A6366}"/>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1332374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30B9C-57C6-4990-8CC3-1C649E876CA4}"/>
              </a:ext>
            </a:extLst>
          </p:cNvPr>
          <p:cNvSpPr>
            <a:spLocks noGrp="1"/>
          </p:cNvSpPr>
          <p:nvPr>
            <p:ph type="title"/>
          </p:nvPr>
        </p:nvSpPr>
        <p:spPr/>
        <p:txBody>
          <a:bodyPr/>
          <a:lstStyle/>
          <a:p>
            <a:r>
              <a:rPr lang="en-US" b="1" u="sng" dirty="0">
                <a:latin typeface="+mn-lt"/>
              </a:rPr>
              <a:t>Objective Theories of Happiness</a:t>
            </a:r>
            <a:endParaRPr lang="en-CA" b="1" u="sng" dirty="0">
              <a:latin typeface="+mn-lt"/>
            </a:endParaRPr>
          </a:p>
        </p:txBody>
      </p:sp>
      <p:sp>
        <p:nvSpPr>
          <p:cNvPr id="3" name="Content Placeholder 2">
            <a:extLst>
              <a:ext uri="{FF2B5EF4-FFF2-40B4-BE49-F238E27FC236}">
                <a16:creationId xmlns:a16="http://schemas.microsoft.com/office/drawing/2014/main" id="{BBAA1B97-32F5-497A-B816-9D0F72728211}"/>
              </a:ext>
            </a:extLst>
          </p:cNvPr>
          <p:cNvSpPr>
            <a:spLocks noGrp="1"/>
          </p:cNvSpPr>
          <p:nvPr>
            <p:ph idx="1"/>
          </p:nvPr>
        </p:nvSpPr>
        <p:spPr>
          <a:xfrm>
            <a:off x="838200" y="1986197"/>
            <a:ext cx="10515600" cy="4190766"/>
          </a:xfrm>
        </p:spPr>
        <p:txBody>
          <a:bodyPr/>
          <a:lstStyle/>
          <a:p>
            <a:r>
              <a:rPr lang="en-US" dirty="0"/>
              <a:t>-</a:t>
            </a:r>
            <a:r>
              <a:rPr lang="en-US" sz="3600" b="1" dirty="0"/>
              <a:t>argue that there </a:t>
            </a:r>
            <a:r>
              <a:rPr lang="en-US" sz="3600" b="1" u="sng" dirty="0"/>
              <a:t>are</a:t>
            </a:r>
            <a:r>
              <a:rPr lang="en-US" sz="3600" b="1" dirty="0"/>
              <a:t> universal truths, or perhaps a broadly shared framework, regarding human happiness (based on potent commonalities in “the human condition”). These theorists then propose and defend what those essential elements of human happiness are, and Aristotle is a prime example of this. </a:t>
            </a:r>
            <a:endParaRPr lang="en-CA" sz="3600" b="1" dirty="0"/>
          </a:p>
        </p:txBody>
      </p:sp>
    </p:spTree>
    <p:extLst>
      <p:ext uri="{BB962C8B-B14F-4D97-AF65-F5344CB8AC3E}">
        <p14:creationId xmlns:p14="http://schemas.microsoft.com/office/powerpoint/2010/main" val="3229661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6C5BA-B55F-4AF8-902B-A658D2239F15}"/>
              </a:ext>
            </a:extLst>
          </p:cNvPr>
          <p:cNvSpPr>
            <a:spLocks noGrp="1"/>
          </p:cNvSpPr>
          <p:nvPr>
            <p:ph type="title"/>
          </p:nvPr>
        </p:nvSpPr>
        <p:spPr/>
        <p:txBody>
          <a:bodyPr/>
          <a:lstStyle/>
          <a:p>
            <a:r>
              <a:rPr lang="en-US" dirty="0"/>
              <a:t>Again…</a:t>
            </a:r>
            <a:endParaRPr lang="en-CA" dirty="0"/>
          </a:p>
        </p:txBody>
      </p:sp>
      <p:sp>
        <p:nvSpPr>
          <p:cNvPr id="3" name="Content Placeholder 2">
            <a:extLst>
              <a:ext uri="{FF2B5EF4-FFF2-40B4-BE49-F238E27FC236}">
                <a16:creationId xmlns:a16="http://schemas.microsoft.com/office/drawing/2014/main" id="{E663F2FB-EA6D-4CBC-BE50-16D9E764D920}"/>
              </a:ext>
            </a:extLst>
          </p:cNvPr>
          <p:cNvSpPr>
            <a:spLocks noGrp="1"/>
          </p:cNvSpPr>
          <p:nvPr>
            <p:ph idx="1"/>
          </p:nvPr>
        </p:nvSpPr>
        <p:spPr/>
        <p:txBody>
          <a:bodyPr/>
          <a:lstStyle/>
          <a:p>
            <a:r>
              <a:rPr lang="en-US" dirty="0"/>
              <a:t>… full free works of his can be found at:</a:t>
            </a:r>
          </a:p>
          <a:p>
            <a:endParaRPr lang="en-CA" dirty="0">
              <a:hlinkClick r:id="rId2"/>
            </a:endParaRPr>
          </a:p>
          <a:p>
            <a:r>
              <a:rPr lang="en-CA" dirty="0">
                <a:hlinkClick r:id="rId2"/>
              </a:rPr>
              <a:t>http://classics.mit.edu</a:t>
            </a:r>
            <a:endParaRPr lang="en-CA" dirty="0"/>
          </a:p>
          <a:p>
            <a:endParaRPr lang="en-CA" dirty="0"/>
          </a:p>
          <a:p>
            <a:r>
              <a:rPr lang="en-CA" dirty="0"/>
              <a:t>E.g. the </a:t>
            </a:r>
            <a:r>
              <a:rPr lang="en-CA" b="1" i="1" dirty="0"/>
              <a:t>Nicomachean Ethics:</a:t>
            </a:r>
          </a:p>
          <a:p>
            <a:endParaRPr lang="en-CA" dirty="0"/>
          </a:p>
          <a:p>
            <a:endParaRPr lang="en-CA" dirty="0"/>
          </a:p>
          <a:p>
            <a:r>
              <a:rPr lang="en-CA" dirty="0">
                <a:hlinkClick r:id="rId3"/>
              </a:rPr>
              <a:t>http://classics.mit.edu/Aristotle/nicomachaen.html</a:t>
            </a:r>
            <a:endParaRPr lang="en-CA" dirty="0"/>
          </a:p>
          <a:p>
            <a:endParaRPr lang="en-CA" dirty="0"/>
          </a:p>
          <a:p>
            <a:endParaRPr lang="en-CA" dirty="0"/>
          </a:p>
        </p:txBody>
      </p:sp>
    </p:spTree>
    <p:extLst>
      <p:ext uri="{BB962C8B-B14F-4D97-AF65-F5344CB8AC3E}">
        <p14:creationId xmlns:p14="http://schemas.microsoft.com/office/powerpoint/2010/main" val="414924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4F42D-C2D3-45A3-9315-4A939C9CBACD}"/>
              </a:ext>
            </a:extLst>
          </p:cNvPr>
          <p:cNvSpPr>
            <a:spLocks noGrp="1"/>
          </p:cNvSpPr>
          <p:nvPr>
            <p:ph type="title"/>
          </p:nvPr>
        </p:nvSpPr>
        <p:spPr>
          <a:xfrm>
            <a:off x="322289" y="67457"/>
            <a:ext cx="11031511" cy="1611441"/>
          </a:xfrm>
        </p:spPr>
        <p:txBody>
          <a:bodyPr/>
          <a:lstStyle/>
          <a:p>
            <a:r>
              <a:rPr lang="en-CA" b="1" u="sng" dirty="0">
                <a:latin typeface="+mn-lt"/>
              </a:rPr>
              <a:t>For Aristotle…</a:t>
            </a:r>
          </a:p>
        </p:txBody>
      </p:sp>
      <p:sp>
        <p:nvSpPr>
          <p:cNvPr id="3" name="Content Placeholder 2">
            <a:extLst>
              <a:ext uri="{FF2B5EF4-FFF2-40B4-BE49-F238E27FC236}">
                <a16:creationId xmlns:a16="http://schemas.microsoft.com/office/drawing/2014/main" id="{6154A2CE-1767-4434-B0D4-B5D26B046F0F}"/>
              </a:ext>
            </a:extLst>
          </p:cNvPr>
          <p:cNvSpPr>
            <a:spLocks noGrp="1"/>
          </p:cNvSpPr>
          <p:nvPr>
            <p:ph idx="1"/>
          </p:nvPr>
        </p:nvSpPr>
        <p:spPr>
          <a:xfrm>
            <a:off x="464695" y="1678898"/>
            <a:ext cx="11182662" cy="4813977"/>
          </a:xfrm>
        </p:spPr>
        <p:txBody>
          <a:bodyPr>
            <a:noAutofit/>
          </a:bodyPr>
          <a:lstStyle/>
          <a:p>
            <a:r>
              <a:rPr lang="en-CA" sz="3200" b="1" dirty="0"/>
              <a:t>- (and, in contrast with Epicurus), </a:t>
            </a:r>
            <a:r>
              <a:rPr lang="en-CA" sz="3200" b="1" u="sng" dirty="0"/>
              <a:t>the universe itself </a:t>
            </a:r>
            <a:r>
              <a:rPr lang="en-CA" sz="3200" b="1" dirty="0"/>
              <a:t>IS indeed imbued with meaning and purpose; likewise, </a:t>
            </a:r>
            <a:r>
              <a:rPr lang="en-CA" sz="3200" b="1" u="sng" dirty="0"/>
              <a:t>our lives are imbued—by nature—with meaning and purpose</a:t>
            </a:r>
            <a:r>
              <a:rPr lang="en-CA" sz="3200" b="1" dirty="0"/>
              <a:t>. </a:t>
            </a:r>
          </a:p>
          <a:p>
            <a:endParaRPr lang="en-CA" sz="3200" b="1" dirty="0"/>
          </a:p>
          <a:p>
            <a:r>
              <a:rPr lang="en-CA" sz="3200" b="1" dirty="0"/>
              <a:t>This purpose for us is to become </a:t>
            </a:r>
            <a:r>
              <a:rPr lang="en-CA" sz="3200" b="1" u="sng" dirty="0"/>
              <a:t>the best kind of creature, the most fully realized kind of creature, which we are </a:t>
            </a:r>
            <a:r>
              <a:rPr lang="en-CA" sz="3200" b="1" dirty="0"/>
              <a:t>(true *EXEMPLARS* of our species). Just like an acorn needs, and has an impulse, to grow into a beautiful tree, we too have a natural impulse to become the very best human being we can be.</a:t>
            </a:r>
          </a:p>
        </p:txBody>
      </p:sp>
    </p:spTree>
    <p:extLst>
      <p:ext uri="{BB962C8B-B14F-4D97-AF65-F5344CB8AC3E}">
        <p14:creationId xmlns:p14="http://schemas.microsoft.com/office/powerpoint/2010/main" val="406813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latin typeface="+mn-lt"/>
              </a:rPr>
              <a:t> </a:t>
            </a:r>
            <a:r>
              <a:rPr lang="en-CA" b="1" u="sng" dirty="0">
                <a:latin typeface="+mn-lt"/>
              </a:rPr>
              <a:t>Happiness, for Aristotle, has Three Parts</a:t>
            </a:r>
          </a:p>
        </p:txBody>
      </p:sp>
      <p:sp>
        <p:nvSpPr>
          <p:cNvPr id="3" name="Content Placeholder 2"/>
          <p:cNvSpPr>
            <a:spLocks noGrp="1"/>
          </p:cNvSpPr>
          <p:nvPr>
            <p:ph idx="1"/>
          </p:nvPr>
        </p:nvSpPr>
        <p:spPr/>
        <p:txBody>
          <a:bodyPr>
            <a:normAutofit/>
          </a:bodyPr>
          <a:lstStyle/>
          <a:p>
            <a:r>
              <a:rPr lang="en-CA" sz="4400" b="1" dirty="0"/>
              <a:t>1) Pleasure</a:t>
            </a:r>
          </a:p>
          <a:p>
            <a:endParaRPr lang="en-CA" sz="4400" b="1" dirty="0"/>
          </a:p>
          <a:p>
            <a:r>
              <a:rPr lang="en-CA" sz="4400" b="1" dirty="0"/>
              <a:t>2) “The </a:t>
            </a:r>
            <a:r>
              <a:rPr lang="en-CA" sz="4400" b="1" u="sng" dirty="0"/>
              <a:t>External</a:t>
            </a:r>
            <a:r>
              <a:rPr lang="en-CA" sz="4400" b="1" dirty="0"/>
              <a:t> Goods”</a:t>
            </a:r>
          </a:p>
          <a:p>
            <a:endParaRPr lang="en-CA" sz="4400" b="1" dirty="0"/>
          </a:p>
          <a:p>
            <a:r>
              <a:rPr lang="en-CA" sz="4400" b="1" dirty="0"/>
              <a:t>3) “The </a:t>
            </a:r>
            <a:r>
              <a:rPr lang="en-CA" sz="4400" b="1" u="sng" dirty="0"/>
              <a:t>Internal</a:t>
            </a:r>
            <a:r>
              <a:rPr lang="en-CA" sz="4400" b="1" dirty="0"/>
              <a:t> Goods”</a:t>
            </a:r>
          </a:p>
        </p:txBody>
      </p:sp>
    </p:spTree>
    <p:extLst>
      <p:ext uri="{BB962C8B-B14F-4D97-AF65-F5344CB8AC3E}">
        <p14:creationId xmlns:p14="http://schemas.microsoft.com/office/powerpoint/2010/main" val="1361840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image</a:t>
            </a:r>
          </a:p>
        </p:txBody>
      </p:sp>
      <p:graphicFrame>
        <p:nvGraphicFramePr>
          <p:cNvPr id="4" name="Content Placeholder 3"/>
          <p:cNvGraphicFramePr>
            <a:graphicFrameLocks noGrp="1"/>
          </p:cNvGraphicFramePr>
          <p:nvPr>
            <p:ph idx="1"/>
          </p:nvPr>
        </p:nvGraphicFramePr>
        <p:xfrm>
          <a:off x="838200" y="180109"/>
          <a:ext cx="10515600" cy="59968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9990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45E93-1CDF-6733-212F-C60B2DE65AC2}"/>
              </a:ext>
            </a:extLst>
          </p:cNvPr>
          <p:cNvSpPr>
            <a:spLocks noGrp="1"/>
          </p:cNvSpPr>
          <p:nvPr>
            <p:ph type="title"/>
          </p:nvPr>
        </p:nvSpPr>
        <p:spPr>
          <a:xfrm>
            <a:off x="333955" y="87464"/>
            <a:ext cx="11019845" cy="1081378"/>
          </a:xfrm>
        </p:spPr>
        <p:txBody>
          <a:bodyPr/>
          <a:lstStyle/>
          <a:p>
            <a:r>
              <a:rPr lang="en-CA" b="1" u="sng" dirty="0">
                <a:latin typeface="Calibri" panose="020F0502020204030204" pitchFamily="34" charset="0"/>
                <a:ea typeface="Calibri" panose="020F0502020204030204" pitchFamily="34" charset="0"/>
                <a:cs typeface="Calibri" panose="020F0502020204030204" pitchFamily="34" charset="0"/>
              </a:rPr>
              <a:t>A bit about me…</a:t>
            </a:r>
          </a:p>
        </p:txBody>
      </p:sp>
      <p:sp>
        <p:nvSpPr>
          <p:cNvPr id="3" name="Content Placeholder 2">
            <a:extLst>
              <a:ext uri="{FF2B5EF4-FFF2-40B4-BE49-F238E27FC236}">
                <a16:creationId xmlns:a16="http://schemas.microsoft.com/office/drawing/2014/main" id="{2DF9DFF1-5343-E542-813C-455A10F2A6B1}"/>
              </a:ext>
            </a:extLst>
          </p:cNvPr>
          <p:cNvSpPr>
            <a:spLocks noGrp="1"/>
          </p:cNvSpPr>
          <p:nvPr>
            <p:ph idx="1"/>
          </p:nvPr>
        </p:nvSpPr>
        <p:spPr>
          <a:xfrm>
            <a:off x="445273" y="1542553"/>
            <a:ext cx="11378317" cy="4937760"/>
          </a:xfrm>
        </p:spPr>
        <p:txBody>
          <a:bodyPr>
            <a:normAutofit/>
          </a:bodyPr>
          <a:lstStyle/>
          <a:p>
            <a:pPr marL="0" indent="0">
              <a:buNone/>
            </a:pPr>
            <a:r>
              <a:rPr lang="en-CA" sz="3600" b="1" dirty="0">
                <a:latin typeface="Calibri" panose="020F0502020204030204" pitchFamily="34" charset="0"/>
                <a:ea typeface="Calibri" panose="020F0502020204030204" pitchFamily="34" charset="0"/>
                <a:cs typeface="Calibri" panose="020F0502020204030204" pitchFamily="34" charset="0"/>
              </a:rPr>
              <a:t>-teaching at UW since 1998. PhD from Columbia University in NYC. I’m a full professor, and the author of 8 books and the editor of 2 more. Most of my research deals with issues related to social justice, especially internationally. Human rights, and post-war reconstruction, are prime topics for me: e.g., my latest book is a 600-page anthology (groan!) titled </a:t>
            </a:r>
            <a:r>
              <a:rPr lang="en-CA" sz="3600" b="1" i="1" u="sng" dirty="0">
                <a:latin typeface="Calibri" panose="020F0502020204030204" pitchFamily="34" charset="0"/>
                <a:ea typeface="Calibri" panose="020F0502020204030204" pitchFamily="34" charset="0"/>
                <a:cs typeface="Calibri" panose="020F0502020204030204" pitchFamily="34" charset="0"/>
              </a:rPr>
              <a:t>War Ethics: Theory, Practice, and Memoir</a:t>
            </a:r>
            <a:r>
              <a:rPr lang="en-CA" sz="3600" b="1" dirty="0">
                <a:latin typeface="Calibri" panose="020F0502020204030204" pitchFamily="34" charset="0"/>
                <a:ea typeface="Calibri" panose="020F0502020204030204" pitchFamily="34" charset="0"/>
                <a:cs typeface="Calibri" panose="020F0502020204030204" pitchFamily="34" charset="0"/>
              </a:rPr>
              <a:t> (Broadview, 2025—literally in a couple of weeks).</a:t>
            </a:r>
          </a:p>
        </p:txBody>
      </p:sp>
    </p:spTree>
    <p:extLst>
      <p:ext uri="{BB962C8B-B14F-4D97-AF65-F5344CB8AC3E}">
        <p14:creationId xmlns:p14="http://schemas.microsoft.com/office/powerpoint/2010/main" val="2451625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931"/>
            <a:ext cx="10515600" cy="936885"/>
          </a:xfrm>
        </p:spPr>
        <p:txBody>
          <a:bodyPr/>
          <a:lstStyle/>
          <a:p>
            <a:pPr algn="ctr"/>
            <a:r>
              <a:rPr lang="en-CA" b="1" dirty="0">
                <a:latin typeface="+mn-lt"/>
              </a:rPr>
              <a:t>A term: </a:t>
            </a:r>
            <a:r>
              <a:rPr lang="en-CA" b="1" u="sng" dirty="0">
                <a:latin typeface="+mn-lt"/>
              </a:rPr>
              <a:t>“Eudaimonia”</a:t>
            </a:r>
          </a:p>
        </p:txBody>
      </p:sp>
      <p:sp>
        <p:nvSpPr>
          <p:cNvPr id="3" name="Content Placeholder 2"/>
          <p:cNvSpPr>
            <a:spLocks noGrp="1"/>
          </p:cNvSpPr>
          <p:nvPr>
            <p:ph idx="1"/>
          </p:nvPr>
        </p:nvSpPr>
        <p:spPr>
          <a:xfrm>
            <a:off x="838200" y="1251680"/>
            <a:ext cx="10515600" cy="5384648"/>
          </a:xfrm>
        </p:spPr>
        <p:txBody>
          <a:bodyPr>
            <a:normAutofit/>
          </a:bodyPr>
          <a:lstStyle/>
          <a:p>
            <a:endParaRPr lang="en-CA" sz="4400" b="1" dirty="0"/>
          </a:p>
          <a:p>
            <a:r>
              <a:rPr lang="en-CA" sz="3600" b="1" dirty="0"/>
              <a:t>“Eudaimonia” translated most commonly as “happiness” but Ari’s sense of “happiness” is much more robust and complex than mere “warm feelings”, or “an excess of positive- over negative emotion”, as we’ve seen. More even than “well-being”. The implication is more like </a:t>
            </a:r>
            <a:r>
              <a:rPr lang="en-CA" sz="3600" b="1" dirty="0">
                <a:highlight>
                  <a:srgbClr val="FFFF00"/>
                </a:highlight>
              </a:rPr>
              <a:t>“</a:t>
            </a:r>
            <a:r>
              <a:rPr lang="en-CA" sz="3600" b="1" u="sng" dirty="0">
                <a:highlight>
                  <a:srgbClr val="FFFF00"/>
                </a:highlight>
              </a:rPr>
              <a:t>flourishing</a:t>
            </a:r>
            <a:r>
              <a:rPr lang="en-CA" sz="3600" b="1" dirty="0">
                <a:highlight>
                  <a:srgbClr val="FFFF00"/>
                </a:highlight>
              </a:rPr>
              <a:t>”, “thriving”, being the best we can be.</a:t>
            </a:r>
          </a:p>
        </p:txBody>
      </p:sp>
    </p:spTree>
    <p:extLst>
      <p:ext uri="{BB962C8B-B14F-4D97-AF65-F5344CB8AC3E}">
        <p14:creationId xmlns:p14="http://schemas.microsoft.com/office/powerpoint/2010/main" val="3890334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5725F-D81E-40BC-A660-415F0C784A0F}"/>
              </a:ext>
            </a:extLst>
          </p:cNvPr>
          <p:cNvSpPr>
            <a:spLocks noGrp="1"/>
          </p:cNvSpPr>
          <p:nvPr>
            <p:ph type="title"/>
          </p:nvPr>
        </p:nvSpPr>
        <p:spPr/>
        <p:txBody>
          <a:bodyPr/>
          <a:lstStyle/>
          <a:p>
            <a:r>
              <a:rPr lang="en-CA" b="1" u="sng" dirty="0">
                <a:latin typeface="+mn-lt"/>
              </a:rPr>
              <a:t>For Aristotle, …</a:t>
            </a:r>
          </a:p>
        </p:txBody>
      </p:sp>
      <p:sp>
        <p:nvSpPr>
          <p:cNvPr id="3" name="Content Placeholder 2">
            <a:extLst>
              <a:ext uri="{FF2B5EF4-FFF2-40B4-BE49-F238E27FC236}">
                <a16:creationId xmlns:a16="http://schemas.microsoft.com/office/drawing/2014/main" id="{77A7A9C4-9CC2-4811-8871-D40C6F93D2E9}"/>
              </a:ext>
            </a:extLst>
          </p:cNvPr>
          <p:cNvSpPr>
            <a:spLocks noGrp="1"/>
          </p:cNvSpPr>
          <p:nvPr>
            <p:ph idx="1"/>
          </p:nvPr>
        </p:nvSpPr>
        <p:spPr>
          <a:xfrm>
            <a:off x="838200" y="1956215"/>
            <a:ext cx="10515600" cy="4220747"/>
          </a:xfrm>
        </p:spPr>
        <p:txBody>
          <a:bodyPr>
            <a:normAutofit lnSpcReduction="10000"/>
          </a:bodyPr>
          <a:lstStyle/>
          <a:p>
            <a:r>
              <a:rPr lang="en-CA" sz="4000" b="1" dirty="0"/>
              <a:t>… focussing only on sensory pleasure, as Epicurus does, is like </a:t>
            </a:r>
            <a:r>
              <a:rPr lang="en-CA" sz="4000" b="1" u="sng" dirty="0"/>
              <a:t>giving up</a:t>
            </a:r>
            <a:r>
              <a:rPr lang="en-CA" sz="4000" b="1" dirty="0"/>
              <a:t>, and </a:t>
            </a:r>
            <a:r>
              <a:rPr lang="en-CA" sz="4000" b="1" u="sng" dirty="0"/>
              <a:t>selling short </a:t>
            </a:r>
            <a:r>
              <a:rPr lang="en-CA" sz="4000" b="1" dirty="0"/>
              <a:t>the amazing potential of the species, and </a:t>
            </a:r>
            <a:r>
              <a:rPr lang="en-CA" sz="4000" b="1" u="sng" dirty="0"/>
              <a:t>settling for pleasures</a:t>
            </a:r>
            <a:r>
              <a:rPr lang="en-CA" sz="4000" b="1" dirty="0"/>
              <a:t> that aren’t very different from those of dogs and cats and monkeys. </a:t>
            </a:r>
            <a:r>
              <a:rPr lang="en-CA" sz="4000" b="1" u="sng" dirty="0"/>
              <a:t>We’re better than that, and should aim for more</a:t>
            </a:r>
            <a:r>
              <a:rPr lang="en-CA" sz="4000" b="1" dirty="0"/>
              <a:t>: not just pleasure, but the internal and external goods. What are they?</a:t>
            </a:r>
          </a:p>
          <a:p>
            <a:endParaRPr lang="en-CA" dirty="0"/>
          </a:p>
        </p:txBody>
      </p:sp>
    </p:spTree>
    <p:extLst>
      <p:ext uri="{BB962C8B-B14F-4D97-AF65-F5344CB8AC3E}">
        <p14:creationId xmlns:p14="http://schemas.microsoft.com/office/powerpoint/2010/main" val="2595481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69DD4-4109-42DF-A868-EF684F673322}"/>
              </a:ext>
            </a:extLst>
          </p:cNvPr>
          <p:cNvSpPr>
            <a:spLocks noGrp="1"/>
          </p:cNvSpPr>
          <p:nvPr>
            <p:ph type="title"/>
          </p:nvPr>
        </p:nvSpPr>
        <p:spPr/>
        <p:txBody>
          <a:bodyPr/>
          <a:lstStyle/>
          <a:p>
            <a:r>
              <a:rPr lang="en-CA" b="1" u="sng" dirty="0">
                <a:latin typeface="+mn-lt"/>
              </a:rPr>
              <a:t>The Internal Goods…</a:t>
            </a:r>
          </a:p>
        </p:txBody>
      </p:sp>
      <p:sp>
        <p:nvSpPr>
          <p:cNvPr id="3" name="Content Placeholder 2">
            <a:extLst>
              <a:ext uri="{FF2B5EF4-FFF2-40B4-BE49-F238E27FC236}">
                <a16:creationId xmlns:a16="http://schemas.microsoft.com/office/drawing/2014/main" id="{95D7A755-73A9-4C91-A154-A3A636C4E687}"/>
              </a:ext>
            </a:extLst>
          </p:cNvPr>
          <p:cNvSpPr>
            <a:spLocks noGrp="1"/>
          </p:cNvSpPr>
          <p:nvPr>
            <p:ph idx="1"/>
          </p:nvPr>
        </p:nvSpPr>
        <p:spPr/>
        <p:txBody>
          <a:bodyPr>
            <a:normAutofit/>
          </a:bodyPr>
          <a:lstStyle/>
          <a:p>
            <a:r>
              <a:rPr lang="en-CA" sz="4000" b="1" dirty="0"/>
              <a:t>… are so defined in that they involve internal states of mind or consciousness: </a:t>
            </a:r>
            <a:r>
              <a:rPr lang="en-CA" sz="4000" b="1" u="sng" dirty="0"/>
              <a:t>thinking</a:t>
            </a:r>
            <a:r>
              <a:rPr lang="en-CA" sz="4000" b="1" dirty="0"/>
              <a:t>, </a:t>
            </a:r>
            <a:r>
              <a:rPr lang="en-CA" sz="4000" b="1" u="sng" dirty="0"/>
              <a:t>feeling</a:t>
            </a:r>
            <a:r>
              <a:rPr lang="en-CA" sz="4000" b="1" dirty="0"/>
              <a:t> and </a:t>
            </a:r>
            <a:r>
              <a:rPr lang="en-CA" sz="4000" b="1" u="sng" dirty="0" err="1"/>
              <a:t>valueing</a:t>
            </a:r>
            <a:r>
              <a:rPr lang="en-CA" sz="4000" b="1" dirty="0"/>
              <a:t>, in particular. Essentially, this is about how you think, what your beliefs should be, how you feel and express the emotions, and of special concern for Aristotle was your moral values. </a:t>
            </a:r>
          </a:p>
          <a:p>
            <a:endParaRPr lang="en-CA" dirty="0"/>
          </a:p>
        </p:txBody>
      </p:sp>
    </p:spTree>
    <p:extLst>
      <p:ext uri="{BB962C8B-B14F-4D97-AF65-F5344CB8AC3E}">
        <p14:creationId xmlns:p14="http://schemas.microsoft.com/office/powerpoint/2010/main" val="2217432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6000" b="1" u="sng" dirty="0">
                <a:latin typeface="+mn-lt"/>
              </a:rPr>
              <a:t>The External Goods</a:t>
            </a:r>
          </a:p>
        </p:txBody>
      </p:sp>
      <p:sp>
        <p:nvSpPr>
          <p:cNvPr id="3" name="Content Placeholder 2"/>
          <p:cNvSpPr>
            <a:spLocks noGrp="1"/>
          </p:cNvSpPr>
          <p:nvPr>
            <p:ph idx="1"/>
          </p:nvPr>
        </p:nvSpPr>
        <p:spPr/>
        <p:txBody>
          <a:bodyPr>
            <a:noAutofit/>
          </a:bodyPr>
          <a:lstStyle/>
          <a:p>
            <a:r>
              <a:rPr lang="en-CA" sz="3200" b="1" dirty="0"/>
              <a:t>-those things, outside of one’s character and internal mental- and emotional life, which are </a:t>
            </a:r>
            <a:r>
              <a:rPr lang="en-CA" sz="3200" b="1" u="sng" dirty="0"/>
              <a:t>essential for a happy and flourishing life</a:t>
            </a:r>
            <a:r>
              <a:rPr lang="en-CA" sz="3200" b="1" dirty="0"/>
              <a:t>:</a:t>
            </a:r>
          </a:p>
          <a:p>
            <a:r>
              <a:rPr lang="en-CA" sz="3200" b="1" dirty="0"/>
              <a:t>-good society and decent parents / upbringing</a:t>
            </a:r>
          </a:p>
          <a:p>
            <a:r>
              <a:rPr lang="en-CA" sz="3200" b="1" dirty="0"/>
              <a:t>-some financial security</a:t>
            </a:r>
          </a:p>
          <a:p>
            <a:r>
              <a:rPr lang="en-CA" sz="3200" b="1" dirty="0"/>
              <a:t>-physical health and safety</a:t>
            </a:r>
          </a:p>
          <a:p>
            <a:r>
              <a:rPr lang="en-CA" sz="3200" b="1" dirty="0"/>
              <a:t>-friendship, and good interpersonal relationships</a:t>
            </a:r>
          </a:p>
          <a:p>
            <a:r>
              <a:rPr lang="en-CA" sz="3200" b="1" dirty="0"/>
              <a:t>-even beauty </a:t>
            </a:r>
            <a:r>
              <a:rPr lang="en-CA" sz="3200" b="1" dirty="0">
                <a:sym typeface="Wingdings" panose="05000000000000000000" pitchFamily="2" charset="2"/>
              </a:rPr>
              <a:t></a:t>
            </a:r>
            <a:endParaRPr lang="en-CA" sz="3200" b="1" dirty="0"/>
          </a:p>
        </p:txBody>
      </p:sp>
    </p:spTree>
    <p:extLst>
      <p:ext uri="{BB962C8B-B14F-4D97-AF65-F5344CB8AC3E}">
        <p14:creationId xmlns:p14="http://schemas.microsoft.com/office/powerpoint/2010/main" val="1722697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21A90-FB05-42F8-A774-516421B41957}"/>
              </a:ext>
            </a:extLst>
          </p:cNvPr>
          <p:cNvSpPr>
            <a:spLocks noGrp="1"/>
          </p:cNvSpPr>
          <p:nvPr>
            <p:ph type="title"/>
          </p:nvPr>
        </p:nvSpPr>
        <p:spPr/>
        <p:txBody>
          <a:bodyPr/>
          <a:lstStyle/>
          <a:p>
            <a:r>
              <a:rPr lang="en-CA" b="1" u="sng" dirty="0">
                <a:latin typeface="+mn-lt"/>
              </a:rPr>
              <a:t>The external goods are all the same…</a:t>
            </a:r>
          </a:p>
        </p:txBody>
      </p:sp>
      <p:sp>
        <p:nvSpPr>
          <p:cNvPr id="3" name="Content Placeholder 2">
            <a:extLst>
              <a:ext uri="{FF2B5EF4-FFF2-40B4-BE49-F238E27FC236}">
                <a16:creationId xmlns:a16="http://schemas.microsoft.com/office/drawing/2014/main" id="{2BEDBF53-3E89-4F94-B142-961F5A4D13ED}"/>
              </a:ext>
            </a:extLst>
          </p:cNvPr>
          <p:cNvSpPr>
            <a:spLocks noGrp="1"/>
          </p:cNvSpPr>
          <p:nvPr>
            <p:ph idx="1"/>
          </p:nvPr>
        </p:nvSpPr>
        <p:spPr/>
        <p:txBody>
          <a:bodyPr>
            <a:normAutofit/>
          </a:bodyPr>
          <a:lstStyle/>
          <a:p>
            <a:r>
              <a:rPr lang="en-CA" sz="3600" b="1" dirty="0"/>
              <a:t>… in that they are </a:t>
            </a:r>
            <a:r>
              <a:rPr lang="en-CA" sz="3600" b="1" u="sng" dirty="0"/>
              <a:t>each necessary, but not sufficient, for happiness</a:t>
            </a:r>
            <a:r>
              <a:rPr lang="en-CA" sz="3600" b="1" dirty="0"/>
              <a:t>. You need some *baseline level* of income, health, physical security, decent society, and even attractiveness for you to become happy at all. But, </a:t>
            </a:r>
            <a:r>
              <a:rPr lang="en-CA" sz="3600" b="1" u="sng" dirty="0"/>
              <a:t>once you have achieved that baseline</a:t>
            </a:r>
            <a:r>
              <a:rPr lang="en-CA" sz="3600" b="1" dirty="0"/>
              <a:t>, added amounts of income, health, etc., contribute very little to your happiness (this has been borne out in current researches, esp. with wealth and health).</a:t>
            </a:r>
          </a:p>
          <a:p>
            <a:endParaRPr lang="en-CA" dirty="0"/>
          </a:p>
        </p:txBody>
      </p:sp>
    </p:spTree>
    <p:extLst>
      <p:ext uri="{BB962C8B-B14F-4D97-AF65-F5344CB8AC3E}">
        <p14:creationId xmlns:p14="http://schemas.microsoft.com/office/powerpoint/2010/main" val="3208648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F78BE-57E9-450E-84A4-C21B1FEFD729}"/>
              </a:ext>
            </a:extLst>
          </p:cNvPr>
          <p:cNvSpPr>
            <a:spLocks noGrp="1"/>
          </p:cNvSpPr>
          <p:nvPr>
            <p:ph type="title"/>
          </p:nvPr>
        </p:nvSpPr>
        <p:spPr>
          <a:xfrm>
            <a:off x="838200" y="239843"/>
            <a:ext cx="10515600" cy="1019331"/>
          </a:xfrm>
        </p:spPr>
        <p:txBody>
          <a:bodyPr/>
          <a:lstStyle/>
          <a:p>
            <a:r>
              <a:rPr lang="en-CA" b="1" u="sng" dirty="0">
                <a:latin typeface="+mn-lt"/>
              </a:rPr>
              <a:t>Overall, Aristotle offers his 3-part account…</a:t>
            </a:r>
          </a:p>
        </p:txBody>
      </p:sp>
      <p:sp>
        <p:nvSpPr>
          <p:cNvPr id="3" name="Content Placeholder 2">
            <a:extLst>
              <a:ext uri="{FF2B5EF4-FFF2-40B4-BE49-F238E27FC236}">
                <a16:creationId xmlns:a16="http://schemas.microsoft.com/office/drawing/2014/main" id="{BFA26430-1132-46C2-B354-A739EDAE2773}"/>
              </a:ext>
            </a:extLst>
          </p:cNvPr>
          <p:cNvSpPr>
            <a:spLocks noGrp="1"/>
          </p:cNvSpPr>
          <p:nvPr>
            <p:ph idx="1"/>
          </p:nvPr>
        </p:nvSpPr>
        <p:spPr>
          <a:xfrm>
            <a:off x="838200" y="1454046"/>
            <a:ext cx="10515600" cy="4722917"/>
          </a:xfrm>
        </p:spPr>
        <p:txBody>
          <a:bodyPr>
            <a:normAutofit/>
          </a:bodyPr>
          <a:lstStyle/>
          <a:p>
            <a:r>
              <a:rPr lang="en-CA" sz="3600" b="1" dirty="0"/>
              <a:t>… as a robust, complex, complete, satisfying, and inspiring picture of what it means to live a happy and flourishing human life: one filled with pleasure, one expressive of the internal goods (notably, rationality, appropriate emotionality, as well as moral excellence) and with the external goods as well (the necessary “equipment” of income, health, friends, a decent society). He’d say: </a:t>
            </a:r>
            <a:r>
              <a:rPr lang="en-CA" sz="3600" b="1" u="sng" dirty="0"/>
              <a:t>take that, Epicurus!</a:t>
            </a:r>
          </a:p>
          <a:p>
            <a:endParaRPr lang="en-CA" dirty="0"/>
          </a:p>
        </p:txBody>
      </p:sp>
    </p:spTree>
    <p:extLst>
      <p:ext uri="{BB962C8B-B14F-4D97-AF65-F5344CB8AC3E}">
        <p14:creationId xmlns:p14="http://schemas.microsoft.com/office/powerpoint/2010/main" val="4103653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11DF-714A-1B9A-2611-C9FA03B478C9}"/>
              </a:ext>
            </a:extLst>
          </p:cNvPr>
          <p:cNvSpPr>
            <a:spLocks noGrp="1"/>
          </p:cNvSpPr>
          <p:nvPr>
            <p:ph type="title"/>
          </p:nvPr>
        </p:nvSpPr>
        <p:spPr>
          <a:xfrm>
            <a:off x="540689" y="365126"/>
            <a:ext cx="10813111" cy="922986"/>
          </a:xfrm>
        </p:spPr>
        <p:txBody>
          <a:bodyPr/>
          <a:lstStyle/>
          <a:p>
            <a:r>
              <a:rPr lang="en-CA" b="1" u="sng" dirty="0">
                <a:latin typeface="+mn-lt"/>
              </a:rPr>
              <a:t>Objections to this view?</a:t>
            </a:r>
          </a:p>
        </p:txBody>
      </p:sp>
      <p:sp>
        <p:nvSpPr>
          <p:cNvPr id="3" name="Content Placeholder 2">
            <a:extLst>
              <a:ext uri="{FF2B5EF4-FFF2-40B4-BE49-F238E27FC236}">
                <a16:creationId xmlns:a16="http://schemas.microsoft.com/office/drawing/2014/main" id="{B5995AA2-3254-A912-505C-240DA590A4AF}"/>
              </a:ext>
            </a:extLst>
          </p:cNvPr>
          <p:cNvSpPr>
            <a:spLocks noGrp="1"/>
          </p:cNvSpPr>
          <p:nvPr>
            <p:ph idx="1"/>
          </p:nvPr>
        </p:nvSpPr>
        <p:spPr>
          <a:xfrm>
            <a:off x="469127" y="1558456"/>
            <a:ext cx="11513489" cy="4618507"/>
          </a:xfrm>
        </p:spPr>
        <p:txBody>
          <a:bodyPr>
            <a:normAutofit lnSpcReduction="10000"/>
          </a:bodyPr>
          <a:lstStyle/>
          <a:p>
            <a:r>
              <a:rPr lang="en-CA" sz="3600" b="1" dirty="0"/>
              <a:t>-some object to the culture-bound biases of what Aristotle offers as an objective and universal account of happiness: he’s projecting his preferences onto the world.</a:t>
            </a:r>
          </a:p>
          <a:p>
            <a:endParaRPr lang="en-CA" sz="3600" b="1" dirty="0"/>
          </a:p>
          <a:p>
            <a:r>
              <a:rPr lang="en-CA" sz="3600" b="1" dirty="0"/>
              <a:t>-others say that, as impressive as this theory is, perhaps it is too demanding (unlike Epicurus’ simple recommendation of tending to your pleasures). It’s almost like, for </a:t>
            </a:r>
            <a:r>
              <a:rPr lang="en-CA" sz="3600" b="1" dirty="0" err="1"/>
              <a:t>Arisotle</a:t>
            </a:r>
            <a:r>
              <a:rPr lang="en-CA" sz="3600" b="1" dirty="0"/>
              <a:t>, we have to have everything, or else we have nothing…</a:t>
            </a:r>
          </a:p>
          <a:p>
            <a:endParaRPr lang="en-CA" dirty="0"/>
          </a:p>
        </p:txBody>
      </p:sp>
    </p:spTree>
    <p:extLst>
      <p:ext uri="{BB962C8B-B14F-4D97-AF65-F5344CB8AC3E}">
        <p14:creationId xmlns:p14="http://schemas.microsoft.com/office/powerpoint/2010/main" val="885379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E3E42-7B41-4D95-82F1-D7ABBDC4CFA7}"/>
              </a:ext>
            </a:extLst>
          </p:cNvPr>
          <p:cNvSpPr>
            <a:spLocks noGrp="1"/>
          </p:cNvSpPr>
          <p:nvPr>
            <p:ph type="title"/>
          </p:nvPr>
        </p:nvSpPr>
        <p:spPr>
          <a:xfrm>
            <a:off x="419725" y="-112425"/>
            <a:ext cx="10934075" cy="1803114"/>
          </a:xfrm>
        </p:spPr>
        <p:txBody>
          <a:bodyPr/>
          <a:lstStyle/>
          <a:p>
            <a:r>
              <a:rPr lang="en-CA" b="1" u="sng" dirty="0">
                <a:latin typeface="Calibri" panose="020F0502020204030204" pitchFamily="34" charset="0"/>
                <a:ea typeface="Calibri" panose="020F0502020204030204" pitchFamily="34" charset="0"/>
                <a:cs typeface="Times New Roman" panose="02020603050405020304" pitchFamily="18" charset="0"/>
              </a:rPr>
              <a:t>Contemporary theories which mimic…</a:t>
            </a:r>
            <a:endParaRPr lang="en-CA" b="1" u="sng" dirty="0"/>
          </a:p>
        </p:txBody>
      </p:sp>
      <p:sp>
        <p:nvSpPr>
          <p:cNvPr id="3" name="Content Placeholder 2">
            <a:extLst>
              <a:ext uri="{FF2B5EF4-FFF2-40B4-BE49-F238E27FC236}">
                <a16:creationId xmlns:a16="http://schemas.microsoft.com/office/drawing/2014/main" id="{066A9822-78CF-4394-B7BC-E47C316105BB}"/>
              </a:ext>
            </a:extLst>
          </p:cNvPr>
          <p:cNvSpPr>
            <a:spLocks noGrp="1"/>
          </p:cNvSpPr>
          <p:nvPr>
            <p:ph idx="1"/>
          </p:nvPr>
        </p:nvSpPr>
        <p:spPr>
          <a:xfrm>
            <a:off x="524656" y="1543986"/>
            <a:ext cx="10829144" cy="5089161"/>
          </a:xfrm>
        </p:spPr>
        <p:txBody>
          <a:bodyPr>
            <a:normAutofit/>
          </a:bodyPr>
          <a:lstStyle/>
          <a:p>
            <a:r>
              <a:rPr lang="en-CA" sz="3600" b="1" dirty="0">
                <a:latin typeface="Calibri" panose="020F0502020204030204" pitchFamily="34" charset="0"/>
                <a:ea typeface="Calibri" panose="020F0502020204030204" pitchFamily="34" charset="0"/>
                <a:cs typeface="Times New Roman" panose="02020603050405020304" pitchFamily="18" charset="0"/>
              </a:rPr>
              <a:t>… Aristotle’s complex view, which blends subjective pleasure with objective measurements of well-being? T</a:t>
            </a:r>
            <a:r>
              <a:rPr lang="en-CA" sz="3600" b="1" dirty="0">
                <a:effectLst/>
                <a:latin typeface="Calibri" panose="020F0502020204030204" pitchFamily="34" charset="0"/>
                <a:ea typeface="Calibri" panose="020F0502020204030204" pitchFamily="34" charset="0"/>
                <a:cs typeface="Times New Roman" panose="02020603050405020304" pitchFamily="18" charset="0"/>
              </a:rPr>
              <a:t>here is such a thing called the </a:t>
            </a:r>
            <a:r>
              <a:rPr lang="en-CA" sz="3600" b="1" u="sng" dirty="0">
                <a:effectLst/>
                <a:latin typeface="Calibri" panose="020F0502020204030204" pitchFamily="34" charset="0"/>
                <a:ea typeface="Calibri" panose="020F0502020204030204" pitchFamily="34" charset="0"/>
                <a:cs typeface="Times New Roman" panose="02020603050405020304" pitchFamily="18" charset="0"/>
              </a:rPr>
              <a:t>“World Happiness Report”</a:t>
            </a:r>
            <a:r>
              <a:rPr lang="en-CA" sz="3600" b="1" dirty="0">
                <a:effectLst/>
                <a:latin typeface="Calibri" panose="020F0502020204030204" pitchFamily="34" charset="0"/>
                <a:ea typeface="Calibri" panose="020F0502020204030204" pitchFamily="34" charset="0"/>
                <a:cs typeface="Times New Roman" panose="02020603050405020304" pitchFamily="18" charset="0"/>
              </a:rPr>
              <a:t>. They just released the 2025 report a few </a:t>
            </a:r>
            <a:r>
              <a:rPr lang="en-CA" sz="3600" b="1" dirty="0">
                <a:latin typeface="Calibri" panose="020F0502020204030204" pitchFamily="34" charset="0"/>
                <a:ea typeface="Calibri" panose="020F0502020204030204" pitchFamily="34" charset="0"/>
                <a:cs typeface="Times New Roman" panose="02020603050405020304" pitchFamily="18" charset="0"/>
              </a:rPr>
              <a:t>weeks</a:t>
            </a:r>
            <a:r>
              <a:rPr lang="en-CA" sz="3600" b="1" dirty="0">
                <a:effectLst/>
                <a:latin typeface="Calibri" panose="020F0502020204030204" pitchFamily="34" charset="0"/>
                <a:ea typeface="Calibri" panose="020F0502020204030204" pitchFamily="34" charset="0"/>
                <a:cs typeface="Times New Roman" panose="02020603050405020304" pitchFamily="18" charset="0"/>
              </a:rPr>
              <a:t> ago…</a:t>
            </a:r>
          </a:p>
          <a:p>
            <a:endParaRPr lang="en-CA" sz="3600" b="1" dirty="0">
              <a:effectLst/>
              <a:latin typeface="Calibri" panose="020F0502020204030204" pitchFamily="34" charset="0"/>
              <a:ea typeface="Calibri" panose="020F0502020204030204" pitchFamily="34" charset="0"/>
              <a:cs typeface="Times New Roman" panose="02020603050405020304" pitchFamily="18" charset="0"/>
            </a:endParaRPr>
          </a:p>
          <a:p>
            <a:r>
              <a:rPr lang="en-CA" sz="3600" b="1" dirty="0">
                <a:effectLst/>
                <a:latin typeface="Calibri" panose="020F0502020204030204" pitchFamily="34" charset="0"/>
                <a:ea typeface="Calibri" panose="020F0502020204030204" pitchFamily="34" charset="0"/>
                <a:cs typeface="Times New Roman" panose="02020603050405020304" pitchFamily="18" charset="0"/>
              </a:rPr>
              <a:t>Link: </a:t>
            </a:r>
            <a:r>
              <a:rPr lang="en-CA" sz="3600" b="1" dirty="0">
                <a:effectLst/>
                <a:latin typeface="Calibri" panose="020F0502020204030204" pitchFamily="34" charset="0"/>
                <a:ea typeface="Calibri" panose="020F0502020204030204" pitchFamily="34" charset="0"/>
                <a:cs typeface="Times New Roman" panose="02020603050405020304" pitchFamily="18" charset="0"/>
                <a:hlinkClick r:id="rId2"/>
              </a:rPr>
              <a:t>https://worldhappiness.report/</a:t>
            </a:r>
            <a:endParaRPr lang="en-CA" sz="36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3600" b="1" dirty="0">
              <a:effectLst/>
              <a:latin typeface="Calibri" panose="020F0502020204030204" pitchFamily="34" charset="0"/>
              <a:ea typeface="Calibri" panose="020F0502020204030204" pitchFamily="34" charset="0"/>
              <a:cs typeface="Times New Roman" panose="02020603050405020304" pitchFamily="18" charset="0"/>
            </a:endParaRPr>
          </a:p>
          <a:p>
            <a:r>
              <a:rPr lang="en-CA" sz="36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3600" b="1" dirty="0"/>
          </a:p>
        </p:txBody>
      </p:sp>
    </p:spTree>
    <p:extLst>
      <p:ext uri="{BB962C8B-B14F-4D97-AF65-F5344CB8AC3E}">
        <p14:creationId xmlns:p14="http://schemas.microsoft.com/office/powerpoint/2010/main" val="18007062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15B43-DD34-4C11-B326-076460CE3EBB}"/>
              </a:ext>
            </a:extLst>
          </p:cNvPr>
          <p:cNvSpPr>
            <a:spLocks noGrp="1"/>
          </p:cNvSpPr>
          <p:nvPr>
            <p:ph type="title"/>
          </p:nvPr>
        </p:nvSpPr>
        <p:spPr>
          <a:xfrm>
            <a:off x="284813" y="-74951"/>
            <a:ext cx="11068987" cy="1019331"/>
          </a:xfrm>
        </p:spPr>
        <p:txBody>
          <a:bodyPr/>
          <a:lstStyle/>
          <a:p>
            <a:r>
              <a:rPr lang="en-CA" b="1" u="sng" dirty="0">
                <a:latin typeface="Calibri" panose="020F0502020204030204" pitchFamily="34" charset="0"/>
                <a:ea typeface="Calibri" panose="020F0502020204030204" pitchFamily="34" charset="0"/>
                <a:cs typeface="Times New Roman" panose="02020603050405020304" pitchFamily="18" charset="0"/>
              </a:rPr>
              <a:t>Using tons of data, the WHR concludes that… </a:t>
            </a:r>
            <a:endParaRPr lang="en-CA" b="1" u="sng" dirty="0"/>
          </a:p>
        </p:txBody>
      </p:sp>
      <p:sp>
        <p:nvSpPr>
          <p:cNvPr id="3" name="Content Placeholder 2">
            <a:extLst>
              <a:ext uri="{FF2B5EF4-FFF2-40B4-BE49-F238E27FC236}">
                <a16:creationId xmlns:a16="http://schemas.microsoft.com/office/drawing/2014/main" id="{C75A1E23-4CB7-4A14-8671-56E3C1D0CA74}"/>
              </a:ext>
            </a:extLst>
          </p:cNvPr>
          <p:cNvSpPr>
            <a:spLocks noGrp="1"/>
          </p:cNvSpPr>
          <p:nvPr>
            <p:ph idx="1"/>
          </p:nvPr>
        </p:nvSpPr>
        <p:spPr>
          <a:xfrm>
            <a:off x="284813" y="1026826"/>
            <a:ext cx="11632367" cy="5576341"/>
          </a:xfrm>
        </p:spPr>
        <p:txBody>
          <a:bodyPr>
            <a:normAutofit fontScale="77500" lnSpcReduction="20000"/>
          </a:bodyPr>
          <a:lstStyle/>
          <a:p>
            <a:pPr>
              <a:lnSpc>
                <a:spcPct val="115000"/>
              </a:lnSpc>
              <a:spcAft>
                <a:spcPts val="1000"/>
              </a:spcAft>
            </a:pPr>
            <a:r>
              <a:rPr lang="en-CA" sz="2900" b="1" dirty="0">
                <a:effectLst/>
                <a:latin typeface="Calibri" panose="020F0502020204030204" pitchFamily="34" charset="0"/>
                <a:ea typeface="Calibri" panose="020F0502020204030204" pitchFamily="34" charset="0"/>
                <a:cs typeface="Times New Roman" panose="02020603050405020304" pitchFamily="18" charset="0"/>
              </a:rPr>
              <a:t>about 75% of the variation in happiness levels across countries is explained </a:t>
            </a:r>
            <a:r>
              <a:rPr lang="en-CA" sz="2900" b="1" u="sng" dirty="0">
                <a:effectLst/>
                <a:latin typeface="Calibri" panose="020F0502020204030204" pitchFamily="34" charset="0"/>
                <a:ea typeface="Calibri" panose="020F0502020204030204" pitchFamily="34" charset="0"/>
                <a:cs typeface="Times New Roman" panose="02020603050405020304" pitchFamily="18" charset="0"/>
              </a:rPr>
              <a:t>by a mere six variables</a:t>
            </a:r>
            <a:r>
              <a:rPr lang="en-CA" sz="2900" b="1" dirty="0">
                <a:effectLst/>
                <a:latin typeface="Calibri" panose="020F0502020204030204" pitchFamily="34" charset="0"/>
                <a:ea typeface="Calibri" panose="020F0502020204030204" pitchFamily="34" charset="0"/>
                <a:cs typeface="Times New Roman" panose="02020603050405020304" pitchFamily="18" charset="0"/>
              </a:rPr>
              <a:t> (meaning that the remaining 25% is caused by various factors within particular countries). These are:</a:t>
            </a:r>
          </a:p>
          <a:p>
            <a:pPr indent="457200">
              <a:lnSpc>
                <a:spcPct val="115000"/>
              </a:lnSpc>
              <a:spcAft>
                <a:spcPts val="1000"/>
              </a:spcAft>
            </a:pPr>
            <a:r>
              <a:rPr lang="en-CA" sz="29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CA" sz="2900" b="1"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GDP/capita</a:t>
            </a:r>
          </a:p>
          <a:p>
            <a:pPr indent="457200">
              <a:lnSpc>
                <a:spcPct val="115000"/>
              </a:lnSpc>
              <a:spcAft>
                <a:spcPts val="1000"/>
              </a:spcAft>
            </a:pPr>
            <a:r>
              <a:rPr lang="en-CA" sz="29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CA" sz="2900" b="1"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Life expectancy</a:t>
            </a:r>
            <a:r>
              <a:rPr lang="en-CA" sz="29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CA" sz="2900" b="1" dirty="0">
                <a:effectLst/>
                <a:latin typeface="Calibri" panose="020F0502020204030204" pitchFamily="34" charset="0"/>
                <a:ea typeface="Calibri" panose="020F0502020204030204" pitchFamily="34" charset="0"/>
                <a:cs typeface="Times New Roman" panose="02020603050405020304" pitchFamily="18" charset="0"/>
              </a:rPr>
              <a:t>from birth</a:t>
            </a:r>
          </a:p>
          <a:p>
            <a:pPr>
              <a:lnSpc>
                <a:spcPct val="115000"/>
              </a:lnSpc>
              <a:spcAft>
                <a:spcPts val="1000"/>
              </a:spcAft>
            </a:pPr>
            <a:r>
              <a:rPr lang="en-CA" sz="2900" b="1" dirty="0">
                <a:effectLst/>
                <a:latin typeface="Calibri" panose="020F0502020204030204" pitchFamily="34" charset="0"/>
                <a:ea typeface="Calibri" panose="020F0502020204030204" pitchFamily="34" charset="0"/>
                <a:cs typeface="Times New Roman" panose="02020603050405020304" pitchFamily="18" charset="0"/>
              </a:rPr>
              <a:t>In addition to such objective measures are the following subjective/blended measures:</a:t>
            </a:r>
          </a:p>
          <a:p>
            <a:pPr marL="457200">
              <a:lnSpc>
                <a:spcPct val="115000"/>
              </a:lnSpc>
              <a:spcAft>
                <a:spcPts val="1000"/>
              </a:spcAft>
            </a:pPr>
            <a:r>
              <a:rPr lang="en-CA" sz="2900" b="1" dirty="0">
                <a:effectLst/>
                <a:latin typeface="Calibri" panose="020F0502020204030204" pitchFamily="34" charset="0"/>
                <a:ea typeface="Calibri" panose="020F0502020204030204" pitchFamily="34" charset="0"/>
                <a:cs typeface="Times New Roman" panose="02020603050405020304" pitchFamily="18" charset="0"/>
              </a:rPr>
              <a:t>● The perception that one has </a:t>
            </a:r>
            <a:r>
              <a:rPr lang="en-CA" sz="2900" b="1"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personal freedom</a:t>
            </a:r>
            <a:r>
              <a:rPr lang="en-CA" sz="29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CA" sz="2900" b="1" dirty="0">
                <a:effectLst/>
                <a:latin typeface="Calibri" panose="020F0502020204030204" pitchFamily="34" charset="0"/>
                <a:ea typeface="Calibri" panose="020F0502020204030204" pitchFamily="34" charset="0"/>
                <a:cs typeface="Times New Roman" panose="02020603050405020304" pitchFamily="18" charset="0"/>
              </a:rPr>
              <a:t>to make the most important life choices (such as which career to have, whether/whom to marry, whether to have children)</a:t>
            </a:r>
          </a:p>
          <a:p>
            <a:pPr indent="457200">
              <a:lnSpc>
                <a:spcPct val="115000"/>
              </a:lnSpc>
              <a:spcAft>
                <a:spcPts val="1000"/>
              </a:spcAft>
            </a:pPr>
            <a:r>
              <a:rPr lang="en-CA" sz="2900" b="1" dirty="0">
                <a:effectLst/>
                <a:latin typeface="Calibri" panose="020F0502020204030204" pitchFamily="34" charset="0"/>
                <a:ea typeface="Calibri" panose="020F0502020204030204" pitchFamily="34" charset="0"/>
                <a:cs typeface="Times New Roman" panose="02020603050405020304" pitchFamily="18" charset="0"/>
              </a:rPr>
              <a:t>● The perception that </a:t>
            </a:r>
            <a:r>
              <a:rPr lang="en-CA" sz="2900" b="1"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one has “someone to count on”</a:t>
            </a:r>
            <a:r>
              <a:rPr lang="en-CA" sz="29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CA" sz="2900" b="1" dirty="0">
                <a:effectLst/>
                <a:latin typeface="Calibri" panose="020F0502020204030204" pitchFamily="34" charset="0"/>
                <a:ea typeface="Calibri" panose="020F0502020204030204" pitchFamily="34" charset="0"/>
                <a:cs typeface="Times New Roman" panose="02020603050405020304" pitchFamily="18" charset="0"/>
              </a:rPr>
              <a:t>for help and companionship</a:t>
            </a:r>
          </a:p>
          <a:p>
            <a:pPr indent="457200">
              <a:lnSpc>
                <a:spcPct val="115000"/>
              </a:lnSpc>
              <a:spcAft>
                <a:spcPts val="1000"/>
              </a:spcAft>
            </a:pPr>
            <a:r>
              <a:rPr lang="en-CA" sz="2900" b="1" dirty="0">
                <a:effectLst/>
                <a:latin typeface="Calibri" panose="020F0502020204030204" pitchFamily="34" charset="0"/>
                <a:ea typeface="Calibri" panose="020F0502020204030204" pitchFamily="34" charset="0"/>
                <a:cs typeface="Times New Roman" panose="02020603050405020304" pitchFamily="18" charset="0"/>
              </a:rPr>
              <a:t>● The perception that one’s society has </a:t>
            </a:r>
            <a:r>
              <a:rPr lang="en-CA" sz="2900" b="1"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low levels of corruption</a:t>
            </a:r>
          </a:p>
          <a:p>
            <a:pPr indent="457200">
              <a:lnSpc>
                <a:spcPct val="115000"/>
              </a:lnSpc>
              <a:spcAft>
                <a:spcPts val="1000"/>
              </a:spcAft>
            </a:pPr>
            <a:r>
              <a:rPr lang="en-CA" sz="2900" b="1" dirty="0">
                <a:effectLst/>
                <a:latin typeface="Calibri" panose="020F0502020204030204" pitchFamily="34" charset="0"/>
                <a:ea typeface="Calibri" panose="020F0502020204030204" pitchFamily="34" charset="0"/>
                <a:cs typeface="Times New Roman" panose="02020603050405020304" pitchFamily="18" charset="0"/>
              </a:rPr>
              <a:t>● The perception that </a:t>
            </a:r>
            <a:r>
              <a:rPr lang="en-CA" sz="2900" b="1"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people in one’s society are more or less generous and trust-worthy</a:t>
            </a:r>
          </a:p>
          <a:p>
            <a:endParaRPr lang="en-CA" dirty="0"/>
          </a:p>
        </p:txBody>
      </p:sp>
    </p:spTree>
    <p:extLst>
      <p:ext uri="{BB962C8B-B14F-4D97-AF65-F5344CB8AC3E}">
        <p14:creationId xmlns:p14="http://schemas.microsoft.com/office/powerpoint/2010/main" val="4144551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2AD2D-4406-4C99-8F08-22793D22D1A3}"/>
              </a:ext>
            </a:extLst>
          </p:cNvPr>
          <p:cNvSpPr>
            <a:spLocks noGrp="1"/>
          </p:cNvSpPr>
          <p:nvPr>
            <p:ph type="title"/>
          </p:nvPr>
        </p:nvSpPr>
        <p:spPr>
          <a:xfrm>
            <a:off x="292308" y="-59960"/>
            <a:ext cx="11061492" cy="1109272"/>
          </a:xfrm>
        </p:spPr>
        <p:txBody>
          <a:bodyPr/>
          <a:lstStyle/>
          <a:p>
            <a:r>
              <a:rPr lang="en-CA" b="1" u="sng" dirty="0">
                <a:latin typeface="+mn-lt"/>
              </a:rPr>
              <a:t>The Top Ten, 2024, for the WHR:</a:t>
            </a:r>
          </a:p>
        </p:txBody>
      </p:sp>
      <p:sp>
        <p:nvSpPr>
          <p:cNvPr id="3" name="Content Placeholder 2">
            <a:extLst>
              <a:ext uri="{FF2B5EF4-FFF2-40B4-BE49-F238E27FC236}">
                <a16:creationId xmlns:a16="http://schemas.microsoft.com/office/drawing/2014/main" id="{011CA174-DAD4-4366-B8FD-9460C0F2393B}"/>
              </a:ext>
            </a:extLst>
          </p:cNvPr>
          <p:cNvSpPr>
            <a:spLocks noGrp="1"/>
          </p:cNvSpPr>
          <p:nvPr>
            <p:ph idx="1"/>
          </p:nvPr>
        </p:nvSpPr>
        <p:spPr>
          <a:xfrm>
            <a:off x="389744" y="1179872"/>
            <a:ext cx="10964056" cy="4997092"/>
          </a:xfrm>
        </p:spPr>
        <p:txBody>
          <a:bodyPr>
            <a:normAutofit fontScale="92500" lnSpcReduction="10000"/>
          </a:bodyPr>
          <a:lstStyle/>
          <a:p>
            <a:r>
              <a:rPr lang="en-CA" sz="3600" b="1" dirty="0"/>
              <a:t>(in order) Finland, Denmark, Iceland, Sweden, Netherlands, Costa Rica, Norway, Israel, Luxembourg, Mexico. (Just missing out on Top Ten were Australia/NZ.)</a:t>
            </a:r>
          </a:p>
          <a:p>
            <a:endParaRPr lang="en-CA" sz="3600" b="1" dirty="0"/>
          </a:p>
          <a:p>
            <a:r>
              <a:rPr lang="en-CA" sz="3600" b="1" dirty="0">
                <a:highlight>
                  <a:srgbClr val="FFFF00"/>
                </a:highlight>
              </a:rPr>
              <a:t>Canada? 18. USA? 24. CDA clearly </a:t>
            </a:r>
            <a:r>
              <a:rPr lang="en-CA" sz="3600" b="1" u="sng" dirty="0">
                <a:highlight>
                  <a:srgbClr val="FFFF00"/>
                </a:highlight>
              </a:rPr>
              <a:t>falling over time</a:t>
            </a:r>
            <a:r>
              <a:rPr lang="en-CA" sz="3600" b="1" dirty="0">
                <a:highlight>
                  <a:srgbClr val="FFFF00"/>
                </a:highlight>
              </a:rPr>
              <a:t>; and this was USA’s </a:t>
            </a:r>
            <a:r>
              <a:rPr lang="en-CA" sz="3600" b="1" u="sng" dirty="0">
                <a:highlight>
                  <a:srgbClr val="FFFF00"/>
                </a:highlight>
              </a:rPr>
              <a:t>lowest-ever </a:t>
            </a:r>
            <a:r>
              <a:rPr lang="en-CA" sz="3600" b="1" dirty="0">
                <a:highlight>
                  <a:srgbClr val="FFFF00"/>
                </a:highlight>
              </a:rPr>
              <a:t>rating. </a:t>
            </a:r>
          </a:p>
          <a:p>
            <a:endParaRPr lang="en-CA" sz="3600" b="1" dirty="0"/>
          </a:p>
          <a:p>
            <a:r>
              <a:rPr lang="en-CA" sz="3600" b="1" u="sng" dirty="0"/>
              <a:t>And the bottom 10</a:t>
            </a:r>
            <a:r>
              <a:rPr lang="en-CA" sz="3600" b="1" dirty="0"/>
              <a:t>: Afghanistan; Sierra Leone; Lebanon; Malawi; </a:t>
            </a:r>
            <a:r>
              <a:rPr lang="en-CA" sz="3600" b="1" dirty="0" err="1"/>
              <a:t>Ziwbabwe</a:t>
            </a:r>
            <a:r>
              <a:rPr lang="en-CA" sz="3600" b="1" dirty="0"/>
              <a:t>; Botswana; Congo; Yemen; Comoros; Lesotho.</a:t>
            </a:r>
          </a:p>
          <a:p>
            <a:endParaRPr lang="en-CA" sz="3600" b="1" dirty="0"/>
          </a:p>
          <a:p>
            <a:endParaRPr lang="en-CA" dirty="0"/>
          </a:p>
        </p:txBody>
      </p:sp>
    </p:spTree>
    <p:extLst>
      <p:ext uri="{BB962C8B-B14F-4D97-AF65-F5344CB8AC3E}">
        <p14:creationId xmlns:p14="http://schemas.microsoft.com/office/powerpoint/2010/main" val="1280755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87453-A440-13E6-E059-7987768AE427}"/>
              </a:ext>
            </a:extLst>
          </p:cNvPr>
          <p:cNvSpPr>
            <a:spLocks noGrp="1"/>
          </p:cNvSpPr>
          <p:nvPr>
            <p:ph type="title"/>
          </p:nvPr>
        </p:nvSpPr>
        <p:spPr>
          <a:xfrm>
            <a:off x="485030" y="1"/>
            <a:ext cx="10868770" cy="1391477"/>
          </a:xfrm>
        </p:spPr>
        <p:txBody>
          <a:bodyPr/>
          <a:lstStyle/>
          <a:p>
            <a:r>
              <a:rPr lang="en-CA" b="1" u="sng" dirty="0">
                <a:latin typeface="Calibri" panose="020F0502020204030204" pitchFamily="34" charset="0"/>
                <a:ea typeface="Calibri" panose="020F0502020204030204" pitchFamily="34" charset="0"/>
                <a:cs typeface="Calibri" panose="020F0502020204030204" pitchFamily="34" charset="0"/>
              </a:rPr>
              <a:t>My connection to Happiness</a:t>
            </a:r>
          </a:p>
        </p:txBody>
      </p:sp>
      <p:sp>
        <p:nvSpPr>
          <p:cNvPr id="3" name="Content Placeholder 2">
            <a:extLst>
              <a:ext uri="{FF2B5EF4-FFF2-40B4-BE49-F238E27FC236}">
                <a16:creationId xmlns:a16="http://schemas.microsoft.com/office/drawing/2014/main" id="{2B54E15A-85C1-BA46-F032-54E1264FBE19}"/>
              </a:ext>
            </a:extLst>
          </p:cNvPr>
          <p:cNvSpPr>
            <a:spLocks noGrp="1"/>
          </p:cNvSpPr>
          <p:nvPr>
            <p:ph idx="1"/>
          </p:nvPr>
        </p:nvSpPr>
        <p:spPr>
          <a:xfrm>
            <a:off x="612250" y="1391478"/>
            <a:ext cx="11094720" cy="4993419"/>
          </a:xfrm>
        </p:spPr>
        <p:txBody>
          <a:bodyPr>
            <a:normAutofit/>
          </a:bodyPr>
          <a:lstStyle/>
          <a:p>
            <a:r>
              <a:rPr lang="en-CA" sz="3200" b="1" dirty="0">
                <a:latin typeface="Calibri" panose="020F0502020204030204" pitchFamily="34" charset="0"/>
                <a:ea typeface="Calibri" panose="020F0502020204030204" pitchFamily="34" charset="0"/>
                <a:cs typeface="Calibri" panose="020F0502020204030204" pitchFamily="34" charset="0"/>
              </a:rPr>
              <a:t>-sudden seizures, starting at 30.</a:t>
            </a:r>
          </a:p>
          <a:p>
            <a:r>
              <a:rPr lang="en-CA" sz="3200" b="1" dirty="0">
                <a:latin typeface="Calibri" panose="020F0502020204030204" pitchFamily="34" charset="0"/>
                <a:ea typeface="Calibri" panose="020F0502020204030204" pitchFamily="34" charset="0"/>
                <a:cs typeface="Calibri" panose="020F0502020204030204" pitchFamily="34" charset="0"/>
              </a:rPr>
              <a:t>-misdiagnosis and medical negligence.</a:t>
            </a:r>
          </a:p>
          <a:p>
            <a:r>
              <a:rPr lang="en-CA" sz="3200" b="1" dirty="0">
                <a:latin typeface="Calibri" panose="020F0502020204030204" pitchFamily="34" charset="0"/>
                <a:ea typeface="Calibri" panose="020F0502020204030204" pitchFamily="34" charset="0"/>
                <a:cs typeface="Calibri" panose="020F0502020204030204" pitchFamily="34" charset="0"/>
              </a:rPr>
              <a:t>-unhappiness, and so I researched happiness, and applied it to my life</a:t>
            </a:r>
          </a:p>
          <a:p>
            <a:r>
              <a:rPr lang="en-CA" sz="3200" b="1" dirty="0">
                <a:latin typeface="Calibri" panose="020F0502020204030204" pitchFamily="34" charset="0"/>
                <a:ea typeface="Calibri" panose="020F0502020204030204" pitchFamily="34" charset="0"/>
                <a:cs typeface="Calibri" panose="020F0502020204030204" pitchFamily="34" charset="0"/>
              </a:rPr>
              <a:t>-ultimately, publishing a book called </a:t>
            </a:r>
            <a:r>
              <a:rPr lang="en-CA" sz="3200" b="1" i="1" u="sng" dirty="0">
                <a:latin typeface="Calibri" panose="020F0502020204030204" pitchFamily="34" charset="0"/>
                <a:ea typeface="Calibri" panose="020F0502020204030204" pitchFamily="34" charset="0"/>
                <a:cs typeface="Calibri" panose="020F0502020204030204" pitchFamily="34" charset="0"/>
              </a:rPr>
              <a:t>Seizure the Day: Happiness Despite Illness</a:t>
            </a:r>
            <a:r>
              <a:rPr lang="en-CA" sz="3200" b="1" dirty="0">
                <a:latin typeface="Calibri" panose="020F0502020204030204" pitchFamily="34" charset="0"/>
                <a:ea typeface="Calibri" panose="020F0502020204030204" pitchFamily="34" charset="0"/>
                <a:cs typeface="Calibri" panose="020F0502020204030204" pitchFamily="34" charset="0"/>
              </a:rPr>
              <a:t> (Freehand, 2019)</a:t>
            </a:r>
          </a:p>
          <a:p>
            <a:r>
              <a:rPr lang="en-CA" sz="3200" b="1" dirty="0">
                <a:latin typeface="Calibri" panose="020F0502020204030204" pitchFamily="34" charset="0"/>
                <a:ea typeface="Calibri" panose="020F0502020204030204" pitchFamily="34" charset="0"/>
                <a:cs typeface="Calibri" panose="020F0502020204030204" pitchFamily="34" charset="0"/>
              </a:rPr>
              <a:t>-now I teach an annual course on happiness at UW, indeed right now I’m grading the final exams for my W term students </a:t>
            </a:r>
            <a:r>
              <a:rPr lang="en-CA" sz="3200" b="1"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endParaRPr lang="en-CA" sz="3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5521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F6BF5-6734-1957-6436-4D0E15B421F0}"/>
              </a:ext>
            </a:extLst>
          </p:cNvPr>
          <p:cNvSpPr>
            <a:spLocks noGrp="1"/>
          </p:cNvSpPr>
          <p:nvPr>
            <p:ph type="title"/>
          </p:nvPr>
        </p:nvSpPr>
        <p:spPr/>
        <p:txBody>
          <a:bodyPr/>
          <a:lstStyle/>
          <a:p>
            <a:r>
              <a:rPr lang="en-CA" b="1" u="sng" dirty="0">
                <a:latin typeface="+mn-lt"/>
              </a:rPr>
              <a:t>More on CDA</a:t>
            </a:r>
          </a:p>
        </p:txBody>
      </p:sp>
      <p:sp>
        <p:nvSpPr>
          <p:cNvPr id="3" name="Content Placeholder 2">
            <a:extLst>
              <a:ext uri="{FF2B5EF4-FFF2-40B4-BE49-F238E27FC236}">
                <a16:creationId xmlns:a16="http://schemas.microsoft.com/office/drawing/2014/main" id="{0EFB2767-3F6A-67DB-65EE-C0BF3CDADCA0}"/>
              </a:ext>
            </a:extLst>
          </p:cNvPr>
          <p:cNvSpPr>
            <a:spLocks noGrp="1"/>
          </p:cNvSpPr>
          <p:nvPr>
            <p:ph idx="1"/>
          </p:nvPr>
        </p:nvSpPr>
        <p:spPr/>
        <p:txBody>
          <a:bodyPr>
            <a:normAutofit/>
          </a:bodyPr>
          <a:lstStyle/>
          <a:p>
            <a:r>
              <a:rPr lang="en-CA" b="1" dirty="0"/>
              <a:t>-CDA’s “self-reported life satisfaction”, those last 4 elements, the average score was 6.8 out of 10. </a:t>
            </a:r>
          </a:p>
          <a:p>
            <a:endParaRPr lang="en-CA" b="1" dirty="0"/>
          </a:p>
          <a:p>
            <a:r>
              <a:rPr lang="en-CA" b="1" dirty="0"/>
              <a:t>See also:</a:t>
            </a:r>
          </a:p>
          <a:p>
            <a:r>
              <a:rPr lang="en-CA" dirty="0">
                <a:hlinkClick r:id="rId2"/>
              </a:rPr>
              <a:t>https://www.cbc.ca/news/canada/world-happiness-report-canada-1.7488467#:~:text=Canada-,Canada%20drops%20to%2018th%20in%202025%20World%20Happiness%20Report%20rank,the%20annual%20report%20released%20Thursday</a:t>
            </a:r>
            <a:r>
              <a:rPr lang="en-CA" dirty="0"/>
              <a:t>.</a:t>
            </a:r>
          </a:p>
          <a:p>
            <a:endParaRPr lang="en-CA" dirty="0"/>
          </a:p>
        </p:txBody>
      </p:sp>
    </p:spTree>
    <p:extLst>
      <p:ext uri="{BB962C8B-B14F-4D97-AF65-F5344CB8AC3E}">
        <p14:creationId xmlns:p14="http://schemas.microsoft.com/office/powerpoint/2010/main" val="11741531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A4D62-AC03-E23F-DA7D-0E1923CCDE78}"/>
              </a:ext>
            </a:extLst>
          </p:cNvPr>
          <p:cNvSpPr>
            <a:spLocks noGrp="1"/>
          </p:cNvSpPr>
          <p:nvPr>
            <p:ph type="title"/>
          </p:nvPr>
        </p:nvSpPr>
        <p:spPr/>
        <p:txBody>
          <a:bodyPr/>
          <a:lstStyle/>
          <a:p>
            <a:r>
              <a:rPr lang="en-US" dirty="0"/>
              <a:t>End section</a:t>
            </a:r>
            <a:endParaRPr lang="en-CA" dirty="0"/>
          </a:p>
        </p:txBody>
      </p:sp>
      <p:sp>
        <p:nvSpPr>
          <p:cNvPr id="3" name="Content Placeholder 2">
            <a:extLst>
              <a:ext uri="{FF2B5EF4-FFF2-40B4-BE49-F238E27FC236}">
                <a16:creationId xmlns:a16="http://schemas.microsoft.com/office/drawing/2014/main" id="{373D08DD-BBFA-A779-FBC9-783B87DDE378}"/>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32641545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3D8CF-6884-4F21-BC20-B1D02D046FFC}"/>
              </a:ext>
            </a:extLst>
          </p:cNvPr>
          <p:cNvSpPr>
            <a:spLocks noGrp="1"/>
          </p:cNvSpPr>
          <p:nvPr>
            <p:ph type="title"/>
          </p:nvPr>
        </p:nvSpPr>
        <p:spPr/>
        <p:txBody>
          <a:bodyPr/>
          <a:lstStyle/>
          <a:p>
            <a:r>
              <a:rPr lang="en-CA" b="1" u="sng" dirty="0">
                <a:latin typeface="+mn-lt"/>
              </a:rPr>
              <a:t>What about Epictetus and The Stoics?</a:t>
            </a:r>
          </a:p>
        </p:txBody>
      </p:sp>
      <p:sp>
        <p:nvSpPr>
          <p:cNvPr id="3" name="Content Placeholder 2">
            <a:extLst>
              <a:ext uri="{FF2B5EF4-FFF2-40B4-BE49-F238E27FC236}">
                <a16:creationId xmlns:a16="http://schemas.microsoft.com/office/drawing/2014/main" id="{8106924B-DA37-45BB-8E55-AAE2F09BB5E0}"/>
              </a:ext>
            </a:extLst>
          </p:cNvPr>
          <p:cNvSpPr>
            <a:spLocks noGrp="1"/>
          </p:cNvSpPr>
          <p:nvPr>
            <p:ph idx="1"/>
          </p:nvPr>
        </p:nvSpPr>
        <p:spPr/>
        <p:txBody>
          <a:bodyPr>
            <a:normAutofit lnSpcReduction="10000"/>
          </a:bodyPr>
          <a:lstStyle/>
          <a:p>
            <a:r>
              <a:rPr lang="en-CA" sz="3200" b="1" dirty="0"/>
              <a:t>-they occupy perhaps the far extreme: whereas Epicurus had said that the universe has no meaning and equated happiness with sensory pleasure, The Stoics go in the opposite direction, and opine that </a:t>
            </a:r>
            <a:r>
              <a:rPr lang="en-CA" sz="3200" b="1" u="sng" dirty="0"/>
              <a:t>the universe is filled with meaning</a:t>
            </a:r>
            <a:r>
              <a:rPr lang="en-CA" sz="3200" b="1" dirty="0"/>
              <a:t>—indeed, is purposefully structured (agreeing with Ari)—</a:t>
            </a:r>
            <a:r>
              <a:rPr lang="en-CA" sz="3200" b="1" u="sng" dirty="0"/>
              <a:t>but that personal happiness isn’t important at all</a:t>
            </a:r>
            <a:r>
              <a:rPr lang="en-CA" sz="3200" b="1" dirty="0"/>
              <a:t>. </a:t>
            </a:r>
            <a:r>
              <a:rPr lang="en-CA" sz="3200" b="1" dirty="0">
                <a:highlight>
                  <a:srgbClr val="FFFF00"/>
                </a:highlight>
              </a:rPr>
              <a:t>The only thing that matters is living a *meaningful* life,</a:t>
            </a:r>
            <a:r>
              <a:rPr lang="en-CA" sz="3200" b="1" dirty="0"/>
              <a:t> which involves finding your role within this purposeful universe, and cultivating an attitude of acceptance and mental tranquility about it.</a:t>
            </a:r>
          </a:p>
          <a:p>
            <a:endParaRPr lang="en-CA" dirty="0"/>
          </a:p>
        </p:txBody>
      </p:sp>
    </p:spTree>
    <p:extLst>
      <p:ext uri="{BB962C8B-B14F-4D97-AF65-F5344CB8AC3E}">
        <p14:creationId xmlns:p14="http://schemas.microsoft.com/office/powerpoint/2010/main" val="31851268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0752B-77E3-4ACF-9FC0-2B13C155F0F9}"/>
              </a:ext>
            </a:extLst>
          </p:cNvPr>
          <p:cNvSpPr>
            <a:spLocks noGrp="1"/>
          </p:cNvSpPr>
          <p:nvPr>
            <p:ph type="title"/>
          </p:nvPr>
        </p:nvSpPr>
        <p:spPr/>
        <p:txBody>
          <a:bodyPr/>
          <a:lstStyle/>
          <a:p>
            <a:r>
              <a:rPr lang="en-US" b="1" u="sng" dirty="0">
                <a:latin typeface="+mn-lt"/>
              </a:rPr>
              <a:t>His “Enchiridion”:</a:t>
            </a:r>
            <a:endParaRPr lang="en-CA" b="1" u="sng" dirty="0">
              <a:latin typeface="+mn-lt"/>
            </a:endParaRPr>
          </a:p>
        </p:txBody>
      </p:sp>
      <p:sp>
        <p:nvSpPr>
          <p:cNvPr id="3" name="Content Placeholder 2">
            <a:extLst>
              <a:ext uri="{FF2B5EF4-FFF2-40B4-BE49-F238E27FC236}">
                <a16:creationId xmlns:a16="http://schemas.microsoft.com/office/drawing/2014/main" id="{4B896B2C-64C6-4788-9456-906BA659024B}"/>
              </a:ext>
            </a:extLst>
          </p:cNvPr>
          <p:cNvSpPr>
            <a:spLocks noGrp="1"/>
          </p:cNvSpPr>
          <p:nvPr>
            <p:ph idx="1"/>
          </p:nvPr>
        </p:nvSpPr>
        <p:spPr/>
        <p:txBody>
          <a:bodyPr/>
          <a:lstStyle/>
          <a:p>
            <a:r>
              <a:rPr lang="en-CA" dirty="0">
                <a:hlinkClick r:id="rId2"/>
              </a:rPr>
              <a:t>http://classics.mit.edu/Epictetus/epicench.html</a:t>
            </a:r>
            <a:endParaRPr lang="en-CA" dirty="0"/>
          </a:p>
          <a:p>
            <a:endParaRPr lang="en-CA" dirty="0"/>
          </a:p>
          <a:p>
            <a:endParaRPr lang="en-CA" dirty="0"/>
          </a:p>
        </p:txBody>
      </p:sp>
    </p:spTree>
    <p:extLst>
      <p:ext uri="{BB962C8B-B14F-4D97-AF65-F5344CB8AC3E}">
        <p14:creationId xmlns:p14="http://schemas.microsoft.com/office/powerpoint/2010/main" val="86283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50D06-0AA8-429A-91A9-79476FD36C42}"/>
              </a:ext>
            </a:extLst>
          </p:cNvPr>
          <p:cNvSpPr>
            <a:spLocks noGrp="1"/>
          </p:cNvSpPr>
          <p:nvPr>
            <p:ph type="title"/>
          </p:nvPr>
        </p:nvSpPr>
        <p:spPr/>
        <p:txBody>
          <a:bodyPr/>
          <a:lstStyle/>
          <a:p>
            <a:r>
              <a:rPr lang="en-CA" b="1" u="sng" dirty="0">
                <a:latin typeface="+mn-lt"/>
              </a:rPr>
              <a:t>The universe is…</a:t>
            </a:r>
          </a:p>
        </p:txBody>
      </p:sp>
      <p:sp>
        <p:nvSpPr>
          <p:cNvPr id="3" name="Content Placeholder 2">
            <a:extLst>
              <a:ext uri="{FF2B5EF4-FFF2-40B4-BE49-F238E27FC236}">
                <a16:creationId xmlns:a16="http://schemas.microsoft.com/office/drawing/2014/main" id="{F8AD9087-CB5F-48A2-A0EB-4AD6A1685EE4}"/>
              </a:ext>
            </a:extLst>
          </p:cNvPr>
          <p:cNvSpPr>
            <a:spLocks noGrp="1"/>
          </p:cNvSpPr>
          <p:nvPr>
            <p:ph idx="1"/>
          </p:nvPr>
        </p:nvSpPr>
        <p:spPr>
          <a:xfrm>
            <a:off x="838200" y="1371600"/>
            <a:ext cx="10515600" cy="5250873"/>
          </a:xfrm>
        </p:spPr>
        <p:txBody>
          <a:bodyPr/>
          <a:lstStyle/>
          <a:p>
            <a:endParaRPr lang="en-CA" sz="4400" b="1" dirty="0"/>
          </a:p>
          <a:p>
            <a:r>
              <a:rPr lang="en-CA" sz="4400" b="1" dirty="0"/>
              <a:t>… a purposeful whole, within which there is very little free will and individual control. </a:t>
            </a:r>
            <a:r>
              <a:rPr lang="en-CA" sz="4400" b="1" u="sng" dirty="0"/>
              <a:t>We are puny cogs in a vast causal machine</a:t>
            </a:r>
            <a:r>
              <a:rPr lang="en-CA" sz="4400" b="1" dirty="0"/>
              <a:t>.</a:t>
            </a:r>
          </a:p>
          <a:p>
            <a:endParaRPr lang="en-CA" dirty="0"/>
          </a:p>
        </p:txBody>
      </p:sp>
    </p:spTree>
    <p:extLst>
      <p:ext uri="{BB962C8B-B14F-4D97-AF65-F5344CB8AC3E}">
        <p14:creationId xmlns:p14="http://schemas.microsoft.com/office/powerpoint/2010/main" val="29677802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F38C8-3042-41C0-80AA-657DCAC9DB09}"/>
              </a:ext>
            </a:extLst>
          </p:cNvPr>
          <p:cNvSpPr>
            <a:spLocks noGrp="1"/>
          </p:cNvSpPr>
          <p:nvPr>
            <p:ph type="title"/>
          </p:nvPr>
        </p:nvSpPr>
        <p:spPr/>
        <p:txBody>
          <a:bodyPr/>
          <a:lstStyle/>
          <a:p>
            <a:r>
              <a:rPr lang="en-CA" b="1" u="sng" dirty="0">
                <a:latin typeface="+mn-lt"/>
              </a:rPr>
              <a:t>Stoics, cont’d….</a:t>
            </a:r>
          </a:p>
        </p:txBody>
      </p:sp>
      <p:sp>
        <p:nvSpPr>
          <p:cNvPr id="3" name="Content Placeholder 2">
            <a:extLst>
              <a:ext uri="{FF2B5EF4-FFF2-40B4-BE49-F238E27FC236}">
                <a16:creationId xmlns:a16="http://schemas.microsoft.com/office/drawing/2014/main" id="{F393407C-FBBE-4CA8-B906-04E60FF02006}"/>
              </a:ext>
            </a:extLst>
          </p:cNvPr>
          <p:cNvSpPr>
            <a:spLocks noGrp="1"/>
          </p:cNvSpPr>
          <p:nvPr>
            <p:ph idx="1"/>
          </p:nvPr>
        </p:nvSpPr>
        <p:spPr>
          <a:xfrm>
            <a:off x="838200" y="1537855"/>
            <a:ext cx="10515600" cy="4955020"/>
          </a:xfrm>
        </p:spPr>
        <p:txBody>
          <a:bodyPr>
            <a:noAutofit/>
          </a:bodyPr>
          <a:lstStyle/>
          <a:p>
            <a:r>
              <a:rPr lang="en-CA" sz="4000" b="1" dirty="0"/>
              <a:t>Their view of free will is that we are truly </a:t>
            </a:r>
            <a:r>
              <a:rPr lang="en-CA" sz="4000" b="1" u="sng" dirty="0"/>
              <a:t>only free in terms of how we think and feel about things</a:t>
            </a:r>
            <a:r>
              <a:rPr lang="en-CA" sz="4000" b="1" dirty="0"/>
              <a:t>—purely “interior”, subjective freedom—and “happiness” consists in cultivating a resilient and enduring </a:t>
            </a:r>
            <a:r>
              <a:rPr lang="en-CA" sz="4000" b="1" u="sng" dirty="0"/>
              <a:t>attitude of acceptance regarding what happens</a:t>
            </a:r>
            <a:r>
              <a:rPr lang="en-CA" sz="4000" b="1" dirty="0"/>
              <a:t>. Tranquility, and peace of mind: both the nature of “happiness” and the scope of personal freedom.</a:t>
            </a:r>
          </a:p>
        </p:txBody>
      </p:sp>
    </p:spTree>
    <p:extLst>
      <p:ext uri="{BB962C8B-B14F-4D97-AF65-F5344CB8AC3E}">
        <p14:creationId xmlns:p14="http://schemas.microsoft.com/office/powerpoint/2010/main" val="29088389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7786E-A778-402D-944B-2A1B97163344}"/>
              </a:ext>
            </a:extLst>
          </p:cNvPr>
          <p:cNvSpPr>
            <a:spLocks noGrp="1"/>
          </p:cNvSpPr>
          <p:nvPr>
            <p:ph type="title"/>
          </p:nvPr>
        </p:nvSpPr>
        <p:spPr>
          <a:xfrm>
            <a:off x="404734" y="82447"/>
            <a:ext cx="11482466" cy="1124261"/>
          </a:xfrm>
        </p:spPr>
        <p:txBody>
          <a:bodyPr/>
          <a:lstStyle/>
          <a:p>
            <a:r>
              <a:rPr lang="en-CA" b="1" u="sng" dirty="0">
                <a:latin typeface="+mn-lt"/>
              </a:rPr>
              <a:t>They then, as a philosophical…</a:t>
            </a:r>
          </a:p>
        </p:txBody>
      </p:sp>
      <p:sp>
        <p:nvSpPr>
          <p:cNvPr id="3" name="Content Placeholder 2">
            <a:extLst>
              <a:ext uri="{FF2B5EF4-FFF2-40B4-BE49-F238E27FC236}">
                <a16:creationId xmlns:a16="http://schemas.microsoft.com/office/drawing/2014/main" id="{DF302234-6877-46D5-A488-9A06591B8945}"/>
              </a:ext>
            </a:extLst>
          </p:cNvPr>
          <p:cNvSpPr>
            <a:spLocks noGrp="1"/>
          </p:cNvSpPr>
          <p:nvPr>
            <p:ph idx="1"/>
          </p:nvPr>
        </p:nvSpPr>
        <p:spPr>
          <a:xfrm>
            <a:off x="524656" y="1206708"/>
            <a:ext cx="10829144" cy="5568845"/>
          </a:xfrm>
        </p:spPr>
        <p:txBody>
          <a:bodyPr/>
          <a:lstStyle/>
          <a:p>
            <a:r>
              <a:rPr lang="en-CA" sz="3600" b="1" dirty="0"/>
              <a:t>… school, kind of specialized in </a:t>
            </a:r>
            <a:r>
              <a:rPr lang="en-CA" sz="3600" b="1" u="sng" dirty="0"/>
              <a:t>coming up with techniques of mental discipline, and emotional control</a:t>
            </a:r>
            <a:r>
              <a:rPr lang="en-CA" sz="3600" b="1" dirty="0"/>
              <a:t>, and passing those along to their adherents. Like, when someone insults you, and you want to be angry, how instead to look at it as a chance for self-improvement. Almost like the very earliest psychologists, or even comparable say to some Zen monks: about interior control, and detachment from external events, and the securing of peace of mind and a non-disturbed interior life. So important, as </a:t>
            </a:r>
            <a:r>
              <a:rPr lang="en-CA" sz="3600" b="1" u="sng" dirty="0"/>
              <a:t>that’s all you’ve truly got</a:t>
            </a:r>
            <a:r>
              <a:rPr lang="en-CA" sz="3600" b="1" dirty="0"/>
              <a:t>.</a:t>
            </a:r>
          </a:p>
          <a:p>
            <a:endParaRPr lang="en-CA" dirty="0"/>
          </a:p>
        </p:txBody>
      </p:sp>
    </p:spTree>
    <p:extLst>
      <p:ext uri="{BB962C8B-B14F-4D97-AF65-F5344CB8AC3E}">
        <p14:creationId xmlns:p14="http://schemas.microsoft.com/office/powerpoint/2010/main" val="30027268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FD796-D768-4C89-9C9C-250E03CE39B8}"/>
              </a:ext>
            </a:extLst>
          </p:cNvPr>
          <p:cNvSpPr>
            <a:spLocks noGrp="1"/>
          </p:cNvSpPr>
          <p:nvPr>
            <p:ph type="title"/>
          </p:nvPr>
        </p:nvSpPr>
        <p:spPr/>
        <p:txBody>
          <a:bodyPr/>
          <a:lstStyle/>
          <a:p>
            <a:r>
              <a:rPr lang="en-US" b="1" u="sng" dirty="0">
                <a:latin typeface="+mn-lt"/>
              </a:rPr>
              <a:t>Stoicism is enjoying…</a:t>
            </a:r>
            <a:endParaRPr lang="en-CA" b="1" u="sng" dirty="0">
              <a:latin typeface="+mn-lt"/>
            </a:endParaRPr>
          </a:p>
        </p:txBody>
      </p:sp>
      <p:sp>
        <p:nvSpPr>
          <p:cNvPr id="3" name="Content Placeholder 2">
            <a:extLst>
              <a:ext uri="{FF2B5EF4-FFF2-40B4-BE49-F238E27FC236}">
                <a16:creationId xmlns:a16="http://schemas.microsoft.com/office/drawing/2014/main" id="{B6B95FB7-76C8-4679-B4BC-30438DD9F5C0}"/>
              </a:ext>
            </a:extLst>
          </p:cNvPr>
          <p:cNvSpPr>
            <a:spLocks noGrp="1"/>
          </p:cNvSpPr>
          <p:nvPr>
            <p:ph idx="1"/>
          </p:nvPr>
        </p:nvSpPr>
        <p:spPr/>
        <p:txBody>
          <a:bodyPr>
            <a:normAutofit/>
          </a:bodyPr>
          <a:lstStyle/>
          <a:p>
            <a:r>
              <a:rPr lang="en-US" sz="3600" b="1" dirty="0"/>
              <a:t>… a renaissance in the literature, </a:t>
            </a:r>
            <a:r>
              <a:rPr lang="en-US" sz="3600" b="1" dirty="0" err="1"/>
              <a:t>inc</a:t>
            </a:r>
            <a:r>
              <a:rPr lang="en-US" sz="3600" b="1" dirty="0"/>
              <a:t> very </a:t>
            </a:r>
            <a:r>
              <a:rPr lang="en-US" sz="3600" b="1" dirty="0" err="1"/>
              <a:t>recents</a:t>
            </a:r>
            <a:r>
              <a:rPr lang="en-US" sz="3600" b="1" dirty="0"/>
              <a:t> books like Nancy Sherman’s </a:t>
            </a:r>
            <a:r>
              <a:rPr lang="en-US" sz="3600" b="1" i="1" u="sng" dirty="0"/>
              <a:t>Stoic Wisdom </a:t>
            </a:r>
            <a:r>
              <a:rPr lang="en-US" sz="3600" b="1" dirty="0"/>
              <a:t>(OUP, 2021); and Tad Brennan’s </a:t>
            </a:r>
            <a:r>
              <a:rPr lang="en-US" sz="3600" b="1" i="1" u="sng" dirty="0"/>
              <a:t>The Stoic Life </a:t>
            </a:r>
            <a:r>
              <a:rPr lang="en-US" sz="3600" b="1" dirty="0"/>
              <a:t>(OUP, 2007). There’s also the Daily Stoic website:</a:t>
            </a:r>
          </a:p>
          <a:p>
            <a:r>
              <a:rPr lang="en-CA" dirty="0">
                <a:hlinkClick r:id="rId2"/>
              </a:rPr>
              <a:t>https://dailystoic.com/</a:t>
            </a:r>
            <a:endParaRPr lang="en-CA" dirty="0"/>
          </a:p>
        </p:txBody>
      </p:sp>
    </p:spTree>
    <p:extLst>
      <p:ext uri="{BB962C8B-B14F-4D97-AF65-F5344CB8AC3E}">
        <p14:creationId xmlns:p14="http://schemas.microsoft.com/office/powerpoint/2010/main" val="11993971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B66E9-E8EB-2777-D100-D73F89EF8343}"/>
              </a:ext>
            </a:extLst>
          </p:cNvPr>
          <p:cNvSpPr>
            <a:spLocks noGrp="1"/>
          </p:cNvSpPr>
          <p:nvPr>
            <p:ph type="title"/>
          </p:nvPr>
        </p:nvSpPr>
        <p:spPr/>
        <p:txBody>
          <a:bodyPr/>
          <a:lstStyle/>
          <a:p>
            <a:r>
              <a:rPr lang="en-CA" b="1" u="sng" dirty="0">
                <a:latin typeface="+mn-lt"/>
              </a:rPr>
              <a:t>Some have said the rise… </a:t>
            </a:r>
          </a:p>
        </p:txBody>
      </p:sp>
      <p:sp>
        <p:nvSpPr>
          <p:cNvPr id="3" name="Content Placeholder 2">
            <a:extLst>
              <a:ext uri="{FF2B5EF4-FFF2-40B4-BE49-F238E27FC236}">
                <a16:creationId xmlns:a16="http://schemas.microsoft.com/office/drawing/2014/main" id="{C356ADF5-AC6F-AB9E-6F90-EB78CB57670C}"/>
              </a:ext>
            </a:extLst>
          </p:cNvPr>
          <p:cNvSpPr>
            <a:spLocks noGrp="1"/>
          </p:cNvSpPr>
          <p:nvPr>
            <p:ph idx="1"/>
          </p:nvPr>
        </p:nvSpPr>
        <p:spPr/>
        <p:txBody>
          <a:bodyPr/>
          <a:lstStyle/>
          <a:p>
            <a:r>
              <a:rPr lang="en-CA" sz="3200" b="1" dirty="0"/>
              <a:t>-in the popularity of Stoicism has been in direct proportion to the rise in substantial, large-scale external world difficulties over past few years, regarding which we each have had so little control over, and just must deal with: the pandemic, the shutdowns, the soaring cost of living in general and of housing in particular, all the wars, climate change and related weather disasters, etc. The enormous appeal, against this backdrop, of a world-view focussed on achieving inner peace and mental tranquility.</a:t>
            </a:r>
          </a:p>
          <a:p>
            <a:endParaRPr lang="en-CA" dirty="0"/>
          </a:p>
          <a:p>
            <a:endParaRPr lang="en-CA" dirty="0"/>
          </a:p>
        </p:txBody>
      </p:sp>
    </p:spTree>
    <p:extLst>
      <p:ext uri="{BB962C8B-B14F-4D97-AF65-F5344CB8AC3E}">
        <p14:creationId xmlns:p14="http://schemas.microsoft.com/office/powerpoint/2010/main" val="204898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B7FDF-4D6F-ED2C-02FD-223F391C063E}"/>
              </a:ext>
            </a:extLst>
          </p:cNvPr>
          <p:cNvSpPr>
            <a:spLocks noGrp="1"/>
          </p:cNvSpPr>
          <p:nvPr>
            <p:ph type="title"/>
          </p:nvPr>
        </p:nvSpPr>
        <p:spPr/>
        <p:txBody>
          <a:bodyPr/>
          <a:lstStyle/>
          <a:p>
            <a:r>
              <a:rPr lang="en-CA" b="1" u="sng" dirty="0">
                <a:latin typeface="Calibri" panose="020F0502020204030204" pitchFamily="34" charset="0"/>
                <a:ea typeface="Calibri" panose="020F0502020204030204" pitchFamily="34" charset="0"/>
                <a:cs typeface="Calibri" panose="020F0502020204030204" pitchFamily="34" charset="0"/>
              </a:rPr>
              <a:t>Criticisms of this view?</a:t>
            </a:r>
          </a:p>
        </p:txBody>
      </p:sp>
      <p:sp>
        <p:nvSpPr>
          <p:cNvPr id="3" name="Content Placeholder 2">
            <a:extLst>
              <a:ext uri="{FF2B5EF4-FFF2-40B4-BE49-F238E27FC236}">
                <a16:creationId xmlns:a16="http://schemas.microsoft.com/office/drawing/2014/main" id="{217E6D6B-ABC2-C06B-9E68-2E479A987D51}"/>
              </a:ext>
            </a:extLst>
          </p:cNvPr>
          <p:cNvSpPr>
            <a:spLocks noGrp="1"/>
          </p:cNvSpPr>
          <p:nvPr>
            <p:ph idx="1"/>
          </p:nvPr>
        </p:nvSpPr>
        <p:spPr>
          <a:xfrm>
            <a:off x="838200" y="1825625"/>
            <a:ext cx="10515600" cy="4667250"/>
          </a:xfrm>
        </p:spPr>
        <p:txBody>
          <a:bodyPr>
            <a:normAutofit lnSpcReduction="10000"/>
          </a:bodyPr>
          <a:lstStyle/>
          <a:p>
            <a:r>
              <a:rPr lang="en-CA" dirty="0"/>
              <a:t>-</a:t>
            </a:r>
            <a:r>
              <a:rPr lang="en-CA" sz="3200" b="1" dirty="0">
                <a:latin typeface="Calibri" panose="020F0502020204030204" pitchFamily="34" charset="0"/>
                <a:ea typeface="Calibri" panose="020F0502020204030204" pitchFamily="34" charset="0"/>
                <a:cs typeface="Calibri" panose="020F0502020204030204" pitchFamily="34" charset="0"/>
              </a:rPr>
              <a:t>some people have argued that this is a philosophy more about enduring pain and suffering, and less about the pursuit of happiness. (Yet, as all of us 50+ers can testify, pain management increasingly a real part of a decent life as one ages…)</a:t>
            </a:r>
          </a:p>
          <a:p>
            <a:endParaRPr lang="en-CA" sz="3200" b="1" dirty="0">
              <a:latin typeface="Calibri" panose="020F0502020204030204" pitchFamily="34" charset="0"/>
              <a:ea typeface="Calibri" panose="020F0502020204030204" pitchFamily="34" charset="0"/>
              <a:cs typeface="Calibri" panose="020F0502020204030204" pitchFamily="34" charset="0"/>
            </a:endParaRPr>
          </a:p>
          <a:p>
            <a:r>
              <a:rPr lang="en-CA" sz="3200" b="1" dirty="0">
                <a:latin typeface="Calibri" panose="020F0502020204030204" pitchFamily="34" charset="0"/>
                <a:ea typeface="Calibri" panose="020F0502020204030204" pitchFamily="34" charset="0"/>
                <a:cs typeface="Calibri" panose="020F0502020204030204" pitchFamily="34" charset="0"/>
              </a:rPr>
              <a:t>-others have argued that perhaps this will lead to passivity and complacency when, perhaps instead, we ought to be actively engaged with the world and trying to change it for the better.</a:t>
            </a:r>
          </a:p>
        </p:txBody>
      </p:sp>
    </p:spTree>
    <p:extLst>
      <p:ext uri="{BB962C8B-B14F-4D97-AF65-F5344CB8AC3E}">
        <p14:creationId xmlns:p14="http://schemas.microsoft.com/office/powerpoint/2010/main" val="760541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02467-545B-5FD0-85B7-D06831D1C69C}"/>
              </a:ext>
            </a:extLst>
          </p:cNvPr>
          <p:cNvSpPr>
            <a:spLocks noGrp="1"/>
          </p:cNvSpPr>
          <p:nvPr>
            <p:ph type="title"/>
          </p:nvPr>
        </p:nvSpPr>
        <p:spPr>
          <a:xfrm>
            <a:off x="339213" y="66369"/>
            <a:ext cx="11014587" cy="1172496"/>
          </a:xfrm>
        </p:spPr>
        <p:txBody>
          <a:bodyPr/>
          <a:lstStyle/>
          <a:p>
            <a:r>
              <a:rPr lang="en-CA" b="1" u="sng" dirty="0">
                <a:latin typeface="+mn-lt"/>
              </a:rPr>
              <a:t>OK, so much for Intro stuff…</a:t>
            </a:r>
          </a:p>
        </p:txBody>
      </p:sp>
      <p:sp>
        <p:nvSpPr>
          <p:cNvPr id="3" name="Content Placeholder 2">
            <a:extLst>
              <a:ext uri="{FF2B5EF4-FFF2-40B4-BE49-F238E27FC236}">
                <a16:creationId xmlns:a16="http://schemas.microsoft.com/office/drawing/2014/main" id="{8210D871-D724-6165-1B5B-456575A33498}"/>
              </a:ext>
            </a:extLst>
          </p:cNvPr>
          <p:cNvSpPr>
            <a:spLocks noGrp="1"/>
          </p:cNvSpPr>
          <p:nvPr>
            <p:ph idx="1"/>
          </p:nvPr>
        </p:nvSpPr>
        <p:spPr>
          <a:xfrm>
            <a:off x="449826" y="1437968"/>
            <a:ext cx="11289890" cy="5139813"/>
          </a:xfrm>
        </p:spPr>
        <p:txBody>
          <a:bodyPr/>
          <a:lstStyle/>
          <a:p>
            <a:r>
              <a:rPr lang="en-CA" sz="4400" b="1" dirty="0"/>
              <a:t>… let’s get into actual ideas!</a:t>
            </a:r>
          </a:p>
          <a:p>
            <a:endParaRPr lang="en-CA" sz="4400" b="1" dirty="0"/>
          </a:p>
          <a:p>
            <a:r>
              <a:rPr lang="en-CA" sz="4400" b="1" u="sng" dirty="0"/>
              <a:t>First</a:t>
            </a:r>
            <a:r>
              <a:rPr lang="en-CA" sz="4400" b="1" dirty="0"/>
              <a:t>, what are some concrete things that make you happy or give you pleasure, or you believe are part of human happiness? In particular, </a:t>
            </a:r>
            <a:r>
              <a:rPr lang="en-CA" sz="4400" b="1" dirty="0">
                <a:highlight>
                  <a:srgbClr val="FFFF00"/>
                </a:highlight>
              </a:rPr>
              <a:t>what you think is crucial to be happy in retirement?</a:t>
            </a:r>
          </a:p>
          <a:p>
            <a:endParaRPr lang="en-CA" dirty="0"/>
          </a:p>
        </p:txBody>
      </p:sp>
    </p:spTree>
    <p:extLst>
      <p:ext uri="{BB962C8B-B14F-4D97-AF65-F5344CB8AC3E}">
        <p14:creationId xmlns:p14="http://schemas.microsoft.com/office/powerpoint/2010/main" val="11478640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55A40-FE46-8A30-74B4-1C6AA2E7C11C}"/>
              </a:ext>
            </a:extLst>
          </p:cNvPr>
          <p:cNvSpPr>
            <a:spLocks noGrp="1"/>
          </p:cNvSpPr>
          <p:nvPr>
            <p:ph type="title"/>
          </p:nvPr>
        </p:nvSpPr>
        <p:spPr/>
        <p:txBody>
          <a:bodyPr/>
          <a:lstStyle/>
          <a:p>
            <a:endParaRPr lang="en-CA"/>
          </a:p>
        </p:txBody>
      </p:sp>
      <p:sp>
        <p:nvSpPr>
          <p:cNvPr id="3" name="Content Placeholder 2">
            <a:extLst>
              <a:ext uri="{FF2B5EF4-FFF2-40B4-BE49-F238E27FC236}">
                <a16:creationId xmlns:a16="http://schemas.microsoft.com/office/drawing/2014/main" id="{8C75F556-4576-6BB2-8412-34F0BF327AC1}"/>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17677323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8CCD4-5337-429A-8597-D19D9506740D}"/>
              </a:ext>
            </a:extLst>
          </p:cNvPr>
          <p:cNvSpPr>
            <a:spLocks noGrp="1"/>
          </p:cNvSpPr>
          <p:nvPr>
            <p:ph type="title"/>
          </p:nvPr>
        </p:nvSpPr>
        <p:spPr>
          <a:xfrm>
            <a:off x="399143" y="-50799"/>
            <a:ext cx="10954657" cy="1357085"/>
          </a:xfrm>
        </p:spPr>
        <p:txBody>
          <a:bodyPr/>
          <a:lstStyle/>
          <a:p>
            <a:r>
              <a:rPr lang="en-CA" b="1" u="sng" dirty="0">
                <a:latin typeface="Calibri" panose="020F0502020204030204" pitchFamily="34" charset="0"/>
                <a:ea typeface="Calibri" panose="020F0502020204030204" pitchFamily="34" charset="0"/>
                <a:cs typeface="Calibri" panose="020F0502020204030204" pitchFamily="34" charset="0"/>
              </a:rPr>
              <a:t>“Super-Aging”… </a:t>
            </a:r>
            <a:endParaRPr lang="en-CA" b="1" u="sng" dirty="0"/>
          </a:p>
        </p:txBody>
      </p:sp>
      <p:sp>
        <p:nvSpPr>
          <p:cNvPr id="3" name="Content Placeholder 2">
            <a:extLst>
              <a:ext uri="{FF2B5EF4-FFF2-40B4-BE49-F238E27FC236}">
                <a16:creationId xmlns:a16="http://schemas.microsoft.com/office/drawing/2014/main" id="{960DC902-810D-4387-8991-AD6564A63A1E}"/>
              </a:ext>
            </a:extLst>
          </p:cNvPr>
          <p:cNvSpPr>
            <a:spLocks noGrp="1"/>
          </p:cNvSpPr>
          <p:nvPr>
            <p:ph idx="1"/>
          </p:nvPr>
        </p:nvSpPr>
        <p:spPr>
          <a:xfrm>
            <a:off x="341087" y="1204686"/>
            <a:ext cx="11720284" cy="5653314"/>
          </a:xfrm>
        </p:spPr>
        <p:txBody>
          <a:bodyPr>
            <a:noAutofit/>
          </a:bodyPr>
          <a:lstStyle/>
          <a:p>
            <a:pPr>
              <a:lnSpc>
                <a:spcPct val="115000"/>
              </a:lnSpc>
              <a:spcAft>
                <a:spcPts val="1000"/>
              </a:spcAft>
            </a:pPr>
            <a:r>
              <a:rPr lang="en-CA" sz="3200" b="1" dirty="0">
                <a:effectLst/>
                <a:latin typeface="Calibri" panose="020F0502020204030204" pitchFamily="34" charset="0"/>
                <a:ea typeface="Calibri" panose="020F0502020204030204" pitchFamily="34" charset="0"/>
                <a:cs typeface="Calibri" panose="020F0502020204030204" pitchFamily="34" charset="0"/>
              </a:rPr>
              <a:t>… there’s been present-day psychological research into “successful ageing.” Many studies have confirmed that the following general behaviours tend to empower people to become </a:t>
            </a:r>
            <a:r>
              <a:rPr lang="en-CA" sz="3200" b="1" u="sng" dirty="0">
                <a:effectLst/>
                <a:latin typeface="Calibri" panose="020F0502020204030204" pitchFamily="34" charset="0"/>
                <a:ea typeface="Calibri" panose="020F0502020204030204" pitchFamily="34" charset="0"/>
                <a:cs typeface="Calibri" panose="020F0502020204030204" pitchFamily="34" charset="0"/>
              </a:rPr>
              <a:t>“successful agers:” i.e., to live as long and as happily and as relatively disease-free as they probably can.</a:t>
            </a:r>
            <a:r>
              <a:rPr lang="en-CA" sz="3200" b="1" dirty="0">
                <a:effectLst/>
                <a:latin typeface="Calibri" panose="020F0502020204030204" pitchFamily="34" charset="0"/>
                <a:ea typeface="Calibri" panose="020F0502020204030204" pitchFamily="34" charset="0"/>
                <a:cs typeface="Calibri" panose="020F0502020204030204" pitchFamily="34" charset="0"/>
              </a:rPr>
              <a:t> Successful ageing is generally foreshadowed by:</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CA" sz="3200" b="1" dirty="0">
                <a:effectLst/>
                <a:latin typeface="Calibri" panose="020F0502020204030204" pitchFamily="34" charset="0"/>
                <a:ea typeface="Calibri" panose="020F0502020204030204" pitchFamily="34" charset="0"/>
                <a:cs typeface="Calibri" panose="020F0502020204030204" pitchFamily="34" charset="0"/>
              </a:rPr>
              <a:t>● </a:t>
            </a:r>
            <a:r>
              <a:rPr lang="en-CA" sz="3200" b="1" i="1" u="sng" dirty="0">
                <a:effectLst/>
                <a:latin typeface="Calibri" panose="020F0502020204030204" pitchFamily="34" charset="0"/>
                <a:ea typeface="Calibri" panose="020F0502020204030204" pitchFamily="34" charset="0"/>
                <a:cs typeface="Calibri" panose="020F0502020204030204" pitchFamily="34" charset="0"/>
              </a:rPr>
              <a:t>Not</a:t>
            </a:r>
            <a:r>
              <a:rPr lang="en-CA" sz="3200" b="1" u="sng" dirty="0">
                <a:effectLst/>
                <a:latin typeface="Calibri" panose="020F0502020204030204" pitchFamily="34" charset="0"/>
                <a:ea typeface="Calibri" panose="020F0502020204030204" pitchFamily="34" charset="0"/>
                <a:cs typeface="Calibri" panose="020F0502020204030204" pitchFamily="34" charset="0"/>
              </a:rPr>
              <a:t> being a smoker</a:t>
            </a:r>
            <a:r>
              <a:rPr lang="en-CA" sz="3200" b="1" dirty="0">
                <a:effectLst/>
                <a:latin typeface="Calibri" panose="020F0502020204030204" pitchFamily="34" charset="0"/>
                <a:ea typeface="Calibri" panose="020F0502020204030204" pitchFamily="34" charset="0"/>
                <a:cs typeface="Calibri" panose="020F0502020204030204" pitchFamily="34" charset="0"/>
              </a:rPr>
              <a:t> (or, at the very least, having quit permanently by the age of 45)</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CA" sz="3200" b="1" dirty="0">
                <a:effectLst/>
                <a:latin typeface="Calibri" panose="020F0502020204030204" pitchFamily="34" charset="0"/>
                <a:ea typeface="Calibri" panose="020F0502020204030204" pitchFamily="34" charset="0"/>
                <a:cs typeface="Calibri" panose="020F0502020204030204" pitchFamily="34" charset="0"/>
              </a:rPr>
              <a:t>● </a:t>
            </a:r>
            <a:r>
              <a:rPr lang="en-CA" sz="3200" b="1" i="1" u="sng" dirty="0">
                <a:effectLst/>
                <a:latin typeface="Calibri" panose="020F0502020204030204" pitchFamily="34" charset="0"/>
                <a:ea typeface="Calibri" panose="020F0502020204030204" pitchFamily="34" charset="0"/>
                <a:cs typeface="Calibri" panose="020F0502020204030204" pitchFamily="34" charset="0"/>
              </a:rPr>
              <a:t>Not</a:t>
            </a:r>
            <a:r>
              <a:rPr lang="en-CA" sz="3200" b="1" u="sng" dirty="0">
                <a:effectLst/>
                <a:latin typeface="Calibri" panose="020F0502020204030204" pitchFamily="34" charset="0"/>
                <a:ea typeface="Calibri" panose="020F0502020204030204" pitchFamily="34" charset="0"/>
                <a:cs typeface="Calibri" panose="020F0502020204030204" pitchFamily="34" charset="0"/>
              </a:rPr>
              <a:t> having a history of alcohol- or drug abuse</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5529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FD683-76C6-2F1E-4CEF-8EED11165109}"/>
              </a:ext>
            </a:extLst>
          </p:cNvPr>
          <p:cNvSpPr>
            <a:spLocks noGrp="1"/>
          </p:cNvSpPr>
          <p:nvPr>
            <p:ph type="title"/>
          </p:nvPr>
        </p:nvSpPr>
        <p:spPr>
          <a:xfrm>
            <a:off x="838200" y="135173"/>
            <a:ext cx="10515600" cy="1264257"/>
          </a:xfrm>
        </p:spPr>
        <p:txBody>
          <a:bodyPr/>
          <a:lstStyle/>
          <a:p>
            <a:r>
              <a:rPr lang="en-CA" b="1" u="sng" dirty="0">
                <a:latin typeface="+mn-lt"/>
              </a:rPr>
              <a:t>Super-Agers, cont’d…</a:t>
            </a:r>
          </a:p>
        </p:txBody>
      </p:sp>
      <p:sp>
        <p:nvSpPr>
          <p:cNvPr id="3" name="Content Placeholder 2">
            <a:extLst>
              <a:ext uri="{FF2B5EF4-FFF2-40B4-BE49-F238E27FC236}">
                <a16:creationId xmlns:a16="http://schemas.microsoft.com/office/drawing/2014/main" id="{356DB00D-B0AA-310F-C94D-951F9F382FFE}"/>
              </a:ext>
            </a:extLst>
          </p:cNvPr>
          <p:cNvSpPr>
            <a:spLocks noGrp="1"/>
          </p:cNvSpPr>
          <p:nvPr>
            <p:ph idx="1"/>
          </p:nvPr>
        </p:nvSpPr>
        <p:spPr>
          <a:xfrm>
            <a:off x="838200" y="1558456"/>
            <a:ext cx="10515600" cy="4618507"/>
          </a:xfrm>
        </p:spPr>
        <p:txBody>
          <a:bodyPr>
            <a:normAutofit lnSpcReduction="10000"/>
          </a:bodyPr>
          <a:lstStyle/>
          <a:p>
            <a:pPr>
              <a:lnSpc>
                <a:spcPct val="115000"/>
              </a:lnSpc>
              <a:spcAft>
                <a:spcPts val="1000"/>
              </a:spcAft>
            </a:pPr>
            <a:r>
              <a:rPr lang="en-CA" sz="3200" b="1" u="sng" dirty="0">
                <a:effectLst/>
                <a:latin typeface="Calibri" panose="020F0502020204030204" pitchFamily="34" charset="0"/>
                <a:ea typeface="Calibri" panose="020F0502020204030204" pitchFamily="34" charset="0"/>
                <a:cs typeface="Calibri" panose="020F0502020204030204" pitchFamily="34" charset="0"/>
              </a:rPr>
              <a:t>Being of normal weight</a:t>
            </a:r>
            <a:r>
              <a:rPr lang="en-CA" sz="3200" b="1" dirty="0">
                <a:effectLst/>
                <a:latin typeface="Calibri" panose="020F0502020204030204" pitchFamily="34" charset="0"/>
                <a:ea typeface="Calibri" panose="020F0502020204030204" pitchFamily="34" charset="0"/>
                <a:cs typeface="Calibri" panose="020F0502020204030204" pitchFamily="34" charset="0"/>
              </a:rPr>
              <a:t> for one’s age, height, and gender (and thus of </a:t>
            </a:r>
            <a:r>
              <a:rPr lang="en-CA" sz="3200" b="1" i="1" u="sng" dirty="0">
                <a:effectLst/>
                <a:latin typeface="Calibri" panose="020F0502020204030204" pitchFamily="34" charset="0"/>
                <a:ea typeface="Calibri" panose="020F0502020204030204" pitchFamily="34" charset="0"/>
                <a:cs typeface="Calibri" panose="020F0502020204030204" pitchFamily="34" charset="0"/>
              </a:rPr>
              <a:t>NOT</a:t>
            </a:r>
            <a:r>
              <a:rPr lang="en-CA" sz="3200" b="1" u="sng" dirty="0">
                <a:effectLst/>
                <a:latin typeface="Calibri" panose="020F0502020204030204" pitchFamily="34" charset="0"/>
                <a:ea typeface="Calibri" panose="020F0502020204030204" pitchFamily="34" charset="0"/>
                <a:cs typeface="Calibri" panose="020F0502020204030204" pitchFamily="34" charset="0"/>
              </a:rPr>
              <a:t> over-eating</a:t>
            </a:r>
            <a:r>
              <a:rPr lang="en-CA" sz="3200" b="1" dirty="0">
                <a:effectLst/>
                <a:latin typeface="Calibri" panose="020F0502020204030204" pitchFamily="34" charset="0"/>
                <a:ea typeface="Calibri" panose="020F0502020204030204" pitchFamily="34" charset="0"/>
                <a:cs typeface="Calibri" panose="020F0502020204030204" pitchFamily="34" charset="0"/>
              </a:rPr>
              <a:t>)</a:t>
            </a:r>
          </a:p>
          <a:p>
            <a:pPr>
              <a:lnSpc>
                <a:spcPct val="115000"/>
              </a:lnSpc>
              <a:spcAft>
                <a:spcPts val="1000"/>
              </a:spcAft>
            </a:pPr>
            <a:endParaRPr lang="en-CA" sz="3200" b="1" dirty="0">
              <a:effectLst/>
              <a:latin typeface="Calibri" panose="020F0502020204030204" pitchFamily="34" charset="0"/>
              <a:ea typeface="Calibri" panose="020F0502020204030204" pitchFamily="34" charset="0"/>
              <a:cs typeface="Calibri" panose="020F0502020204030204" pitchFamily="34" charset="0"/>
            </a:endParaRPr>
          </a:p>
          <a:p>
            <a:r>
              <a:rPr lang="en-CA" sz="3200" b="1" dirty="0">
                <a:effectLst/>
                <a:latin typeface="Calibri" panose="020F0502020204030204" pitchFamily="34" charset="0"/>
                <a:ea typeface="Calibri" panose="020F0502020204030204" pitchFamily="34" charset="0"/>
              </a:rPr>
              <a:t>● </a:t>
            </a:r>
            <a:r>
              <a:rPr lang="en-CA" sz="3200" b="1" u="sng" dirty="0">
                <a:effectLst/>
                <a:latin typeface="Calibri" panose="020F0502020204030204" pitchFamily="34" charset="0"/>
                <a:ea typeface="Calibri" panose="020F0502020204030204" pitchFamily="34" charset="0"/>
              </a:rPr>
              <a:t>Getting near-daily regular exercise</a:t>
            </a:r>
          </a:p>
          <a:p>
            <a:endParaRPr lang="en-CA" sz="3200" b="1" dirty="0"/>
          </a:p>
          <a:p>
            <a:r>
              <a:rPr lang="en-CA" sz="3200" b="1" dirty="0">
                <a:effectLst/>
                <a:latin typeface="Calibri" panose="020F0502020204030204" pitchFamily="34" charset="0"/>
                <a:ea typeface="Calibri" panose="020F0502020204030204" pitchFamily="34" charset="0"/>
                <a:cs typeface="Calibri" panose="020F0502020204030204" pitchFamily="34" charset="0"/>
              </a:rPr>
              <a:t>Years of formal education are actually positively correlated with successful ageing. Regardless of one’s formal education, </a:t>
            </a:r>
            <a:r>
              <a:rPr lang="en-CA" sz="3200" b="1" u="sng" dirty="0">
                <a:effectLst/>
                <a:latin typeface="Calibri" panose="020F0502020204030204" pitchFamily="34" charset="0"/>
                <a:ea typeface="Calibri" panose="020F0502020204030204" pitchFamily="34" charset="0"/>
                <a:cs typeface="Calibri" panose="020F0502020204030204" pitchFamily="34" charset="0"/>
              </a:rPr>
              <a:t>staying mentally alive and active </a:t>
            </a:r>
            <a:r>
              <a:rPr lang="en-CA" sz="3200" b="1" dirty="0">
                <a:effectLst/>
                <a:latin typeface="Calibri" panose="020F0502020204030204" pitchFamily="34" charset="0"/>
                <a:ea typeface="Calibri" panose="020F0502020204030204" pitchFamily="34" charset="0"/>
                <a:cs typeface="Calibri" panose="020F0502020204030204" pitchFamily="34" charset="0"/>
              </a:rPr>
              <a:t>is crucial…</a:t>
            </a:r>
            <a:endParaRPr lang="en-CA" sz="3200" dirty="0"/>
          </a:p>
        </p:txBody>
      </p:sp>
    </p:spTree>
    <p:extLst>
      <p:ext uri="{BB962C8B-B14F-4D97-AF65-F5344CB8AC3E}">
        <p14:creationId xmlns:p14="http://schemas.microsoft.com/office/powerpoint/2010/main" val="24472195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5D095-76D0-4B67-B3EA-7AF192BDEC7C}"/>
              </a:ext>
            </a:extLst>
          </p:cNvPr>
          <p:cNvSpPr>
            <a:spLocks noGrp="1"/>
          </p:cNvSpPr>
          <p:nvPr>
            <p:ph type="title"/>
          </p:nvPr>
        </p:nvSpPr>
        <p:spPr>
          <a:xfrm>
            <a:off x="312057" y="96611"/>
            <a:ext cx="11041743" cy="1122590"/>
          </a:xfrm>
        </p:spPr>
        <p:txBody>
          <a:bodyPr/>
          <a:lstStyle/>
          <a:p>
            <a:r>
              <a:rPr lang="en-CA" b="1" u="sng" dirty="0">
                <a:latin typeface="+mn-lt"/>
              </a:rPr>
              <a:t>“Successful Agers”, cont’d…</a:t>
            </a:r>
          </a:p>
        </p:txBody>
      </p:sp>
      <p:sp>
        <p:nvSpPr>
          <p:cNvPr id="3" name="Content Placeholder 2">
            <a:extLst>
              <a:ext uri="{FF2B5EF4-FFF2-40B4-BE49-F238E27FC236}">
                <a16:creationId xmlns:a16="http://schemas.microsoft.com/office/drawing/2014/main" id="{3CEAAA82-FE6B-4E69-B750-F56822EC008F}"/>
              </a:ext>
            </a:extLst>
          </p:cNvPr>
          <p:cNvSpPr>
            <a:spLocks noGrp="1"/>
          </p:cNvSpPr>
          <p:nvPr>
            <p:ph idx="1"/>
          </p:nvPr>
        </p:nvSpPr>
        <p:spPr>
          <a:xfrm>
            <a:off x="391887" y="1531257"/>
            <a:ext cx="11488056" cy="5080000"/>
          </a:xfrm>
        </p:spPr>
        <p:txBody>
          <a:bodyPr>
            <a:normAutofit lnSpcReduction="10000"/>
          </a:bodyPr>
          <a:lstStyle/>
          <a:p>
            <a:pPr>
              <a:lnSpc>
                <a:spcPct val="115000"/>
              </a:lnSpc>
              <a:spcAft>
                <a:spcPts val="1000"/>
              </a:spcAft>
            </a:pPr>
            <a:r>
              <a:rPr lang="en-CA" sz="3200" b="1" dirty="0">
                <a:effectLst/>
                <a:latin typeface="Calibri" panose="020F0502020204030204" pitchFamily="34" charset="0"/>
                <a:ea typeface="Calibri" panose="020F0502020204030204" pitchFamily="34" charset="0"/>
                <a:cs typeface="Calibri" panose="020F0502020204030204" pitchFamily="34" charset="0"/>
              </a:rPr>
              <a:t>● Being in a </a:t>
            </a:r>
            <a:r>
              <a:rPr lang="en-CA" sz="3200" b="1" u="sng" dirty="0">
                <a:effectLst/>
                <a:latin typeface="Calibri" panose="020F0502020204030204" pitchFamily="34" charset="0"/>
                <a:ea typeface="Calibri" panose="020F0502020204030204" pitchFamily="34" charset="0"/>
                <a:cs typeface="Calibri" panose="020F0502020204030204" pitchFamily="34" charset="0"/>
              </a:rPr>
              <a:t>stable, satisfying cohabiting relationship</a:t>
            </a:r>
            <a:r>
              <a:rPr lang="en-CA" sz="3200" b="1" dirty="0">
                <a:effectLst/>
                <a:latin typeface="Calibri" panose="020F0502020204030204" pitchFamily="34" charset="0"/>
                <a:ea typeface="Calibri" panose="020F0502020204030204" pitchFamily="34" charset="0"/>
                <a:cs typeface="Calibri" panose="020F0502020204030204" pitchFamily="34" charset="0"/>
              </a:rPr>
              <a:t>, such as a marriage;</a:t>
            </a:r>
          </a:p>
          <a:p>
            <a:pPr>
              <a:lnSpc>
                <a:spcPct val="115000"/>
              </a:lnSpc>
              <a:spcAft>
                <a:spcPts val="1000"/>
              </a:spcAft>
            </a:pPr>
            <a:r>
              <a:rPr lang="en-CA" sz="3200" b="1" dirty="0">
                <a:latin typeface="Calibri" panose="020F0502020204030204" pitchFamily="34" charset="0"/>
                <a:ea typeface="Calibri" panose="020F0502020204030204" pitchFamily="34" charset="0"/>
                <a:cs typeface="Calibri" panose="020F0502020204030204" pitchFamily="34" charset="0"/>
              </a:rPr>
              <a:t>-regardless of that, having as close and supportive and nurturing and </a:t>
            </a:r>
            <a:r>
              <a:rPr lang="en-CA" sz="3200" b="1" u="sng" dirty="0">
                <a:latin typeface="Calibri" panose="020F0502020204030204" pitchFamily="34" charset="0"/>
                <a:ea typeface="Calibri" panose="020F0502020204030204" pitchFamily="34" charset="0"/>
                <a:cs typeface="Calibri" panose="020F0502020204030204" pitchFamily="34" charset="0"/>
              </a:rPr>
              <a:t>active a social life as one can</a:t>
            </a:r>
            <a:r>
              <a:rPr lang="en-CA" sz="3200" b="1" dirty="0">
                <a:latin typeface="Calibri" panose="020F0502020204030204" pitchFamily="34" charset="0"/>
                <a:ea typeface="Calibri" panose="020F0502020204030204" pitchFamily="34" charset="0"/>
                <a:cs typeface="Calibri" panose="020F0502020204030204" pitchFamily="34" charset="0"/>
              </a:rPr>
              <a:t>: lots of friends, acquaintances, loved ones, and just social group activities.</a:t>
            </a:r>
          </a:p>
          <a:p>
            <a:pPr>
              <a:lnSpc>
                <a:spcPct val="115000"/>
              </a:lnSpc>
              <a:spcAft>
                <a:spcPts val="1000"/>
              </a:spcAft>
            </a:pPr>
            <a:r>
              <a:rPr lang="en-CA" sz="3200" b="1" dirty="0">
                <a:effectLst/>
                <a:latin typeface="Calibri" panose="020F0502020204030204" pitchFamily="34" charset="0"/>
                <a:ea typeface="Calibri" panose="020F0502020204030204" pitchFamily="34" charset="0"/>
                <a:cs typeface="Calibri" panose="020F0502020204030204" pitchFamily="34" charset="0"/>
              </a:rPr>
              <a:t>and</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CA" sz="3200" b="1" dirty="0">
                <a:effectLst/>
                <a:latin typeface="Calibri" panose="020F0502020204030204" pitchFamily="34" charset="0"/>
                <a:ea typeface="Calibri" panose="020F0502020204030204" pitchFamily="34" charset="0"/>
                <a:cs typeface="Calibri" panose="020F0502020204030204" pitchFamily="34" charset="0"/>
              </a:rPr>
              <a:t>● Having </a:t>
            </a:r>
            <a:r>
              <a:rPr lang="en-CA" sz="3200" b="1" u="sng" dirty="0">
                <a:effectLst/>
                <a:latin typeface="Calibri" panose="020F0502020204030204" pitchFamily="34" charset="0"/>
                <a:ea typeface="Calibri" panose="020F0502020204030204" pitchFamily="34" charset="0"/>
                <a:cs typeface="Calibri" panose="020F0502020204030204" pitchFamily="34" charset="0"/>
              </a:rPr>
              <a:t>mature defence mechanisms</a:t>
            </a:r>
            <a:r>
              <a:rPr lang="en-CA" sz="3200" b="1" dirty="0">
                <a:effectLst/>
                <a:latin typeface="Calibri" panose="020F0502020204030204" pitchFamily="34" charset="0"/>
                <a:ea typeface="Calibri" panose="020F0502020204030204" pitchFamily="34" charset="0"/>
                <a:cs typeface="Calibri" panose="020F0502020204030204" pitchFamily="34" charset="0"/>
              </a:rPr>
              <a:t> and </a:t>
            </a:r>
            <a:r>
              <a:rPr lang="en-CA" sz="3200" b="1" u="sng" dirty="0">
                <a:effectLst/>
                <a:latin typeface="Calibri" panose="020F0502020204030204" pitchFamily="34" charset="0"/>
                <a:ea typeface="Calibri" panose="020F0502020204030204" pitchFamily="34" charset="0"/>
                <a:cs typeface="Calibri" panose="020F0502020204030204" pitchFamily="34" charset="0"/>
              </a:rPr>
              <a:t>successful ways to resolve interpersonal conflict</a:t>
            </a:r>
            <a:r>
              <a:rPr lang="en-CA" sz="3200" b="1" dirty="0">
                <a:effectLst/>
                <a:latin typeface="Calibri" panose="020F0502020204030204" pitchFamily="34" charset="0"/>
                <a:ea typeface="Calibri" panose="020F0502020204030204" pitchFamily="34" charset="0"/>
                <a:cs typeface="Calibri" panose="020F0502020204030204" pitchFamily="34" charset="0"/>
              </a:rPr>
              <a:t> </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38663469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5597B-1180-9585-4F88-95796C94099F}"/>
              </a:ext>
            </a:extLst>
          </p:cNvPr>
          <p:cNvSpPr>
            <a:spLocks noGrp="1"/>
          </p:cNvSpPr>
          <p:nvPr>
            <p:ph type="title"/>
          </p:nvPr>
        </p:nvSpPr>
        <p:spPr/>
        <p:txBody>
          <a:bodyPr/>
          <a:lstStyle/>
          <a:p>
            <a:r>
              <a:rPr lang="en-CA" b="1" u="sng" dirty="0">
                <a:latin typeface="Calibri" panose="020F0502020204030204" pitchFamily="34" charset="0"/>
                <a:ea typeface="Calibri" panose="020F0502020204030204" pitchFamily="34" charset="0"/>
                <a:cs typeface="Calibri" panose="020F0502020204030204" pitchFamily="34" charset="0"/>
              </a:rPr>
              <a:t>Finally, there’s a whole contemporary…</a:t>
            </a:r>
          </a:p>
        </p:txBody>
      </p:sp>
      <p:sp>
        <p:nvSpPr>
          <p:cNvPr id="3" name="Content Placeholder 2">
            <a:extLst>
              <a:ext uri="{FF2B5EF4-FFF2-40B4-BE49-F238E27FC236}">
                <a16:creationId xmlns:a16="http://schemas.microsoft.com/office/drawing/2014/main" id="{BF9A5E1B-4C4D-ADEB-6F6E-3241427491AB}"/>
              </a:ext>
            </a:extLst>
          </p:cNvPr>
          <p:cNvSpPr>
            <a:spLocks noGrp="1"/>
          </p:cNvSpPr>
          <p:nvPr>
            <p:ph idx="1"/>
          </p:nvPr>
        </p:nvSpPr>
        <p:spPr/>
        <p:txBody>
          <a:bodyPr>
            <a:normAutofit/>
          </a:bodyPr>
          <a:lstStyle/>
          <a:p>
            <a:r>
              <a:rPr lang="en-CA" sz="3600" b="1" dirty="0">
                <a:latin typeface="Calibri" panose="020F0502020204030204" pitchFamily="34" charset="0"/>
                <a:ea typeface="Calibri" panose="020F0502020204030204" pitchFamily="34" charset="0"/>
                <a:cs typeface="Calibri" panose="020F0502020204030204" pitchFamily="34" charset="0"/>
              </a:rPr>
              <a:t>… field of research known as </a:t>
            </a:r>
            <a:r>
              <a:rPr lang="en-CA" sz="3600" b="1" dirty="0">
                <a:highlight>
                  <a:srgbClr val="FFFF00"/>
                </a:highlight>
                <a:latin typeface="Calibri" panose="020F0502020204030204" pitchFamily="34" charset="0"/>
                <a:ea typeface="Calibri" panose="020F0502020204030204" pitchFamily="34" charset="0"/>
                <a:cs typeface="Calibri" panose="020F0502020204030204" pitchFamily="34" charset="0"/>
              </a:rPr>
              <a:t>positive psychology</a:t>
            </a:r>
            <a:r>
              <a:rPr lang="en-CA" sz="3600" b="1" dirty="0">
                <a:latin typeface="Calibri" panose="020F0502020204030204" pitchFamily="34" charset="0"/>
                <a:ea typeface="Calibri" panose="020F0502020204030204" pitchFamily="34" charset="0"/>
                <a:cs typeface="Calibri" panose="020F0502020204030204" pitchFamily="34" charset="0"/>
              </a:rPr>
              <a:t>. These are people devoted to the research and studying of positive psychological characteristics, arguing that the history of psychology has been too obsessed with negative characteristics. What do the happiest people share in common? How did they get so happy and stay that way?</a:t>
            </a:r>
          </a:p>
        </p:txBody>
      </p:sp>
    </p:spTree>
    <p:extLst>
      <p:ext uri="{BB962C8B-B14F-4D97-AF65-F5344CB8AC3E}">
        <p14:creationId xmlns:p14="http://schemas.microsoft.com/office/powerpoint/2010/main" val="20687073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FD882-4FB5-BD0C-8606-FB61B5C917EF}"/>
              </a:ext>
            </a:extLst>
          </p:cNvPr>
          <p:cNvSpPr>
            <a:spLocks noGrp="1"/>
          </p:cNvSpPr>
          <p:nvPr>
            <p:ph type="title"/>
          </p:nvPr>
        </p:nvSpPr>
        <p:spPr/>
        <p:txBody>
          <a:bodyPr/>
          <a:lstStyle/>
          <a:p>
            <a:r>
              <a:rPr lang="en-CA" b="1" u="sng" dirty="0"/>
              <a:t>Top thinkers here include:</a:t>
            </a:r>
          </a:p>
        </p:txBody>
      </p:sp>
      <p:sp>
        <p:nvSpPr>
          <p:cNvPr id="3" name="Content Placeholder 2">
            <a:extLst>
              <a:ext uri="{FF2B5EF4-FFF2-40B4-BE49-F238E27FC236}">
                <a16:creationId xmlns:a16="http://schemas.microsoft.com/office/drawing/2014/main" id="{18D60733-19B0-5E3A-ED1A-C31AC43AEE0E}"/>
              </a:ext>
            </a:extLst>
          </p:cNvPr>
          <p:cNvSpPr>
            <a:spLocks noGrp="1"/>
          </p:cNvSpPr>
          <p:nvPr>
            <p:ph idx="1"/>
          </p:nvPr>
        </p:nvSpPr>
        <p:spPr/>
        <p:txBody>
          <a:bodyPr/>
          <a:lstStyle/>
          <a:p>
            <a:r>
              <a:rPr lang="en-CA" sz="4000" b="1" dirty="0">
                <a:latin typeface="Calibri" panose="020F0502020204030204" pitchFamily="34" charset="0"/>
                <a:ea typeface="Calibri" panose="020F0502020204030204" pitchFamily="34" charset="0"/>
                <a:cs typeface="Calibri" panose="020F0502020204030204" pitchFamily="34" charset="0"/>
              </a:rPr>
              <a:t>Martin Seligman, Ed Diener, Chris Peterson, Tal Ben-Shahar, and </a:t>
            </a:r>
            <a:r>
              <a:rPr lang="en-CA" sz="4000" b="1" dirty="0">
                <a:highlight>
                  <a:srgbClr val="FFFF00"/>
                </a:highlight>
                <a:latin typeface="Calibri" panose="020F0502020204030204" pitchFamily="34" charset="0"/>
                <a:ea typeface="Calibri" panose="020F0502020204030204" pitchFamily="34" charset="0"/>
                <a:cs typeface="Calibri" panose="020F0502020204030204" pitchFamily="34" charset="0"/>
              </a:rPr>
              <a:t>Sonja Lyubomirsky</a:t>
            </a:r>
            <a:r>
              <a:rPr lang="en-CA" sz="4000" b="1" dirty="0">
                <a:latin typeface="Calibri" panose="020F0502020204030204" pitchFamily="34" charset="0"/>
                <a:ea typeface="Calibri" panose="020F0502020204030204" pitchFamily="34" charset="0"/>
                <a:cs typeface="Calibri" panose="020F0502020204030204" pitchFamily="34" charset="0"/>
              </a:rPr>
              <a:t>. *If I would recommend one single book to you today, it would be Sonja’s </a:t>
            </a:r>
            <a:r>
              <a:rPr lang="en-CA" sz="4000" b="1" i="1" u="sng" dirty="0">
                <a:latin typeface="Calibri" panose="020F0502020204030204" pitchFamily="34" charset="0"/>
                <a:ea typeface="Calibri" panose="020F0502020204030204" pitchFamily="34" charset="0"/>
                <a:cs typeface="Calibri" panose="020F0502020204030204" pitchFamily="34" charset="0"/>
              </a:rPr>
              <a:t>The How of Happiness</a:t>
            </a:r>
            <a:r>
              <a:rPr lang="en-CA" sz="4000" b="1" dirty="0">
                <a:latin typeface="Calibri" panose="020F0502020204030204" pitchFamily="34" charset="0"/>
                <a:ea typeface="Calibri" panose="020F0502020204030204" pitchFamily="34" charset="0"/>
                <a:cs typeface="Calibri" panose="020F0502020204030204" pitchFamily="34" charset="0"/>
              </a:rPr>
              <a:t>.* It is fantastic, and a great read on top of all the high quality research.</a:t>
            </a:r>
          </a:p>
          <a:p>
            <a:endParaRPr lang="en-CA" dirty="0"/>
          </a:p>
        </p:txBody>
      </p:sp>
    </p:spTree>
    <p:extLst>
      <p:ext uri="{BB962C8B-B14F-4D97-AF65-F5344CB8AC3E}">
        <p14:creationId xmlns:p14="http://schemas.microsoft.com/office/powerpoint/2010/main" val="30770393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681F-4CF9-AF59-712D-A618842D30F5}"/>
              </a:ext>
            </a:extLst>
          </p:cNvPr>
          <p:cNvSpPr>
            <a:spLocks noGrp="1"/>
          </p:cNvSpPr>
          <p:nvPr>
            <p:ph type="title"/>
          </p:nvPr>
        </p:nvSpPr>
        <p:spPr/>
        <p:txBody>
          <a:bodyPr/>
          <a:lstStyle/>
          <a:p>
            <a:r>
              <a:rPr lang="en-CA" b="1" u="sng" dirty="0">
                <a:latin typeface="+mn-lt"/>
              </a:rPr>
              <a:t>What does Sonja say is crucial for happiness…</a:t>
            </a:r>
          </a:p>
        </p:txBody>
      </p:sp>
      <p:sp>
        <p:nvSpPr>
          <p:cNvPr id="3" name="Content Placeholder 2">
            <a:extLst>
              <a:ext uri="{FF2B5EF4-FFF2-40B4-BE49-F238E27FC236}">
                <a16:creationId xmlns:a16="http://schemas.microsoft.com/office/drawing/2014/main" id="{7E52E2D7-13DB-24EF-ACB4-E0568DE1E4E4}"/>
              </a:ext>
            </a:extLst>
          </p:cNvPr>
          <p:cNvSpPr>
            <a:spLocks noGrp="1"/>
          </p:cNvSpPr>
          <p:nvPr>
            <p:ph idx="1"/>
          </p:nvPr>
        </p:nvSpPr>
        <p:spPr>
          <a:xfrm>
            <a:off x="838200" y="2027583"/>
            <a:ext cx="10515600" cy="4149380"/>
          </a:xfrm>
        </p:spPr>
        <p:txBody>
          <a:bodyPr>
            <a:normAutofit lnSpcReduction="10000"/>
          </a:bodyPr>
          <a:lstStyle/>
          <a:p>
            <a:r>
              <a:rPr lang="en-CA" b="1" dirty="0"/>
              <a:t>… including in the retirement years?</a:t>
            </a:r>
            <a:endParaRPr lang="en-CA" sz="3600" b="1" dirty="0"/>
          </a:p>
          <a:p>
            <a:endParaRPr lang="en-CA" sz="3600" b="1" dirty="0"/>
          </a:p>
          <a:p>
            <a:r>
              <a:rPr lang="en-CA" sz="3600" b="1" dirty="0"/>
              <a:t>-having as healthy and active a </a:t>
            </a:r>
            <a:r>
              <a:rPr lang="en-CA" sz="3600" b="1" u="sng" dirty="0"/>
              <a:t>body</a:t>
            </a:r>
            <a:r>
              <a:rPr lang="en-CA" sz="3600" b="1" dirty="0"/>
              <a:t> as is possible.</a:t>
            </a:r>
          </a:p>
          <a:p>
            <a:r>
              <a:rPr lang="en-CA" sz="3600" b="1" dirty="0"/>
              <a:t>-having as active and positive a </a:t>
            </a:r>
            <a:r>
              <a:rPr lang="en-CA" sz="3600" b="1" u="sng" dirty="0"/>
              <a:t>social life </a:t>
            </a:r>
            <a:r>
              <a:rPr lang="en-CA" sz="3600" b="1" dirty="0"/>
              <a:t>as one can.</a:t>
            </a:r>
          </a:p>
          <a:p>
            <a:r>
              <a:rPr lang="en-CA" sz="3600" b="1" dirty="0"/>
              <a:t>-always having a </a:t>
            </a:r>
            <a:r>
              <a:rPr lang="en-CA" sz="3600" b="1" u="sng" dirty="0"/>
              <a:t>goal or purpose </a:t>
            </a:r>
            <a:r>
              <a:rPr lang="en-CA" sz="3600" b="1" dirty="0"/>
              <a:t>to look forward to.</a:t>
            </a:r>
          </a:p>
          <a:p>
            <a:endParaRPr lang="en-CA" sz="3600" b="1" dirty="0"/>
          </a:p>
          <a:p>
            <a:r>
              <a:rPr lang="en-CA" sz="3600" b="1" dirty="0"/>
              <a:t>And then, consider the following diagram:</a:t>
            </a:r>
          </a:p>
        </p:txBody>
      </p:sp>
    </p:spTree>
    <p:extLst>
      <p:ext uri="{BB962C8B-B14F-4D97-AF65-F5344CB8AC3E}">
        <p14:creationId xmlns:p14="http://schemas.microsoft.com/office/powerpoint/2010/main" val="14147452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901E-951A-4667-A552-224520CA4BFB}"/>
              </a:ext>
            </a:extLst>
          </p:cNvPr>
          <p:cNvSpPr>
            <a:spLocks noGrp="1"/>
          </p:cNvSpPr>
          <p:nvPr>
            <p:ph type="title"/>
          </p:nvPr>
        </p:nvSpPr>
        <p:spPr/>
        <p:txBody>
          <a:bodyPr/>
          <a:lstStyle/>
          <a:p>
            <a:r>
              <a:rPr lang="en-CA" dirty="0"/>
              <a:t> </a:t>
            </a:r>
          </a:p>
        </p:txBody>
      </p:sp>
      <p:graphicFrame>
        <p:nvGraphicFramePr>
          <p:cNvPr id="4" name="Content Placeholder 3">
            <a:extLst>
              <a:ext uri="{FF2B5EF4-FFF2-40B4-BE49-F238E27FC236}">
                <a16:creationId xmlns:a16="http://schemas.microsoft.com/office/drawing/2014/main" id="{53AFD543-B4F3-4D00-97B5-03281F0D6222}"/>
              </a:ext>
            </a:extLst>
          </p:cNvPr>
          <p:cNvGraphicFramePr>
            <a:graphicFrameLocks noGrp="1"/>
          </p:cNvGraphicFramePr>
          <p:nvPr>
            <p:ph idx="1"/>
          </p:nvPr>
        </p:nvGraphicFramePr>
        <p:xfrm>
          <a:off x="373625" y="117987"/>
          <a:ext cx="11476703" cy="66220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69698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727D5-8078-FB97-AF62-3A9EA9597EAC}"/>
              </a:ext>
            </a:extLst>
          </p:cNvPr>
          <p:cNvSpPr>
            <a:spLocks noGrp="1"/>
          </p:cNvSpPr>
          <p:nvPr>
            <p:ph type="title"/>
          </p:nvPr>
        </p:nvSpPr>
        <p:spPr/>
        <p:txBody>
          <a:bodyPr/>
          <a:lstStyle/>
          <a:p>
            <a:r>
              <a:rPr lang="en-CA" b="1" u="sng" dirty="0">
                <a:latin typeface="+mn-lt"/>
              </a:rPr>
              <a:t>Over the course of 3 weeks…</a:t>
            </a:r>
          </a:p>
        </p:txBody>
      </p:sp>
      <p:sp>
        <p:nvSpPr>
          <p:cNvPr id="3" name="Content Placeholder 2">
            <a:extLst>
              <a:ext uri="{FF2B5EF4-FFF2-40B4-BE49-F238E27FC236}">
                <a16:creationId xmlns:a16="http://schemas.microsoft.com/office/drawing/2014/main" id="{9ECE88D0-9DFF-D44F-8852-B0E77B1939CF}"/>
              </a:ext>
            </a:extLst>
          </p:cNvPr>
          <p:cNvSpPr>
            <a:spLocks noGrp="1"/>
          </p:cNvSpPr>
          <p:nvPr>
            <p:ph idx="1"/>
          </p:nvPr>
        </p:nvSpPr>
        <p:spPr/>
        <p:txBody>
          <a:bodyPr>
            <a:normAutofit/>
          </a:bodyPr>
          <a:lstStyle/>
          <a:p>
            <a:r>
              <a:rPr lang="en-CA" sz="3600" b="1" dirty="0"/>
              <a:t>… keep a journal, and take note of the things which give you positive emotion, and those which give you negative emotion. Write it down, as “the ink doesn’t lie” whereas mere memory is selective and has recency bias, etc. Then, analyze patterns -- and do more of what gives you positive emotion, and less of what gives you negative emotion. </a:t>
            </a:r>
          </a:p>
        </p:txBody>
      </p:sp>
    </p:spTree>
    <p:extLst>
      <p:ext uri="{BB962C8B-B14F-4D97-AF65-F5344CB8AC3E}">
        <p14:creationId xmlns:p14="http://schemas.microsoft.com/office/powerpoint/2010/main" val="17305185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1EA44-D3DA-A591-486F-DB23C46C1C7D}"/>
              </a:ext>
            </a:extLst>
          </p:cNvPr>
          <p:cNvSpPr>
            <a:spLocks noGrp="1"/>
          </p:cNvSpPr>
          <p:nvPr>
            <p:ph type="title"/>
          </p:nvPr>
        </p:nvSpPr>
        <p:spPr/>
        <p:txBody>
          <a:bodyPr/>
          <a:lstStyle/>
          <a:p>
            <a:r>
              <a:rPr lang="en-CA" b="1" u="sng" dirty="0">
                <a:latin typeface="+mn-lt"/>
              </a:rPr>
              <a:t>And Try the Three Good Things…</a:t>
            </a:r>
          </a:p>
        </p:txBody>
      </p:sp>
      <p:sp>
        <p:nvSpPr>
          <p:cNvPr id="3" name="Content Placeholder 2">
            <a:extLst>
              <a:ext uri="{FF2B5EF4-FFF2-40B4-BE49-F238E27FC236}">
                <a16:creationId xmlns:a16="http://schemas.microsoft.com/office/drawing/2014/main" id="{C1F9AEE1-EF5C-0279-EB98-EBB93DFCE7D5}"/>
              </a:ext>
            </a:extLst>
          </p:cNvPr>
          <p:cNvSpPr>
            <a:spLocks noGrp="1"/>
          </p:cNvSpPr>
          <p:nvPr>
            <p:ph idx="1"/>
          </p:nvPr>
        </p:nvSpPr>
        <p:spPr/>
        <p:txBody>
          <a:bodyPr>
            <a:normAutofit/>
          </a:bodyPr>
          <a:lstStyle/>
          <a:p>
            <a:r>
              <a:rPr lang="en-CA" sz="3200" b="1" dirty="0"/>
              <a:t>… daily ritual. At the end of every day, for 3 weeks straight, right before you go to bed, force yourself to recall 3 things which gave you pleasure or happiness that day. NOT the big things in life, as those are stable and you’ll get bored of the exercises: small scale things unique to that day (e.g., taste of your morning coffee, a smile from a stranger). This has been shown, over people who did it for 6 months, to have the same boost in self-reported happiness as those trying a new course of anti-depressants.</a:t>
            </a:r>
          </a:p>
        </p:txBody>
      </p:sp>
    </p:spTree>
    <p:extLst>
      <p:ext uri="{BB962C8B-B14F-4D97-AF65-F5344CB8AC3E}">
        <p14:creationId xmlns:p14="http://schemas.microsoft.com/office/powerpoint/2010/main" val="2166629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E89DA-11B2-FF98-F2D3-F8583BE3AB4C}"/>
              </a:ext>
            </a:extLst>
          </p:cNvPr>
          <p:cNvSpPr>
            <a:spLocks noGrp="1"/>
          </p:cNvSpPr>
          <p:nvPr>
            <p:ph type="title"/>
          </p:nvPr>
        </p:nvSpPr>
        <p:spPr/>
        <p:txBody>
          <a:bodyPr/>
          <a:lstStyle/>
          <a:p>
            <a:r>
              <a:rPr lang="en-CA" b="1" u="sng" dirty="0">
                <a:latin typeface="+mn-lt"/>
              </a:rPr>
              <a:t>Of course, our views about happiness…</a:t>
            </a:r>
          </a:p>
        </p:txBody>
      </p:sp>
      <p:sp>
        <p:nvSpPr>
          <p:cNvPr id="3" name="Content Placeholder 2">
            <a:extLst>
              <a:ext uri="{FF2B5EF4-FFF2-40B4-BE49-F238E27FC236}">
                <a16:creationId xmlns:a16="http://schemas.microsoft.com/office/drawing/2014/main" id="{60CBEFD2-BEC3-C188-613D-91B21FEACFE3}"/>
              </a:ext>
            </a:extLst>
          </p:cNvPr>
          <p:cNvSpPr>
            <a:spLocks noGrp="1"/>
          </p:cNvSpPr>
          <p:nvPr>
            <p:ph idx="1"/>
          </p:nvPr>
        </p:nvSpPr>
        <p:spPr/>
        <p:txBody>
          <a:bodyPr/>
          <a:lstStyle/>
          <a:p>
            <a:r>
              <a:rPr lang="en-CA" sz="4000" b="1" dirty="0"/>
              <a:t>… will be crucial to how we understand happiness at any point in our lives, including in retirement. Want to canvass some basic, major alternative schools of thought about the nature of happiness before zero-</a:t>
            </a:r>
            <a:r>
              <a:rPr lang="en-CA" sz="4000" b="1" dirty="0" err="1"/>
              <a:t>ing</a:t>
            </a:r>
            <a:r>
              <a:rPr lang="en-CA" sz="4000" b="1" dirty="0"/>
              <a:t> in on happiness post-retirement.</a:t>
            </a:r>
          </a:p>
          <a:p>
            <a:endParaRPr lang="en-CA" dirty="0"/>
          </a:p>
        </p:txBody>
      </p:sp>
    </p:spTree>
    <p:extLst>
      <p:ext uri="{BB962C8B-B14F-4D97-AF65-F5344CB8AC3E}">
        <p14:creationId xmlns:p14="http://schemas.microsoft.com/office/powerpoint/2010/main" val="6216192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59565-FBD1-443D-B48E-163EE719E895}"/>
              </a:ext>
            </a:extLst>
          </p:cNvPr>
          <p:cNvSpPr>
            <a:spLocks noGrp="1"/>
          </p:cNvSpPr>
          <p:nvPr>
            <p:ph type="title"/>
          </p:nvPr>
        </p:nvSpPr>
        <p:spPr>
          <a:xfrm>
            <a:off x="374754" y="1"/>
            <a:ext cx="10979046" cy="1172496"/>
          </a:xfrm>
        </p:spPr>
        <p:txBody>
          <a:bodyPr>
            <a:normAutofit/>
          </a:bodyPr>
          <a:lstStyle/>
          <a:p>
            <a:r>
              <a:rPr lang="en-CA" b="1" u="sng" dirty="0">
                <a:solidFill>
                  <a:prstClr val="black"/>
                </a:solidFill>
                <a:latin typeface="Calibri" panose="020F0502020204030204" pitchFamily="34" charset="0"/>
                <a:ea typeface="Calibri" panose="020F0502020204030204" pitchFamily="34" charset="0"/>
                <a:cs typeface="Times New Roman" panose="02020603050405020304" pitchFamily="18" charset="0"/>
              </a:rPr>
              <a:t>And consider Tal Ben-Shahar’s MPS process</a:t>
            </a:r>
            <a:r>
              <a:rPr kumimoji="0" lang="en-CA"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t>
            </a:r>
            <a:endParaRPr lang="en-CA" b="1" u="sng" dirty="0"/>
          </a:p>
        </p:txBody>
      </p:sp>
      <p:sp>
        <p:nvSpPr>
          <p:cNvPr id="3" name="Content Placeholder 2">
            <a:extLst>
              <a:ext uri="{FF2B5EF4-FFF2-40B4-BE49-F238E27FC236}">
                <a16:creationId xmlns:a16="http://schemas.microsoft.com/office/drawing/2014/main" id="{8FD6D058-C6CB-406F-96F8-C3FCA39038A5}"/>
              </a:ext>
            </a:extLst>
          </p:cNvPr>
          <p:cNvSpPr>
            <a:spLocks noGrp="1"/>
          </p:cNvSpPr>
          <p:nvPr>
            <p:ph idx="1"/>
          </p:nvPr>
        </p:nvSpPr>
        <p:spPr>
          <a:xfrm>
            <a:off x="374754" y="1371600"/>
            <a:ext cx="11444990" cy="5272548"/>
          </a:xfrm>
        </p:spPr>
        <p:txBody>
          <a:bodyPr>
            <a:normAutofit lnSpcReduction="10000"/>
          </a:bodyPr>
          <a:lstStyle/>
          <a:p>
            <a:pPr>
              <a:lnSpc>
                <a:spcPct val="115000"/>
              </a:lnSpc>
              <a:spcAft>
                <a:spcPts val="1000"/>
              </a:spcAft>
            </a:pPr>
            <a:r>
              <a:rPr lang="en-CA" sz="3600" b="1" dirty="0">
                <a:effectLst/>
                <a:latin typeface="Calibri" panose="020F0502020204030204" pitchFamily="34" charset="0"/>
                <a:ea typeface="Calibri" panose="020F0502020204030204" pitchFamily="34" charset="0"/>
                <a:cs typeface="Times New Roman" panose="02020603050405020304" pitchFamily="18" charset="0"/>
              </a:rPr>
              <a:t>Ask yourself three questions:</a:t>
            </a:r>
          </a:p>
          <a:p>
            <a:pPr marL="0" lvl="0" indent="0">
              <a:lnSpc>
                <a:spcPct val="115000"/>
              </a:lnSpc>
              <a:buNone/>
            </a:pPr>
            <a:r>
              <a:rPr lang="en-CA" sz="3600" b="1" dirty="0">
                <a:effectLst/>
                <a:latin typeface="Calibri" panose="020F0502020204030204" pitchFamily="34" charset="0"/>
                <a:ea typeface="Calibri" panose="020F0502020204030204" pitchFamily="34" charset="0"/>
                <a:cs typeface="Times New Roman" panose="02020603050405020304" pitchFamily="18" charset="0"/>
              </a:rPr>
              <a:t>1) What kind of activity do I find </a:t>
            </a:r>
            <a:r>
              <a:rPr lang="en-CA" sz="3600" b="1" u="sng" dirty="0">
                <a:effectLst/>
                <a:latin typeface="Calibri" panose="020F0502020204030204" pitchFamily="34" charset="0"/>
                <a:ea typeface="Calibri" panose="020F0502020204030204" pitchFamily="34" charset="0"/>
                <a:cs typeface="Times New Roman" panose="02020603050405020304" pitchFamily="18" charset="0"/>
              </a:rPr>
              <a:t>meaningful, and worth doing</a:t>
            </a:r>
            <a:r>
              <a:rPr lang="en-CA" sz="36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3600" b="1"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buNone/>
            </a:pPr>
            <a:r>
              <a:rPr lang="en-CA" sz="3600" b="1" dirty="0">
                <a:effectLst/>
                <a:latin typeface="Calibri" panose="020F0502020204030204" pitchFamily="34" charset="0"/>
                <a:ea typeface="Calibri" panose="020F0502020204030204" pitchFamily="34" charset="0"/>
                <a:cs typeface="Times New Roman" panose="02020603050405020304" pitchFamily="18" charset="0"/>
              </a:rPr>
              <a:t>2) Which set of activities give me </a:t>
            </a:r>
            <a:r>
              <a:rPr lang="en-CA" sz="3600" b="1" u="sng" dirty="0">
                <a:effectLst/>
                <a:latin typeface="Calibri" panose="020F0502020204030204" pitchFamily="34" charset="0"/>
                <a:ea typeface="Calibri" panose="020F0502020204030204" pitchFamily="34" charset="0"/>
                <a:cs typeface="Times New Roman" panose="02020603050405020304" pitchFamily="18" charset="0"/>
              </a:rPr>
              <a:t>actual pleasure in the moment</a:t>
            </a:r>
            <a:r>
              <a:rPr lang="en-CA" sz="3600" b="1" dirty="0">
                <a:effectLst/>
                <a:latin typeface="Calibri" panose="020F0502020204030204" pitchFamily="34" charset="0"/>
                <a:ea typeface="Calibri" panose="020F0502020204030204" pitchFamily="34" charset="0"/>
                <a:cs typeface="Times New Roman" panose="02020603050405020304" pitchFamily="18" charset="0"/>
              </a:rPr>
              <a:t>?</a:t>
            </a:r>
            <a:endParaRPr lang="en-CA" sz="3600" b="1"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buNone/>
            </a:pPr>
            <a:r>
              <a:rPr lang="en-CA" sz="3600" b="1" dirty="0">
                <a:effectLst/>
                <a:latin typeface="Calibri" panose="020F0502020204030204" pitchFamily="34" charset="0"/>
                <a:ea typeface="Calibri" panose="020F0502020204030204" pitchFamily="34" charset="0"/>
                <a:cs typeface="Times New Roman" panose="02020603050405020304" pitchFamily="18" charset="0"/>
              </a:rPr>
              <a:t>3) What kind of activity allows me to display skills and characteristics which I know are part of </a:t>
            </a:r>
            <a:r>
              <a:rPr lang="en-CA" sz="3600" b="1" u="sng" dirty="0">
                <a:effectLst/>
                <a:latin typeface="Calibri" panose="020F0502020204030204" pitchFamily="34" charset="0"/>
                <a:ea typeface="Calibri" panose="020F0502020204030204" pitchFamily="34" charset="0"/>
                <a:cs typeface="Times New Roman" panose="02020603050405020304" pitchFamily="18" charset="0"/>
              </a:rPr>
              <a:t>my own personal strengths</a:t>
            </a:r>
            <a:r>
              <a:rPr lang="en-CA" sz="3600" b="1" dirty="0">
                <a:effectLst/>
                <a:latin typeface="Calibri" panose="020F0502020204030204" pitchFamily="34" charset="0"/>
                <a:ea typeface="Calibri" panose="020F0502020204030204" pitchFamily="34" charset="0"/>
                <a:cs typeface="Times New Roman" panose="02020603050405020304" pitchFamily="18" charset="0"/>
              </a:rPr>
              <a:t>?</a:t>
            </a:r>
          </a:p>
          <a:p>
            <a:endParaRPr lang="en-CA" dirty="0"/>
          </a:p>
        </p:txBody>
      </p:sp>
    </p:spTree>
    <p:extLst>
      <p:ext uri="{BB962C8B-B14F-4D97-AF65-F5344CB8AC3E}">
        <p14:creationId xmlns:p14="http://schemas.microsoft.com/office/powerpoint/2010/main" val="16846351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09A19-0E16-4FCC-AE10-47A3C032F4A6}"/>
              </a:ext>
            </a:extLst>
          </p:cNvPr>
          <p:cNvSpPr>
            <a:spLocks noGrp="1"/>
          </p:cNvSpPr>
          <p:nvPr>
            <p:ph type="title"/>
          </p:nvPr>
        </p:nvSpPr>
        <p:spPr>
          <a:xfrm>
            <a:off x="404734" y="134911"/>
            <a:ext cx="10949066" cy="1206709"/>
          </a:xfrm>
        </p:spPr>
        <p:txBody>
          <a:bodyPr>
            <a:normAutofit/>
          </a:bodyPr>
          <a:lstStyle/>
          <a:p>
            <a:r>
              <a:rPr kumimoji="0" lang="en-CA"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goal is then to take those lists….</a:t>
            </a:r>
            <a:endParaRPr lang="en-CA" b="1" u="sng" dirty="0"/>
          </a:p>
        </p:txBody>
      </p:sp>
      <p:sp>
        <p:nvSpPr>
          <p:cNvPr id="3" name="Content Placeholder 2">
            <a:extLst>
              <a:ext uri="{FF2B5EF4-FFF2-40B4-BE49-F238E27FC236}">
                <a16:creationId xmlns:a16="http://schemas.microsoft.com/office/drawing/2014/main" id="{808B2384-3494-4210-BB20-9AE6088EAA57}"/>
              </a:ext>
            </a:extLst>
          </p:cNvPr>
          <p:cNvSpPr>
            <a:spLocks noGrp="1"/>
          </p:cNvSpPr>
          <p:nvPr>
            <p:ph idx="1"/>
          </p:nvPr>
        </p:nvSpPr>
        <p:spPr>
          <a:xfrm>
            <a:off x="404734" y="1825624"/>
            <a:ext cx="11482466" cy="4740067"/>
          </a:xfrm>
        </p:spPr>
        <p:txBody>
          <a:bodyPr>
            <a:noAutofit/>
          </a:bodyPr>
          <a:lstStyle/>
          <a:p>
            <a:r>
              <a:rPr lang="en-CA" sz="3200" b="1" dirty="0">
                <a:latin typeface="Calibri" panose="020F0502020204030204" pitchFamily="34" charset="0"/>
                <a:ea typeface="Calibri" panose="020F0502020204030204" pitchFamily="34" charset="0"/>
                <a:cs typeface="Times New Roman" panose="02020603050405020304" pitchFamily="18" charset="0"/>
              </a:rPr>
              <a:t>… </a:t>
            </a:r>
            <a:r>
              <a:rPr lang="en-CA" sz="3200" b="1" dirty="0">
                <a:effectLst/>
                <a:latin typeface="Calibri" panose="020F0502020204030204" pitchFamily="34" charset="0"/>
                <a:ea typeface="Calibri" panose="020F0502020204030204" pitchFamily="34" charset="0"/>
                <a:cs typeface="Times New Roman" panose="02020603050405020304" pitchFamily="18" charset="0"/>
              </a:rPr>
              <a:t>and build a kind of overlapping Venn diagram (see below), and to </a:t>
            </a:r>
            <a:r>
              <a:rPr lang="en-CA" sz="3200" b="1" i="1" dirty="0">
                <a:effectLst/>
                <a:latin typeface="Calibri" panose="020F0502020204030204" pitchFamily="34" charset="0"/>
                <a:ea typeface="Calibri" panose="020F0502020204030204" pitchFamily="34" charset="0"/>
                <a:cs typeface="Times New Roman" panose="02020603050405020304" pitchFamily="18" charset="0"/>
              </a:rPr>
              <a:t>pay special attention to the overlap</a:t>
            </a:r>
            <a:r>
              <a:rPr lang="en-CA" sz="3200" b="1" dirty="0">
                <a:effectLst/>
                <a:latin typeface="Calibri" panose="020F0502020204030204" pitchFamily="34" charset="0"/>
                <a:ea typeface="Calibri" panose="020F0502020204030204" pitchFamily="34" charset="0"/>
                <a:cs typeface="Times New Roman" panose="02020603050405020304" pitchFamily="18" charset="0"/>
              </a:rPr>
              <a:t> between the circles, and then to consider which activities realize those things. And then do them. One can always use this activity, and Tal says this is especially relevant during transition times such as retirement and post-retirement.</a:t>
            </a:r>
          </a:p>
          <a:p>
            <a:endParaRPr lang="en-CA" sz="3200" b="1" dirty="0"/>
          </a:p>
        </p:txBody>
      </p:sp>
    </p:spTree>
    <p:extLst>
      <p:ext uri="{BB962C8B-B14F-4D97-AF65-F5344CB8AC3E}">
        <p14:creationId xmlns:p14="http://schemas.microsoft.com/office/powerpoint/2010/main" val="37529877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BE172-31DC-4014-AE3C-2779BDB7ABF3}"/>
              </a:ext>
            </a:extLst>
          </p:cNvPr>
          <p:cNvSpPr>
            <a:spLocks noGrp="1"/>
          </p:cNvSpPr>
          <p:nvPr>
            <p:ph type="title"/>
          </p:nvPr>
        </p:nvSpPr>
        <p:spPr>
          <a:xfrm>
            <a:off x="374754" y="132735"/>
            <a:ext cx="10979046" cy="774291"/>
          </a:xfrm>
        </p:spPr>
        <p:txBody>
          <a:bodyPr/>
          <a:lstStyle/>
          <a:p>
            <a:r>
              <a:rPr lang="en-US" b="1" u="sng" dirty="0">
                <a:latin typeface="+mn-lt"/>
              </a:rPr>
              <a:t>MPS Venn diagram</a:t>
            </a:r>
            <a:endParaRPr lang="en-CA" b="1" u="sng" dirty="0">
              <a:latin typeface="+mn-lt"/>
            </a:endParaRPr>
          </a:p>
        </p:txBody>
      </p:sp>
      <p:graphicFrame>
        <p:nvGraphicFramePr>
          <p:cNvPr id="4" name="Content Placeholder 3">
            <a:extLst>
              <a:ext uri="{FF2B5EF4-FFF2-40B4-BE49-F238E27FC236}">
                <a16:creationId xmlns:a16="http://schemas.microsoft.com/office/drawing/2014/main" id="{CBF4709E-B04E-1FDC-14E6-576D6AE9EA71}"/>
              </a:ext>
            </a:extLst>
          </p:cNvPr>
          <p:cNvGraphicFramePr>
            <a:graphicFrameLocks noGrp="1"/>
          </p:cNvGraphicFramePr>
          <p:nvPr>
            <p:ph idx="1"/>
          </p:nvPr>
        </p:nvGraphicFramePr>
        <p:xfrm>
          <a:off x="624348" y="1154572"/>
          <a:ext cx="10515600" cy="53125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83357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799B9-BF87-4C07-56AD-A26CF91EA6B6}"/>
              </a:ext>
            </a:extLst>
          </p:cNvPr>
          <p:cNvSpPr>
            <a:spLocks noGrp="1"/>
          </p:cNvSpPr>
          <p:nvPr>
            <p:ph type="title"/>
          </p:nvPr>
        </p:nvSpPr>
        <p:spPr/>
        <p:txBody>
          <a:bodyPr/>
          <a:lstStyle/>
          <a:p>
            <a:r>
              <a:rPr lang="en-CA" dirty="0"/>
              <a:t>    </a:t>
            </a:r>
          </a:p>
        </p:txBody>
      </p:sp>
      <p:sp>
        <p:nvSpPr>
          <p:cNvPr id="3" name="Content Placeholder 2">
            <a:extLst>
              <a:ext uri="{FF2B5EF4-FFF2-40B4-BE49-F238E27FC236}">
                <a16:creationId xmlns:a16="http://schemas.microsoft.com/office/drawing/2014/main" id="{FCFF4A98-6616-5C85-5CAC-B8FE42596609}"/>
              </a:ext>
            </a:extLst>
          </p:cNvPr>
          <p:cNvSpPr>
            <a:spLocks noGrp="1"/>
          </p:cNvSpPr>
          <p:nvPr>
            <p:ph idx="1"/>
          </p:nvPr>
        </p:nvSpPr>
        <p:spPr/>
        <p:txBody>
          <a:bodyPr>
            <a:normAutofit/>
          </a:bodyPr>
          <a:lstStyle/>
          <a:p>
            <a:r>
              <a:rPr lang="en-CA" sz="4000" b="1" dirty="0"/>
              <a:t>Thank you!</a:t>
            </a:r>
          </a:p>
          <a:p>
            <a:endParaRPr lang="en-CA" sz="4000" b="1" dirty="0"/>
          </a:p>
          <a:p>
            <a:r>
              <a:rPr lang="en-CA" sz="4000" b="1" dirty="0"/>
              <a:t>And I look forward to any questions…</a:t>
            </a:r>
          </a:p>
        </p:txBody>
      </p:sp>
    </p:spTree>
    <p:extLst>
      <p:ext uri="{BB962C8B-B14F-4D97-AF65-F5344CB8AC3E}">
        <p14:creationId xmlns:p14="http://schemas.microsoft.com/office/powerpoint/2010/main" val="1282796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D2D52D-8CC3-43B9-A9FE-A87566A7C3F2}"/>
              </a:ext>
            </a:extLst>
          </p:cNvPr>
          <p:cNvSpPr>
            <a:spLocks noGrp="1"/>
          </p:cNvSpPr>
          <p:nvPr>
            <p:ph type="title"/>
          </p:nvPr>
        </p:nvSpPr>
        <p:spPr>
          <a:xfrm>
            <a:off x="278297" y="95417"/>
            <a:ext cx="11075504" cy="1176792"/>
          </a:xfrm>
        </p:spPr>
        <p:txBody>
          <a:bodyPr/>
          <a:lstStyle/>
          <a:p>
            <a:r>
              <a:rPr lang="en-CA" b="1" u="sng" dirty="0">
                <a:latin typeface="+mn-lt"/>
              </a:rPr>
              <a:t>Today’s Agenda, cont’d…</a:t>
            </a:r>
          </a:p>
        </p:txBody>
      </p:sp>
      <p:sp>
        <p:nvSpPr>
          <p:cNvPr id="5" name="Content Placeholder 4">
            <a:extLst>
              <a:ext uri="{FF2B5EF4-FFF2-40B4-BE49-F238E27FC236}">
                <a16:creationId xmlns:a16="http://schemas.microsoft.com/office/drawing/2014/main" id="{D32696A0-C824-4A6A-AD17-D6909906BB86}"/>
              </a:ext>
            </a:extLst>
          </p:cNvPr>
          <p:cNvSpPr>
            <a:spLocks noGrp="1"/>
          </p:cNvSpPr>
          <p:nvPr>
            <p:ph idx="1"/>
          </p:nvPr>
        </p:nvSpPr>
        <p:spPr>
          <a:xfrm>
            <a:off x="349857" y="1272210"/>
            <a:ext cx="11664564" cy="5375080"/>
          </a:xfrm>
        </p:spPr>
        <p:txBody>
          <a:bodyPr/>
          <a:lstStyle/>
          <a:p>
            <a:r>
              <a:rPr lang="en-CA" sz="3200" b="1" dirty="0"/>
              <a:t>-let’s begin with 3 large-scale, old-school, deeply </a:t>
            </a:r>
            <a:r>
              <a:rPr lang="en-CA" sz="3200" b="1" dirty="0" err="1"/>
              <a:t>infuential</a:t>
            </a:r>
            <a:r>
              <a:rPr lang="en-CA" sz="3200" b="1" dirty="0"/>
              <a:t> philosophical templates about the nature of happiness, from ancient Greece:</a:t>
            </a:r>
          </a:p>
          <a:p>
            <a:endParaRPr lang="en-US" sz="3200" b="1" dirty="0"/>
          </a:p>
          <a:p>
            <a:r>
              <a:rPr lang="en-US" sz="3200" b="1" dirty="0"/>
              <a:t>-as purely subjective personal pleasure (Epicurus).</a:t>
            </a:r>
          </a:p>
          <a:p>
            <a:r>
              <a:rPr lang="en-US" sz="3200" b="1" dirty="0"/>
              <a:t>-as the achievement of an objective list of the ingredients for a fully-developed and flourishing human life (Aristotle).</a:t>
            </a:r>
          </a:p>
          <a:p>
            <a:r>
              <a:rPr lang="en-US" sz="3200" b="1" dirty="0"/>
              <a:t>-as tranquility of mind and a calm acceptance of one’s role in the world (Epictetus and The Stoics)</a:t>
            </a:r>
          </a:p>
          <a:p>
            <a:endParaRPr lang="en-CA" dirty="0"/>
          </a:p>
          <a:p>
            <a:endParaRPr lang="en-CA" dirty="0"/>
          </a:p>
          <a:p>
            <a:endParaRPr lang="en-CA" dirty="0"/>
          </a:p>
          <a:p>
            <a:endParaRPr lang="en-CA" dirty="0"/>
          </a:p>
          <a:p>
            <a:endParaRPr lang="en-CA" dirty="0"/>
          </a:p>
        </p:txBody>
      </p:sp>
    </p:spTree>
    <p:extLst>
      <p:ext uri="{BB962C8B-B14F-4D97-AF65-F5344CB8AC3E}">
        <p14:creationId xmlns:p14="http://schemas.microsoft.com/office/powerpoint/2010/main" val="3455598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3934D-4862-4140-B1E3-D015D9CAF3DE}"/>
              </a:ext>
            </a:extLst>
          </p:cNvPr>
          <p:cNvSpPr>
            <a:spLocks noGrp="1"/>
          </p:cNvSpPr>
          <p:nvPr>
            <p:ph type="title"/>
          </p:nvPr>
        </p:nvSpPr>
        <p:spPr/>
        <p:txBody>
          <a:bodyPr/>
          <a:lstStyle/>
          <a:p>
            <a:r>
              <a:rPr lang="en-US" b="1" dirty="0">
                <a:latin typeface="+mn-lt"/>
              </a:rPr>
              <a:t>Free Primary Texts:</a:t>
            </a:r>
            <a:endParaRPr lang="en-CA" b="1" dirty="0">
              <a:latin typeface="+mn-lt"/>
            </a:endParaRPr>
          </a:p>
        </p:txBody>
      </p:sp>
      <p:sp>
        <p:nvSpPr>
          <p:cNvPr id="3" name="Content Placeholder 2">
            <a:extLst>
              <a:ext uri="{FF2B5EF4-FFF2-40B4-BE49-F238E27FC236}">
                <a16:creationId xmlns:a16="http://schemas.microsoft.com/office/drawing/2014/main" id="{A29FF914-E443-438F-B8B6-44055B11360E}"/>
              </a:ext>
            </a:extLst>
          </p:cNvPr>
          <p:cNvSpPr>
            <a:spLocks noGrp="1"/>
          </p:cNvSpPr>
          <p:nvPr>
            <p:ph idx="1"/>
          </p:nvPr>
        </p:nvSpPr>
        <p:spPr>
          <a:xfrm>
            <a:off x="838200" y="2765685"/>
            <a:ext cx="10515600" cy="3411278"/>
          </a:xfrm>
        </p:spPr>
        <p:txBody>
          <a:bodyPr/>
          <a:lstStyle/>
          <a:p>
            <a:r>
              <a:rPr lang="en-CA" dirty="0">
                <a:hlinkClick r:id="rId2"/>
              </a:rPr>
              <a:t>http://classics.mit.edu/Browse/browse-Epicurus.html</a:t>
            </a:r>
            <a:endParaRPr lang="en-CA" dirty="0"/>
          </a:p>
          <a:p>
            <a:endParaRPr lang="en-CA" dirty="0">
              <a:hlinkClick r:id="rId3"/>
            </a:endParaRPr>
          </a:p>
          <a:p>
            <a:r>
              <a:rPr lang="en-CA" dirty="0">
                <a:hlinkClick r:id="rId3"/>
              </a:rPr>
              <a:t>http://classics.mit.edu/Epicurus/princdoc.html</a:t>
            </a:r>
            <a:endParaRPr lang="en-CA" dirty="0"/>
          </a:p>
          <a:p>
            <a:endParaRPr lang="en-CA" dirty="0"/>
          </a:p>
        </p:txBody>
      </p:sp>
    </p:spTree>
    <p:extLst>
      <p:ext uri="{BB962C8B-B14F-4D97-AF65-F5344CB8AC3E}">
        <p14:creationId xmlns:p14="http://schemas.microsoft.com/office/powerpoint/2010/main" val="3195794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5647C-64BB-438C-85D5-3E1205E3859B}"/>
              </a:ext>
            </a:extLst>
          </p:cNvPr>
          <p:cNvSpPr>
            <a:spLocks noGrp="1"/>
          </p:cNvSpPr>
          <p:nvPr>
            <p:ph type="title"/>
          </p:nvPr>
        </p:nvSpPr>
        <p:spPr/>
        <p:txBody>
          <a:bodyPr/>
          <a:lstStyle/>
          <a:p>
            <a:r>
              <a:rPr lang="en-CA" b="1" u="sng" dirty="0">
                <a:latin typeface="+mn-lt"/>
              </a:rPr>
              <a:t>Epicurus on The Meaning of Life</a:t>
            </a:r>
          </a:p>
        </p:txBody>
      </p:sp>
      <p:sp>
        <p:nvSpPr>
          <p:cNvPr id="3" name="Content Placeholder 2">
            <a:extLst>
              <a:ext uri="{FF2B5EF4-FFF2-40B4-BE49-F238E27FC236}">
                <a16:creationId xmlns:a16="http://schemas.microsoft.com/office/drawing/2014/main" id="{57DCF222-040B-407F-8800-536F7DDED014}"/>
              </a:ext>
            </a:extLst>
          </p:cNvPr>
          <p:cNvSpPr>
            <a:spLocks noGrp="1"/>
          </p:cNvSpPr>
          <p:nvPr>
            <p:ph idx="1"/>
          </p:nvPr>
        </p:nvSpPr>
        <p:spPr>
          <a:xfrm>
            <a:off x="838200" y="1417983"/>
            <a:ext cx="10515600" cy="4758980"/>
          </a:xfrm>
        </p:spPr>
        <p:txBody>
          <a:bodyPr>
            <a:normAutofit/>
          </a:bodyPr>
          <a:lstStyle/>
          <a:p>
            <a:r>
              <a:rPr lang="en-CA" sz="3200" b="1" dirty="0"/>
              <a:t>He thought that the universe is composed of nothing but atoms moving randomly through space: sometimes coming together for a time to form a thing or creature (like a human being), sometimes not. Shockingly modern.</a:t>
            </a:r>
          </a:p>
          <a:p>
            <a:endParaRPr lang="en-CA" sz="3200" b="1" dirty="0"/>
          </a:p>
          <a:p>
            <a:r>
              <a:rPr lang="en-CA" sz="3200" b="1" dirty="0"/>
              <a:t>Epicurus believed that there is </a:t>
            </a:r>
            <a:r>
              <a:rPr lang="en-CA" sz="3200" b="1" u="sng" dirty="0"/>
              <a:t>no intrinsic purpose or meaning</a:t>
            </a:r>
            <a:r>
              <a:rPr lang="en-CA" sz="3200" b="1" dirty="0"/>
              <a:t>, either to the universe as a whole or to human life in particular.  The only thing we know for sure about human life is that we are creatures who like and pursue pleasure, and who dislike and try to avoid pain. </a:t>
            </a:r>
          </a:p>
        </p:txBody>
      </p:sp>
    </p:spTree>
    <p:extLst>
      <p:ext uri="{BB962C8B-B14F-4D97-AF65-F5344CB8AC3E}">
        <p14:creationId xmlns:p14="http://schemas.microsoft.com/office/powerpoint/2010/main" val="3709119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9657A-CF9E-49F9-8255-C498F404A354}"/>
              </a:ext>
            </a:extLst>
          </p:cNvPr>
          <p:cNvSpPr>
            <a:spLocks noGrp="1"/>
          </p:cNvSpPr>
          <p:nvPr>
            <p:ph type="title"/>
          </p:nvPr>
        </p:nvSpPr>
        <p:spPr>
          <a:xfrm>
            <a:off x="472190" y="82447"/>
            <a:ext cx="10881610" cy="734518"/>
          </a:xfrm>
        </p:spPr>
        <p:txBody>
          <a:bodyPr>
            <a:normAutofit/>
          </a:bodyPr>
          <a:lstStyle/>
          <a:p>
            <a:r>
              <a:rPr lang="en-CA" dirty="0"/>
              <a:t>Cont’d…</a:t>
            </a:r>
          </a:p>
        </p:txBody>
      </p:sp>
      <p:sp>
        <p:nvSpPr>
          <p:cNvPr id="3" name="Content Placeholder 2">
            <a:extLst>
              <a:ext uri="{FF2B5EF4-FFF2-40B4-BE49-F238E27FC236}">
                <a16:creationId xmlns:a16="http://schemas.microsoft.com/office/drawing/2014/main" id="{192B3FE0-A004-427D-832F-39633AC048E0}"/>
              </a:ext>
            </a:extLst>
          </p:cNvPr>
          <p:cNvSpPr>
            <a:spLocks noGrp="1"/>
          </p:cNvSpPr>
          <p:nvPr>
            <p:ph idx="1"/>
          </p:nvPr>
        </p:nvSpPr>
        <p:spPr>
          <a:xfrm>
            <a:off x="562131" y="981856"/>
            <a:ext cx="10791669" cy="5568846"/>
          </a:xfrm>
        </p:spPr>
        <p:txBody>
          <a:bodyPr>
            <a:noAutofit/>
          </a:bodyPr>
          <a:lstStyle/>
          <a:p>
            <a:r>
              <a:rPr lang="en-CA" sz="3200" b="1" dirty="0"/>
              <a:t>“</a:t>
            </a:r>
            <a:r>
              <a:rPr lang="en-CA" sz="3200" b="1" i="1" dirty="0"/>
              <a:t>Pleasure</a:t>
            </a:r>
            <a:r>
              <a:rPr lang="en-CA" sz="3200" b="1" dirty="0"/>
              <a:t>”, Epicurus says, “</a:t>
            </a:r>
            <a:r>
              <a:rPr lang="en-CA" sz="3200" b="1" i="1" dirty="0"/>
              <a:t>is the starting point and goal of living blessedly</a:t>
            </a:r>
            <a:r>
              <a:rPr lang="en-CA" sz="3200" b="1" dirty="0"/>
              <a:t>.” And “</a:t>
            </a:r>
            <a:r>
              <a:rPr lang="en-CA" sz="3200" b="1" i="1" dirty="0"/>
              <a:t>all good and bad consists in sense experience</a:t>
            </a:r>
            <a:r>
              <a:rPr lang="en-CA" sz="3200" b="1" dirty="0"/>
              <a:t>.” Thus, pleasure is an enjoyable, positive sensory experience; and pain an un-enjoyable sensory experience.</a:t>
            </a:r>
          </a:p>
          <a:p>
            <a:endParaRPr lang="en-CA" sz="3200" b="1" dirty="0"/>
          </a:p>
          <a:p>
            <a:r>
              <a:rPr lang="en-CA" sz="3200" b="1" u="sng" dirty="0"/>
              <a:t>That is it</a:t>
            </a:r>
            <a:r>
              <a:rPr lang="en-CA" sz="3200" b="1" dirty="0"/>
              <a:t>: for pleasure, and for happiness. Happiness is actually identical to pleasure—pleasure is the most we can hope for in terms of happiness; it truly </a:t>
            </a:r>
            <a:r>
              <a:rPr lang="en-CA" sz="3200" b="1" u="sng" dirty="0"/>
              <a:t>IS</a:t>
            </a:r>
            <a:r>
              <a:rPr lang="en-CA" sz="3200" b="1" dirty="0"/>
              <a:t> what happiness means for creatures like us, mere material beings composed for a short time of physical atoms until they stop working, fall apart, and get flung back into the void.</a:t>
            </a:r>
          </a:p>
        </p:txBody>
      </p:sp>
    </p:spTree>
    <p:extLst>
      <p:ext uri="{BB962C8B-B14F-4D97-AF65-F5344CB8AC3E}">
        <p14:creationId xmlns:p14="http://schemas.microsoft.com/office/powerpoint/2010/main" val="1486767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3478</Words>
  <Application>Microsoft Office PowerPoint</Application>
  <PresentationFormat>Widescreen</PresentationFormat>
  <Paragraphs>203</Paragraphs>
  <Slides>53</Slides>
  <Notes>0</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53</vt:i4>
      </vt:variant>
    </vt:vector>
  </HeadingPairs>
  <TitlesOfParts>
    <vt:vector size="66" baseType="lpstr">
      <vt:lpstr>Aptos</vt:lpstr>
      <vt:lpstr>Aptos Display</vt:lpstr>
      <vt:lpstr>Arial</vt:lpstr>
      <vt:lpstr>Calibri</vt:lpstr>
      <vt:lpstr>Calibri Light</vt:lpstr>
      <vt:lpstr>Wingdings</vt:lpstr>
      <vt:lpstr>Office Theme</vt:lpstr>
      <vt:lpstr>Office Theme</vt:lpstr>
      <vt:lpstr>Office Theme</vt:lpstr>
      <vt:lpstr>Office Theme</vt:lpstr>
      <vt:lpstr>Office Theme</vt:lpstr>
      <vt:lpstr>1_Office Theme</vt:lpstr>
      <vt:lpstr>Office Theme</vt:lpstr>
      <vt:lpstr>    </vt:lpstr>
      <vt:lpstr>A bit about me…</vt:lpstr>
      <vt:lpstr>My connection to Happiness</vt:lpstr>
      <vt:lpstr>OK, so much for Intro stuff…</vt:lpstr>
      <vt:lpstr>Of course, our views about happiness…</vt:lpstr>
      <vt:lpstr>Today’s Agenda, cont’d…</vt:lpstr>
      <vt:lpstr>Free Primary Texts:</vt:lpstr>
      <vt:lpstr>Epicurus on The Meaning of Life</vt:lpstr>
      <vt:lpstr>Cont’d…</vt:lpstr>
      <vt:lpstr>But, it’s important to note that…</vt:lpstr>
      <vt:lpstr>… rather, Epicurus thought…</vt:lpstr>
      <vt:lpstr>Now, few can deny that the best kind…</vt:lpstr>
      <vt:lpstr>Contemporary “Strategies” to Lessen the…</vt:lpstr>
      <vt:lpstr>PowerPoint Presentation</vt:lpstr>
      <vt:lpstr>Objective Theories of Happiness</vt:lpstr>
      <vt:lpstr>Again…</vt:lpstr>
      <vt:lpstr>For Aristotle…</vt:lpstr>
      <vt:lpstr> Happiness, for Aristotle, has Three Parts</vt:lpstr>
      <vt:lpstr>image</vt:lpstr>
      <vt:lpstr>A term: “Eudaimonia”</vt:lpstr>
      <vt:lpstr>For Aristotle, …</vt:lpstr>
      <vt:lpstr>The Internal Goods…</vt:lpstr>
      <vt:lpstr>The External Goods</vt:lpstr>
      <vt:lpstr>The external goods are all the same…</vt:lpstr>
      <vt:lpstr>Overall, Aristotle offers his 3-part account…</vt:lpstr>
      <vt:lpstr>Objections to this view?</vt:lpstr>
      <vt:lpstr>Contemporary theories which mimic…</vt:lpstr>
      <vt:lpstr>Using tons of data, the WHR concludes that… </vt:lpstr>
      <vt:lpstr>The Top Ten, 2024, for the WHR:</vt:lpstr>
      <vt:lpstr>More on CDA</vt:lpstr>
      <vt:lpstr>End section</vt:lpstr>
      <vt:lpstr>What about Epictetus and The Stoics?</vt:lpstr>
      <vt:lpstr>His “Enchiridion”:</vt:lpstr>
      <vt:lpstr>The universe is…</vt:lpstr>
      <vt:lpstr>Stoics, cont’d….</vt:lpstr>
      <vt:lpstr>They then, as a philosophical…</vt:lpstr>
      <vt:lpstr>Stoicism is enjoying…</vt:lpstr>
      <vt:lpstr>Some have said the rise… </vt:lpstr>
      <vt:lpstr>Criticisms of this view?</vt:lpstr>
      <vt:lpstr>PowerPoint Presentation</vt:lpstr>
      <vt:lpstr>“Super-Aging”… </vt:lpstr>
      <vt:lpstr>Super-Agers, cont’d…</vt:lpstr>
      <vt:lpstr>“Successful Agers”, cont’d…</vt:lpstr>
      <vt:lpstr>Finally, there’s a whole contemporary…</vt:lpstr>
      <vt:lpstr>Top thinkers here include:</vt:lpstr>
      <vt:lpstr>What does Sonja say is crucial for happiness…</vt:lpstr>
      <vt:lpstr> </vt:lpstr>
      <vt:lpstr>Over the course of 3 weeks…</vt:lpstr>
      <vt:lpstr>And Try the Three Good Things…</vt:lpstr>
      <vt:lpstr>And consider Tal Ben-Shahar’s MPS process….</vt:lpstr>
      <vt:lpstr>The goal is then to take those lists….</vt:lpstr>
      <vt:lpstr>MPS Venn diagram</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Brian Orend</dc:creator>
  <cp:lastModifiedBy>Brian Orend</cp:lastModifiedBy>
  <cp:revision>15</cp:revision>
  <dcterms:created xsi:type="dcterms:W3CDTF">2025-04-12T20:23:02Z</dcterms:created>
  <dcterms:modified xsi:type="dcterms:W3CDTF">2025-04-12T22:26:47Z</dcterms:modified>
</cp:coreProperties>
</file>