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72" r:id="rId4"/>
  </p:sldMasterIdLst>
  <p:notesMasterIdLst>
    <p:notesMasterId r:id="rId14"/>
  </p:notesMasterIdLst>
  <p:handoutMasterIdLst>
    <p:handoutMasterId r:id="rId15"/>
  </p:handoutMasterIdLst>
  <p:sldIdLst>
    <p:sldId id="449" r:id="rId5"/>
    <p:sldId id="458" r:id="rId6"/>
    <p:sldId id="451" r:id="rId7"/>
    <p:sldId id="454" r:id="rId8"/>
    <p:sldId id="452" r:id="rId9"/>
    <p:sldId id="455" r:id="rId10"/>
    <p:sldId id="456" r:id="rId11"/>
    <p:sldId id="457" r:id="rId12"/>
    <p:sldId id="40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FBF0E8-209C-4B5E-AF82-FD4BAEF41836}">
          <p14:sldIdLst>
            <p14:sldId id="449"/>
            <p14:sldId id="458"/>
          </p14:sldIdLst>
        </p14:section>
        <p14:section name="Introduction" id="{114D0458-80A3-481A-87EC-9686AE38249A}">
          <p14:sldIdLst>
            <p14:sldId id="451"/>
            <p14:sldId id="454"/>
            <p14:sldId id="452"/>
            <p14:sldId id="455"/>
            <p14:sldId id="456"/>
            <p14:sldId id="457"/>
          </p14:sldIdLst>
        </p14:section>
        <p14:section name="Untitled Section" id="{E683E841-BC50-4270-8033-58CC9954AA55}">
          <p14:sldIdLst>
            <p14:sldId id="40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sharon@robinson-ar.co.za" initials="s [7]" lastIdx="1" clrIdx="6">
    <p:extLst/>
  </p:cmAuthor>
  <p:cmAuthor id="1" name="sharon@robinson-ar.co.za" initials="s" lastIdx="1" clrIdx="0">
    <p:extLst/>
  </p:cmAuthor>
  <p:cmAuthor id="2" name="sharon@robinson-ar.co.za" initials="s [2]" lastIdx="1" clrIdx="1">
    <p:extLst/>
  </p:cmAuthor>
  <p:cmAuthor id="3" name="sharon@robinson-ar.co.za" initials="s [3]" lastIdx="1" clrIdx="2">
    <p:extLst/>
  </p:cmAuthor>
  <p:cmAuthor id="4" name="sharon@robinson-ar.co.za" initials="s [4]" lastIdx="1" clrIdx="3">
    <p:extLst/>
  </p:cmAuthor>
  <p:cmAuthor id="5" name="sharon@robinson-ar.co.za" initials="s [5]" lastIdx="1" clrIdx="4">
    <p:extLst/>
  </p:cmAuthor>
  <p:cmAuthor id="6" name="sharon@robinson-ar.co.za" initials="s [6]" lastIdx="1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F09"/>
    <a:srgbClr val="CF5300"/>
    <a:srgbClr val="242359"/>
    <a:srgbClr val="D1D1D1"/>
    <a:srgbClr val="E31C23"/>
    <a:srgbClr val="4B4B4B"/>
    <a:srgbClr val="8B8B8B"/>
    <a:srgbClr val="FFFFFF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67" autoAdjust="0"/>
    <p:restoredTop sz="82143" autoAdjust="0"/>
  </p:normalViewPr>
  <p:slideViewPr>
    <p:cSldViewPr snapToGrid="0">
      <p:cViewPr>
        <p:scale>
          <a:sx n="80" d="100"/>
          <a:sy n="80" d="100"/>
        </p:scale>
        <p:origin x="304" y="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el Bowman" userId="a13b3193-7c9b-4f88-80aa-b4172cd94fdf" providerId="ADAL" clId="{7A4BD167-D185-4CD6-9F3F-9DBAE6DBA88B}"/>
    <pc:docChg chg="custSel modSld">
      <pc:chgData name="Nigel Bowman" userId="a13b3193-7c9b-4f88-80aa-b4172cd94fdf" providerId="ADAL" clId="{7A4BD167-D185-4CD6-9F3F-9DBAE6DBA88B}" dt="2018-02-06T15:16:55.479" v="114" actId="20577"/>
      <pc:docMkLst>
        <pc:docMk/>
      </pc:docMkLst>
      <pc:sldChg chg="modSp">
        <pc:chgData name="Nigel Bowman" userId="a13b3193-7c9b-4f88-80aa-b4172cd94fdf" providerId="ADAL" clId="{7A4BD167-D185-4CD6-9F3F-9DBAE6DBA88B}" dt="2018-02-06T15:00:40.322" v="29" actId="20577"/>
        <pc:sldMkLst>
          <pc:docMk/>
          <pc:sldMk cId="1533713129" sldId="451"/>
        </pc:sldMkLst>
        <pc:spChg chg="mod">
          <ac:chgData name="Nigel Bowman" userId="a13b3193-7c9b-4f88-80aa-b4172cd94fdf" providerId="ADAL" clId="{7A4BD167-D185-4CD6-9F3F-9DBAE6DBA88B}" dt="2018-02-06T14:59:24.044" v="1" actId="115"/>
          <ac:spMkLst>
            <pc:docMk/>
            <pc:sldMk cId="1533713129" sldId="451"/>
            <ac:spMk id="7" creationId="{3D9C3D6C-2BF7-4D22-BB4F-2B4EFFEC7766}"/>
          </ac:spMkLst>
        </pc:spChg>
        <pc:spChg chg="mod">
          <ac:chgData name="Nigel Bowman" userId="a13b3193-7c9b-4f88-80aa-b4172cd94fdf" providerId="ADAL" clId="{7A4BD167-D185-4CD6-9F3F-9DBAE6DBA88B}" dt="2018-02-06T15:00:40.322" v="29" actId="20577"/>
          <ac:spMkLst>
            <pc:docMk/>
            <pc:sldMk cId="1533713129" sldId="451"/>
            <ac:spMk id="14" creationId="{E14060C8-99B4-4DDE-9941-32B2F27E8E2F}"/>
          </ac:spMkLst>
        </pc:spChg>
        <pc:graphicFrameChg chg="mod">
          <ac:chgData name="Nigel Bowman" userId="a13b3193-7c9b-4f88-80aa-b4172cd94fdf" providerId="ADAL" clId="{7A4BD167-D185-4CD6-9F3F-9DBAE6DBA88B}" dt="2018-02-06T15:00:23.258" v="23" actId="20577"/>
          <ac:graphicFrameMkLst>
            <pc:docMk/>
            <pc:sldMk cId="1533713129" sldId="451"/>
            <ac:graphicFrameMk id="10" creationId="{F0C5A507-CABC-4C75-A106-D012B6A4CEB2}"/>
          </ac:graphicFrameMkLst>
        </pc:graphicFrameChg>
      </pc:sldChg>
      <pc:sldChg chg="delSp modSp">
        <pc:chgData name="Nigel Bowman" userId="a13b3193-7c9b-4f88-80aa-b4172cd94fdf" providerId="ADAL" clId="{7A4BD167-D185-4CD6-9F3F-9DBAE6DBA88B}" dt="2018-02-06T15:14:15.443" v="35" actId="20577"/>
        <pc:sldMkLst>
          <pc:docMk/>
          <pc:sldMk cId="4289399715" sldId="452"/>
        </pc:sldMkLst>
        <pc:spChg chg="mod">
          <ac:chgData name="Nigel Bowman" userId="a13b3193-7c9b-4f88-80aa-b4172cd94fdf" providerId="ADAL" clId="{7A4BD167-D185-4CD6-9F3F-9DBAE6DBA88B}" dt="2018-02-06T15:14:15.443" v="35" actId="20577"/>
          <ac:spMkLst>
            <pc:docMk/>
            <pc:sldMk cId="4289399715" sldId="452"/>
            <ac:spMk id="3" creationId="{488C9E87-C01E-42AE-BD99-4C248CE69151}"/>
          </ac:spMkLst>
        </pc:spChg>
        <pc:spChg chg="mod">
          <ac:chgData name="Nigel Bowman" userId="a13b3193-7c9b-4f88-80aa-b4172cd94fdf" providerId="ADAL" clId="{7A4BD167-D185-4CD6-9F3F-9DBAE6DBA88B}" dt="2018-02-06T15:14:05.786" v="33" actId="20577"/>
          <ac:spMkLst>
            <pc:docMk/>
            <pc:sldMk cId="4289399715" sldId="452"/>
            <ac:spMk id="25" creationId="{99B83711-40EE-46FF-B0BA-1C53AB197ED1}"/>
          </ac:spMkLst>
        </pc:spChg>
        <pc:grpChg chg="mod">
          <ac:chgData name="Nigel Bowman" userId="a13b3193-7c9b-4f88-80aa-b4172cd94fdf" providerId="ADAL" clId="{7A4BD167-D185-4CD6-9F3F-9DBAE6DBA88B}" dt="2018-02-06T15:14:02.001" v="31" actId="1076"/>
          <ac:grpSpMkLst>
            <pc:docMk/>
            <pc:sldMk cId="4289399715" sldId="452"/>
            <ac:grpSpMk id="24" creationId="{38051ABC-D782-4ADB-B81F-83795E6726D4}"/>
          </ac:grpSpMkLst>
        </pc:grpChg>
        <pc:grpChg chg="del">
          <ac:chgData name="Nigel Bowman" userId="a13b3193-7c9b-4f88-80aa-b4172cd94fdf" providerId="ADAL" clId="{7A4BD167-D185-4CD6-9F3F-9DBAE6DBA88B}" dt="2018-02-06T15:13:42.157" v="30" actId="478"/>
          <ac:grpSpMkLst>
            <pc:docMk/>
            <pc:sldMk cId="4289399715" sldId="452"/>
            <ac:grpSpMk id="26" creationId="{DBA1EF31-319E-44A9-9402-F43C1E317070}"/>
          </ac:grpSpMkLst>
        </pc:grpChg>
      </pc:sldChg>
      <pc:sldChg chg="delSp modSp modAnim">
        <pc:chgData name="Nigel Bowman" userId="a13b3193-7c9b-4f88-80aa-b4172cd94fdf" providerId="ADAL" clId="{7A4BD167-D185-4CD6-9F3F-9DBAE6DBA88B}" dt="2018-02-06T15:16:07.829" v="96"/>
        <pc:sldMkLst>
          <pc:docMk/>
          <pc:sldMk cId="328340520" sldId="455"/>
        </pc:sldMkLst>
        <pc:spChg chg="mod">
          <ac:chgData name="Nigel Bowman" userId="a13b3193-7c9b-4f88-80aa-b4172cd94fdf" providerId="ADAL" clId="{7A4BD167-D185-4CD6-9F3F-9DBAE6DBA88B}" dt="2018-02-06T15:15:47.707" v="95" actId="1076"/>
          <ac:spMkLst>
            <pc:docMk/>
            <pc:sldMk cId="328340520" sldId="455"/>
            <ac:spMk id="30" creationId="{DBE1795D-8C9E-44C7-8A0A-0E5F0B59333D}"/>
          </ac:spMkLst>
        </pc:spChg>
        <pc:spChg chg="mod">
          <ac:chgData name="Nigel Bowman" userId="a13b3193-7c9b-4f88-80aa-b4172cd94fdf" providerId="ADAL" clId="{7A4BD167-D185-4CD6-9F3F-9DBAE6DBA88B}" dt="2018-02-06T15:14:39.127" v="38" actId="20577"/>
          <ac:spMkLst>
            <pc:docMk/>
            <pc:sldMk cId="328340520" sldId="455"/>
            <ac:spMk id="33" creationId="{B605DC7C-357D-4598-BCA1-E249ED3FC13B}"/>
          </ac:spMkLst>
        </pc:spChg>
        <pc:spChg chg="del">
          <ac:chgData name="Nigel Bowman" userId="a13b3193-7c9b-4f88-80aa-b4172cd94fdf" providerId="ADAL" clId="{7A4BD167-D185-4CD6-9F3F-9DBAE6DBA88B}" dt="2018-02-06T15:14:27.864" v="36" actId="478"/>
          <ac:spMkLst>
            <pc:docMk/>
            <pc:sldMk cId="328340520" sldId="455"/>
            <ac:spMk id="34" creationId="{901F04FE-DE70-4F63-9025-940DF1684431}"/>
          </ac:spMkLst>
        </pc:spChg>
        <pc:spChg chg="mod">
          <ac:chgData name="Nigel Bowman" userId="a13b3193-7c9b-4f88-80aa-b4172cd94fdf" providerId="ADAL" clId="{7A4BD167-D185-4CD6-9F3F-9DBAE6DBA88B}" dt="2018-02-06T15:15:15.986" v="93" actId="1076"/>
          <ac:spMkLst>
            <pc:docMk/>
            <pc:sldMk cId="328340520" sldId="455"/>
            <ac:spMk id="35" creationId="{CDD7A7CA-2CC4-40A0-8692-C3D1D49F2C05}"/>
          </ac:spMkLst>
        </pc:spChg>
        <pc:grpChg chg="del">
          <ac:chgData name="Nigel Bowman" userId="a13b3193-7c9b-4f88-80aa-b4172cd94fdf" providerId="ADAL" clId="{7A4BD167-D185-4CD6-9F3F-9DBAE6DBA88B}" dt="2018-02-06T15:14:27.864" v="36" actId="478"/>
          <ac:grpSpMkLst>
            <pc:docMk/>
            <pc:sldMk cId="328340520" sldId="455"/>
            <ac:grpSpMk id="27" creationId="{5329A05E-9A8A-4E63-A283-DFA210A2563E}"/>
          </ac:grpSpMkLst>
        </pc:grpChg>
        <pc:grpChg chg="mod">
          <ac:chgData name="Nigel Bowman" userId="a13b3193-7c9b-4f88-80aa-b4172cd94fdf" providerId="ADAL" clId="{7A4BD167-D185-4CD6-9F3F-9DBAE6DBA88B}" dt="2018-02-06T15:15:15.986" v="93" actId="1076"/>
          <ac:grpSpMkLst>
            <pc:docMk/>
            <pc:sldMk cId="328340520" sldId="455"/>
            <ac:grpSpMk id="31" creationId="{32E73866-AE5F-47A8-B147-54B4EEBD0577}"/>
          </ac:grpSpMkLst>
        </pc:grpChg>
      </pc:sldChg>
      <pc:sldChg chg="modSp">
        <pc:chgData name="Nigel Bowman" userId="a13b3193-7c9b-4f88-80aa-b4172cd94fdf" providerId="ADAL" clId="{7A4BD167-D185-4CD6-9F3F-9DBAE6DBA88B}" dt="2018-02-06T15:16:55.479" v="114" actId="20577"/>
        <pc:sldMkLst>
          <pc:docMk/>
          <pc:sldMk cId="3200943788" sldId="456"/>
        </pc:sldMkLst>
        <pc:spChg chg="mod">
          <ac:chgData name="Nigel Bowman" userId="a13b3193-7c9b-4f88-80aa-b4172cd94fdf" providerId="ADAL" clId="{7A4BD167-D185-4CD6-9F3F-9DBAE6DBA88B}" dt="2018-02-06T15:16:55.479" v="114" actId="20577"/>
          <ac:spMkLst>
            <pc:docMk/>
            <pc:sldMk cId="3200943788" sldId="456"/>
            <ac:spMk id="5" creationId="{A8575831-32B4-4564-B915-31529E42E715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120191-00BB-40BA-8880-DA539F0136B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ZA"/>
        </a:p>
      </dgm:t>
    </dgm:pt>
    <dgm:pt modelId="{1DC1C460-74DF-4E17-810A-04B22218F8DF}">
      <dgm:prSet phldrT="[Text]" custT="1"/>
      <dgm:spPr/>
      <dgm:t>
        <a:bodyPr/>
        <a:lstStyle/>
        <a:p>
          <a:r>
            <a:rPr lang="en-ZA" sz="2000" dirty="0"/>
            <a:t>1. Never before insured</a:t>
          </a:r>
        </a:p>
      </dgm:t>
    </dgm:pt>
    <dgm:pt modelId="{46A7320A-619E-4A00-8BEB-D5EBEDF333FD}" type="parTrans" cxnId="{A29FC370-F9CA-4880-A070-8507BC985E07}">
      <dgm:prSet/>
      <dgm:spPr/>
      <dgm:t>
        <a:bodyPr/>
        <a:lstStyle/>
        <a:p>
          <a:endParaRPr lang="en-ZA" sz="1050"/>
        </a:p>
      </dgm:t>
    </dgm:pt>
    <dgm:pt modelId="{2803437E-F777-464F-84E6-6E9FDCFA8144}" type="sibTrans" cxnId="{A29FC370-F9CA-4880-A070-8507BC985E07}">
      <dgm:prSet/>
      <dgm:spPr/>
      <dgm:t>
        <a:bodyPr/>
        <a:lstStyle/>
        <a:p>
          <a:endParaRPr lang="en-ZA" sz="1050"/>
        </a:p>
      </dgm:t>
    </dgm:pt>
    <dgm:pt modelId="{B869B975-94BB-43CA-8683-173FFEB9C010}">
      <dgm:prSet phldrT="[Text]" custT="1"/>
      <dgm:spPr/>
      <dgm:t>
        <a:bodyPr/>
        <a:lstStyle/>
        <a:p>
          <a:r>
            <a:rPr lang="en-ZA" sz="1600" dirty="0"/>
            <a:t>Trust</a:t>
          </a:r>
        </a:p>
      </dgm:t>
    </dgm:pt>
    <dgm:pt modelId="{FA8E73BE-0867-48DC-877F-41178CB941A5}" type="parTrans" cxnId="{A2DB707C-AC27-4D40-93A5-E3D740086FAE}">
      <dgm:prSet/>
      <dgm:spPr/>
      <dgm:t>
        <a:bodyPr/>
        <a:lstStyle/>
        <a:p>
          <a:endParaRPr lang="en-ZA" sz="1050"/>
        </a:p>
      </dgm:t>
    </dgm:pt>
    <dgm:pt modelId="{D6B0B0EC-A7EB-4B83-BC04-A2F590D43655}" type="sibTrans" cxnId="{A2DB707C-AC27-4D40-93A5-E3D740086FAE}">
      <dgm:prSet/>
      <dgm:spPr/>
      <dgm:t>
        <a:bodyPr/>
        <a:lstStyle/>
        <a:p>
          <a:endParaRPr lang="en-ZA" sz="1050"/>
        </a:p>
      </dgm:t>
    </dgm:pt>
    <dgm:pt modelId="{943BC4BF-FA85-4F63-9A52-E96B45BED11E}">
      <dgm:prSet phldrT="[Text]" custT="1"/>
      <dgm:spPr/>
      <dgm:t>
        <a:bodyPr/>
        <a:lstStyle/>
        <a:p>
          <a:r>
            <a:rPr lang="en-ZA" sz="2000" dirty="0"/>
            <a:t>2. Small ticket insurance</a:t>
          </a:r>
        </a:p>
      </dgm:t>
    </dgm:pt>
    <dgm:pt modelId="{A50C4E42-0CE1-4A48-B308-97D296097794}" type="parTrans" cxnId="{EA5A834A-87CA-435D-8F9E-2447E2E2AC7A}">
      <dgm:prSet/>
      <dgm:spPr/>
      <dgm:t>
        <a:bodyPr/>
        <a:lstStyle/>
        <a:p>
          <a:endParaRPr lang="en-ZA" sz="1050"/>
        </a:p>
      </dgm:t>
    </dgm:pt>
    <dgm:pt modelId="{115EF73D-C0A6-499E-A714-1E9C28C6F098}" type="sibTrans" cxnId="{EA5A834A-87CA-435D-8F9E-2447E2E2AC7A}">
      <dgm:prSet/>
      <dgm:spPr/>
      <dgm:t>
        <a:bodyPr/>
        <a:lstStyle/>
        <a:p>
          <a:endParaRPr lang="en-ZA" sz="1050"/>
        </a:p>
      </dgm:t>
    </dgm:pt>
    <dgm:pt modelId="{7B608BA1-B658-47E3-8608-4B1AAA0188EB}">
      <dgm:prSet phldrT="[Text]" custT="1"/>
      <dgm:spPr/>
      <dgm:t>
        <a:bodyPr/>
        <a:lstStyle/>
        <a:p>
          <a:r>
            <a:rPr lang="en-ZA" sz="1600" dirty="0"/>
            <a:t>Premium must be affordable</a:t>
          </a:r>
        </a:p>
      </dgm:t>
    </dgm:pt>
    <dgm:pt modelId="{32278120-9246-4F5F-80B4-F62F8BD2C190}" type="parTrans" cxnId="{9332D03C-B922-4162-98A9-47B5A8910B2E}">
      <dgm:prSet/>
      <dgm:spPr/>
      <dgm:t>
        <a:bodyPr/>
        <a:lstStyle/>
        <a:p>
          <a:endParaRPr lang="en-ZA" sz="1050"/>
        </a:p>
      </dgm:t>
    </dgm:pt>
    <dgm:pt modelId="{F7A9A69A-834F-4A04-9166-96AAECECB141}" type="sibTrans" cxnId="{9332D03C-B922-4162-98A9-47B5A8910B2E}">
      <dgm:prSet/>
      <dgm:spPr/>
      <dgm:t>
        <a:bodyPr/>
        <a:lstStyle/>
        <a:p>
          <a:endParaRPr lang="en-ZA" sz="1050"/>
        </a:p>
      </dgm:t>
    </dgm:pt>
    <dgm:pt modelId="{D83BC06F-A1FE-47EF-8F76-6D6C6D53C89D}">
      <dgm:prSet phldrT="[Text]" custT="1"/>
      <dgm:spPr/>
      <dgm:t>
        <a:bodyPr/>
        <a:lstStyle/>
        <a:p>
          <a:r>
            <a:rPr lang="en-ZA" sz="1600" dirty="0"/>
            <a:t>Understanding</a:t>
          </a:r>
        </a:p>
      </dgm:t>
    </dgm:pt>
    <dgm:pt modelId="{00C54C02-5537-4657-83F3-FB4F5AA38A4A}" type="parTrans" cxnId="{A0D5AC6A-BEE3-42C7-8FC9-5FE6F42CDE17}">
      <dgm:prSet/>
      <dgm:spPr/>
      <dgm:t>
        <a:bodyPr/>
        <a:lstStyle/>
        <a:p>
          <a:endParaRPr lang="en-ZA"/>
        </a:p>
      </dgm:t>
    </dgm:pt>
    <dgm:pt modelId="{5572E4C8-629F-4854-976E-351B14BEB98E}" type="sibTrans" cxnId="{A0D5AC6A-BEE3-42C7-8FC9-5FE6F42CDE17}">
      <dgm:prSet/>
      <dgm:spPr/>
      <dgm:t>
        <a:bodyPr/>
        <a:lstStyle/>
        <a:p>
          <a:endParaRPr lang="en-ZA"/>
        </a:p>
      </dgm:t>
    </dgm:pt>
    <dgm:pt modelId="{78CA3523-A881-4FCD-8D21-56D687076845}">
      <dgm:prSet phldrT="[Text]" custT="1"/>
      <dgm:spPr/>
      <dgm:t>
        <a:bodyPr/>
        <a:lstStyle/>
        <a:p>
          <a:r>
            <a:rPr lang="en-ZA" sz="1600" dirty="0"/>
            <a:t>Financial and insurance education</a:t>
          </a:r>
        </a:p>
      </dgm:t>
    </dgm:pt>
    <dgm:pt modelId="{AAD04EAC-75D2-4AFA-8CC8-E97EBB398C6C}" type="parTrans" cxnId="{1B4D9D6B-465D-4AF5-AFBA-05F1F303FE5D}">
      <dgm:prSet/>
      <dgm:spPr/>
      <dgm:t>
        <a:bodyPr/>
        <a:lstStyle/>
        <a:p>
          <a:endParaRPr lang="en-ZA"/>
        </a:p>
      </dgm:t>
    </dgm:pt>
    <dgm:pt modelId="{BAC88BE9-7172-457D-A2EE-67BFD95D5EA4}" type="sibTrans" cxnId="{1B4D9D6B-465D-4AF5-AFBA-05F1F303FE5D}">
      <dgm:prSet/>
      <dgm:spPr/>
      <dgm:t>
        <a:bodyPr/>
        <a:lstStyle/>
        <a:p>
          <a:endParaRPr lang="en-ZA"/>
        </a:p>
      </dgm:t>
    </dgm:pt>
    <dgm:pt modelId="{C312D856-066B-4402-B7D0-D9BFF8491BB5}">
      <dgm:prSet phldrT="[Text]" custT="1"/>
      <dgm:spPr/>
      <dgm:t>
        <a:bodyPr/>
        <a:lstStyle/>
        <a:p>
          <a:r>
            <a:rPr lang="en-ZA" sz="1600" dirty="0"/>
            <a:t>How to create a sustainable business AND provide customer value?</a:t>
          </a:r>
        </a:p>
      </dgm:t>
    </dgm:pt>
    <dgm:pt modelId="{6BB8D0D5-790F-48B4-B985-2DCBDB19FBE7}" type="parTrans" cxnId="{D6AD3047-6267-4A15-820C-E98C09451925}">
      <dgm:prSet/>
      <dgm:spPr/>
      <dgm:t>
        <a:bodyPr/>
        <a:lstStyle/>
        <a:p>
          <a:endParaRPr lang="en-ZA"/>
        </a:p>
      </dgm:t>
    </dgm:pt>
    <dgm:pt modelId="{6700454C-C6C7-46E3-9BE0-F2DC85DAFF1B}" type="sibTrans" cxnId="{D6AD3047-6267-4A15-820C-E98C09451925}">
      <dgm:prSet/>
      <dgm:spPr/>
      <dgm:t>
        <a:bodyPr/>
        <a:lstStyle/>
        <a:p>
          <a:endParaRPr lang="en-ZA"/>
        </a:p>
      </dgm:t>
    </dgm:pt>
    <dgm:pt modelId="{1B45C254-B728-4C9D-992D-8DE8650AEA9C}" type="pres">
      <dgm:prSet presAssocID="{9D120191-00BB-40BA-8880-DA539F0136B5}" presName="linear" presStyleCnt="0">
        <dgm:presLayoutVars>
          <dgm:animLvl val="lvl"/>
          <dgm:resizeHandles val="exact"/>
        </dgm:presLayoutVars>
      </dgm:prSet>
      <dgm:spPr/>
    </dgm:pt>
    <dgm:pt modelId="{37F002D6-86FB-44BD-90A4-8FCFD3E51990}" type="pres">
      <dgm:prSet presAssocID="{1DC1C460-74DF-4E17-810A-04B22218F8DF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FC5ABD82-8682-447C-809A-7B05EB528AA1}" type="pres">
      <dgm:prSet presAssocID="{1DC1C460-74DF-4E17-810A-04B22218F8DF}" presName="childText" presStyleLbl="revTx" presStyleIdx="0" presStyleCnt="2">
        <dgm:presLayoutVars>
          <dgm:bulletEnabled val="1"/>
        </dgm:presLayoutVars>
      </dgm:prSet>
      <dgm:spPr/>
    </dgm:pt>
    <dgm:pt modelId="{8770D880-C7B0-4BF2-8625-6CACCAEE6B98}" type="pres">
      <dgm:prSet presAssocID="{943BC4BF-FA85-4F63-9A52-E96B45BED11E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CFBBC75-FAB7-41A7-93E5-6246EA8EC952}" type="pres">
      <dgm:prSet presAssocID="{943BC4BF-FA85-4F63-9A52-E96B45BED11E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A629E3C-1D9D-4DD7-A651-BFBBA67A28ED}" type="presOf" srcId="{D83BC06F-A1FE-47EF-8F76-6D6C6D53C89D}" destId="{FC5ABD82-8682-447C-809A-7B05EB528AA1}" srcOrd="0" destOrd="1" presId="urn:microsoft.com/office/officeart/2005/8/layout/vList2"/>
    <dgm:cxn modelId="{9332D03C-B922-4162-98A9-47B5A8910B2E}" srcId="{943BC4BF-FA85-4F63-9A52-E96B45BED11E}" destId="{7B608BA1-B658-47E3-8608-4B1AAA0188EB}" srcOrd="0" destOrd="0" parTransId="{32278120-9246-4F5F-80B4-F62F8BD2C190}" sibTransId="{F7A9A69A-834F-4A04-9166-96AAECECB141}"/>
    <dgm:cxn modelId="{D6A76B41-A718-4952-90CF-EC9A452C50BE}" type="presOf" srcId="{C312D856-066B-4402-B7D0-D9BFF8491BB5}" destId="{3CFBBC75-FAB7-41A7-93E5-6246EA8EC952}" srcOrd="0" destOrd="1" presId="urn:microsoft.com/office/officeart/2005/8/layout/vList2"/>
    <dgm:cxn modelId="{C3186742-29CF-44EA-AFF8-AEF992F20C53}" type="presOf" srcId="{943BC4BF-FA85-4F63-9A52-E96B45BED11E}" destId="{8770D880-C7B0-4BF2-8625-6CACCAEE6B98}" srcOrd="0" destOrd="0" presId="urn:microsoft.com/office/officeart/2005/8/layout/vList2"/>
    <dgm:cxn modelId="{BB280A65-0ED6-4C15-8376-27DF1E42CB56}" type="presOf" srcId="{1DC1C460-74DF-4E17-810A-04B22218F8DF}" destId="{37F002D6-86FB-44BD-90A4-8FCFD3E51990}" srcOrd="0" destOrd="0" presId="urn:microsoft.com/office/officeart/2005/8/layout/vList2"/>
    <dgm:cxn modelId="{D6AD3047-6267-4A15-820C-E98C09451925}" srcId="{943BC4BF-FA85-4F63-9A52-E96B45BED11E}" destId="{C312D856-066B-4402-B7D0-D9BFF8491BB5}" srcOrd="1" destOrd="0" parTransId="{6BB8D0D5-790F-48B4-B985-2DCBDB19FBE7}" sibTransId="{6700454C-C6C7-46E3-9BE0-F2DC85DAFF1B}"/>
    <dgm:cxn modelId="{8C915C49-E840-4473-9DE2-92BFF6487F8E}" type="presOf" srcId="{78CA3523-A881-4FCD-8D21-56D687076845}" destId="{FC5ABD82-8682-447C-809A-7B05EB528AA1}" srcOrd="0" destOrd="2" presId="urn:microsoft.com/office/officeart/2005/8/layout/vList2"/>
    <dgm:cxn modelId="{EA5A834A-87CA-435D-8F9E-2447E2E2AC7A}" srcId="{9D120191-00BB-40BA-8880-DA539F0136B5}" destId="{943BC4BF-FA85-4F63-9A52-E96B45BED11E}" srcOrd="1" destOrd="0" parTransId="{A50C4E42-0CE1-4A48-B308-97D296097794}" sibTransId="{115EF73D-C0A6-499E-A714-1E9C28C6F098}"/>
    <dgm:cxn modelId="{A0D5AC6A-BEE3-42C7-8FC9-5FE6F42CDE17}" srcId="{1DC1C460-74DF-4E17-810A-04B22218F8DF}" destId="{D83BC06F-A1FE-47EF-8F76-6D6C6D53C89D}" srcOrd="1" destOrd="0" parTransId="{00C54C02-5537-4657-83F3-FB4F5AA38A4A}" sibTransId="{5572E4C8-629F-4854-976E-351B14BEB98E}"/>
    <dgm:cxn modelId="{1B4D9D6B-465D-4AF5-AFBA-05F1F303FE5D}" srcId="{1DC1C460-74DF-4E17-810A-04B22218F8DF}" destId="{78CA3523-A881-4FCD-8D21-56D687076845}" srcOrd="2" destOrd="0" parTransId="{AAD04EAC-75D2-4AFA-8CC8-E97EBB398C6C}" sibTransId="{BAC88BE9-7172-457D-A2EE-67BFD95D5EA4}"/>
    <dgm:cxn modelId="{A29FC370-F9CA-4880-A070-8507BC985E07}" srcId="{9D120191-00BB-40BA-8880-DA539F0136B5}" destId="{1DC1C460-74DF-4E17-810A-04B22218F8DF}" srcOrd="0" destOrd="0" parTransId="{46A7320A-619E-4A00-8BEB-D5EBEDF333FD}" sibTransId="{2803437E-F777-464F-84E6-6E9FDCFA8144}"/>
    <dgm:cxn modelId="{B6289F59-C1C3-4DE4-8B72-C567499F3CC7}" type="presOf" srcId="{B869B975-94BB-43CA-8683-173FFEB9C010}" destId="{FC5ABD82-8682-447C-809A-7B05EB528AA1}" srcOrd="0" destOrd="0" presId="urn:microsoft.com/office/officeart/2005/8/layout/vList2"/>
    <dgm:cxn modelId="{A2DB707C-AC27-4D40-93A5-E3D740086FAE}" srcId="{1DC1C460-74DF-4E17-810A-04B22218F8DF}" destId="{B869B975-94BB-43CA-8683-173FFEB9C010}" srcOrd="0" destOrd="0" parTransId="{FA8E73BE-0867-48DC-877F-41178CB941A5}" sibTransId="{D6B0B0EC-A7EB-4B83-BC04-A2F590D43655}"/>
    <dgm:cxn modelId="{415AF3B0-D87B-46F3-AE6C-344F74DA98CD}" type="presOf" srcId="{9D120191-00BB-40BA-8880-DA539F0136B5}" destId="{1B45C254-B728-4C9D-992D-8DE8650AEA9C}" srcOrd="0" destOrd="0" presId="urn:microsoft.com/office/officeart/2005/8/layout/vList2"/>
    <dgm:cxn modelId="{E80B27EA-B65C-4863-8977-867FD5D78D5E}" type="presOf" srcId="{7B608BA1-B658-47E3-8608-4B1AAA0188EB}" destId="{3CFBBC75-FAB7-41A7-93E5-6246EA8EC952}" srcOrd="0" destOrd="0" presId="urn:microsoft.com/office/officeart/2005/8/layout/vList2"/>
    <dgm:cxn modelId="{D83E2514-4B4E-498C-ACBD-57AA6827CF6C}" type="presParOf" srcId="{1B45C254-B728-4C9D-992D-8DE8650AEA9C}" destId="{37F002D6-86FB-44BD-90A4-8FCFD3E51990}" srcOrd="0" destOrd="0" presId="urn:microsoft.com/office/officeart/2005/8/layout/vList2"/>
    <dgm:cxn modelId="{94E14C03-4380-4E6B-9442-D84495986B1C}" type="presParOf" srcId="{1B45C254-B728-4C9D-992D-8DE8650AEA9C}" destId="{FC5ABD82-8682-447C-809A-7B05EB528AA1}" srcOrd="1" destOrd="0" presId="urn:microsoft.com/office/officeart/2005/8/layout/vList2"/>
    <dgm:cxn modelId="{504D9936-7624-425A-BF99-16DE85E8E29A}" type="presParOf" srcId="{1B45C254-B728-4C9D-992D-8DE8650AEA9C}" destId="{8770D880-C7B0-4BF2-8625-6CACCAEE6B98}" srcOrd="2" destOrd="0" presId="urn:microsoft.com/office/officeart/2005/8/layout/vList2"/>
    <dgm:cxn modelId="{517AEF3E-E1F1-4873-9CAE-A492B552A158}" type="presParOf" srcId="{1B45C254-B728-4C9D-992D-8DE8650AEA9C}" destId="{3CFBBC75-FAB7-41A7-93E5-6246EA8EC952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F002D6-86FB-44BD-90A4-8FCFD3E51990}">
      <dsp:nvSpPr>
        <dsp:cNvPr id="0" name=""/>
        <dsp:cNvSpPr/>
      </dsp:nvSpPr>
      <dsp:spPr>
        <a:xfrm>
          <a:off x="0" y="1503"/>
          <a:ext cx="5323640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1. Never before insured</a:t>
          </a:r>
        </a:p>
      </dsp:txBody>
      <dsp:txXfrm>
        <a:off x="34726" y="36229"/>
        <a:ext cx="5254188" cy="641908"/>
      </dsp:txXfrm>
    </dsp:sp>
    <dsp:sp modelId="{FC5ABD82-8682-447C-809A-7B05EB528AA1}">
      <dsp:nvSpPr>
        <dsp:cNvPr id="0" name=""/>
        <dsp:cNvSpPr/>
      </dsp:nvSpPr>
      <dsp:spPr>
        <a:xfrm>
          <a:off x="0" y="712863"/>
          <a:ext cx="5323640" cy="825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02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600" kern="1200" dirty="0"/>
            <a:t>Trust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600" kern="1200" dirty="0"/>
            <a:t>Understanding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600" kern="1200" dirty="0"/>
            <a:t>Financial and insurance education</a:t>
          </a:r>
        </a:p>
      </dsp:txBody>
      <dsp:txXfrm>
        <a:off x="0" y="712863"/>
        <a:ext cx="5323640" cy="825929"/>
      </dsp:txXfrm>
    </dsp:sp>
    <dsp:sp modelId="{8770D880-C7B0-4BF2-8625-6CACCAEE6B98}">
      <dsp:nvSpPr>
        <dsp:cNvPr id="0" name=""/>
        <dsp:cNvSpPr/>
      </dsp:nvSpPr>
      <dsp:spPr>
        <a:xfrm>
          <a:off x="0" y="1538793"/>
          <a:ext cx="5323640" cy="7113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ZA" sz="2000" kern="1200" dirty="0"/>
            <a:t>2. Small ticket insurance</a:t>
          </a:r>
        </a:p>
      </dsp:txBody>
      <dsp:txXfrm>
        <a:off x="34726" y="1573519"/>
        <a:ext cx="5254188" cy="641908"/>
      </dsp:txXfrm>
    </dsp:sp>
    <dsp:sp modelId="{3CFBBC75-FAB7-41A7-93E5-6246EA8EC952}">
      <dsp:nvSpPr>
        <dsp:cNvPr id="0" name=""/>
        <dsp:cNvSpPr/>
      </dsp:nvSpPr>
      <dsp:spPr>
        <a:xfrm>
          <a:off x="0" y="2250153"/>
          <a:ext cx="5323640" cy="766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026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600" kern="1200" dirty="0"/>
            <a:t>Premium must be affordable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ZA" sz="1600" kern="1200" dirty="0"/>
            <a:t>How to create a sustainable business AND provide customer value?</a:t>
          </a:r>
        </a:p>
      </dsp:txBody>
      <dsp:txXfrm>
        <a:off x="0" y="2250153"/>
        <a:ext cx="5323640" cy="7669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81258-33B2-4891-966B-E1F05A3B42B7}" type="datetimeFigureOut">
              <a:rPr lang="en-ZA" smtClean="0"/>
              <a:t>2018-02-06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3EB68-CF22-47B7-A23B-32EEAC265029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297763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D2EB65-282D-4C8C-AA24-468EE92F4A50}" type="datetimeFigureOut">
              <a:rPr lang="en-ZA" smtClean="0"/>
              <a:t>2018-02-06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AAD53-9F88-4EA9-B012-5A90660F9A5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67424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AAD53-9F88-4EA9-B012-5A90660F9A5A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051973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7AAD53-9F88-4EA9-B012-5A90660F9A5A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362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emf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467060"/>
            <a:ext cx="12192000" cy="390939"/>
          </a:xfrm>
          <a:prstGeom prst="rect">
            <a:avLst/>
          </a:prstGeom>
          <a:solidFill>
            <a:srgbClr val="C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4731026"/>
          </a:xfrm>
          <a:prstGeom prst="rect">
            <a:avLst/>
          </a:prstGeom>
          <a:solidFill>
            <a:srgbClr val="C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209" y="5045479"/>
            <a:ext cx="3301582" cy="1201776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7919830" y="5253079"/>
            <a:ext cx="0" cy="812800"/>
          </a:xfrm>
          <a:prstGeom prst="line">
            <a:avLst/>
          </a:prstGeom>
          <a:ln>
            <a:solidFill>
              <a:srgbClr val="CF5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191500" y="5049973"/>
            <a:ext cx="3797300" cy="397032"/>
          </a:xfrm>
        </p:spPr>
        <p:txBody>
          <a:bodyPr wrap="square" anchor="b" anchorCtr="0">
            <a:spAutoFit/>
          </a:bodyPr>
          <a:lstStyle>
            <a:lvl1pPr marL="0" indent="0">
              <a:buNone/>
              <a:defRPr cap="all" baseline="0">
                <a:solidFill>
                  <a:schemeClr val="tx1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PRESENTATION </a:t>
            </a:r>
            <a:endParaRPr lang="en-ZA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191500" y="5504234"/>
            <a:ext cx="3797300" cy="397032"/>
          </a:xfrm>
        </p:spPr>
        <p:txBody>
          <a:bodyPr wrap="none" anchor="t" anchorCtr="0">
            <a:normAutofit/>
          </a:bodyPr>
          <a:lstStyle>
            <a:lvl1pPr marL="0" indent="0">
              <a:buNone/>
              <a:defRPr sz="2000" cap="all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  <a:endParaRPr lang="en-ZA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>
          <a:xfrm>
            <a:off x="8191500" y="5958495"/>
            <a:ext cx="2154142" cy="274320"/>
          </a:xfrm>
        </p:spPr>
        <p:txBody>
          <a:bodyPr/>
          <a:lstStyle>
            <a:lvl1pPr algn="l">
              <a:defRPr sz="1400">
                <a:solidFill>
                  <a:srgbClr val="CF5300"/>
                </a:solidFill>
              </a:defRPr>
            </a:lvl1pPr>
          </a:lstStyle>
          <a:p>
            <a:fld id="{9E0F3A69-36E7-4AC3-AEFA-7B8F68A0CEFF}" type="datetime3">
              <a:rPr lang="en-ZA" smtClean="0"/>
              <a:pPr/>
              <a:t>6 February 2018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860443724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ex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5400000">
            <a:off x="8937188" y="3020754"/>
            <a:ext cx="5372098" cy="524393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8380922" y="2267270"/>
            <a:ext cx="3772537" cy="431800"/>
          </a:xfrm>
        </p:spPr>
        <p:txBody>
          <a:bodyPr>
            <a:normAutofit/>
          </a:bodyPr>
          <a:lstStyle>
            <a:lvl1pPr>
              <a:defRPr sz="2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pPr lvl="0"/>
            <a:r>
              <a:rPr lang="en-ZA" dirty="0"/>
              <a:t>Click to add subtitle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38632" y="5330734"/>
            <a:ext cx="2049194" cy="74590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 rot="5400000">
            <a:off x="2827684" y="-614011"/>
            <a:ext cx="5714999" cy="8136838"/>
          </a:xfrm>
        </p:spPr>
        <p:txBody>
          <a:bodyPr/>
          <a:lstStyle>
            <a:lvl1pPr marL="360363" indent="-360363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 marL="536575" indent="-173038">
              <a:buClr>
                <a:srgbClr val="CF5300"/>
              </a:buClr>
              <a:buFont typeface="Calibri" panose="020F0502020204030204" pitchFamily="34" charset="0"/>
              <a:buChar char="–"/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 marL="812800" indent="-188913">
              <a:buClr>
                <a:srgbClr val="CF5300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 marL="594360" indent="-137160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777240" indent="-137160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17305" y="3068330"/>
            <a:ext cx="5209524" cy="266667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297243" y="505446"/>
            <a:ext cx="973666" cy="26075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D18ED3-6F6D-4274-818A-2162416C556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-2277129" y="2598283"/>
            <a:ext cx="5159342" cy="260759"/>
          </a:xfrm>
        </p:spPr>
        <p:txBody>
          <a:bodyPr>
            <a:normAutofit/>
          </a:bodyPr>
          <a:lstStyle>
            <a:lvl1pPr>
              <a:defRPr sz="1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r>
              <a:rPr lang="en-ZA" dirty="0"/>
              <a:t>SOURCE: DETAILS ON ANY SOURCES USED CAN BE PUT DOWN HERE</a:t>
            </a:r>
          </a:p>
        </p:txBody>
      </p:sp>
    </p:spTree>
    <p:extLst>
      <p:ext uri="{BB962C8B-B14F-4D97-AF65-F5344CB8AC3E}">
        <p14:creationId xmlns:p14="http://schemas.microsoft.com/office/powerpoint/2010/main" val="5136531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5400000">
            <a:off x="8937188" y="3020754"/>
            <a:ext cx="5372098" cy="524393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 rot="5400000">
            <a:off x="8380922" y="2267270"/>
            <a:ext cx="3772537" cy="431800"/>
          </a:xfrm>
        </p:spPr>
        <p:txBody>
          <a:bodyPr>
            <a:normAutofit/>
          </a:bodyPr>
          <a:lstStyle>
            <a:lvl1pPr>
              <a:defRPr sz="2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pPr lvl="0"/>
            <a:r>
              <a:rPr lang="en-ZA" dirty="0"/>
              <a:t>Click to add subtitle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317305" y="3068330"/>
            <a:ext cx="5209524" cy="26666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4" hasCustomPrompt="1"/>
          </p:nvPr>
        </p:nvSpPr>
        <p:spPr>
          <a:xfrm rot="5400000">
            <a:off x="2802558" y="-575638"/>
            <a:ext cx="5714999" cy="8060082"/>
          </a:xfrm>
        </p:spPr>
        <p:txBody>
          <a:bodyPr/>
          <a:lstStyle>
            <a:lvl1pPr marL="179388" indent="-179388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 marL="536575" indent="-274638">
              <a:buClr>
                <a:srgbClr val="CF5300"/>
              </a:buClr>
              <a:buFont typeface="Calibri" panose="020F0502020204030204" pitchFamily="34" charset="0"/>
              <a:buChar char="–"/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 marL="711200" indent="-174625">
              <a:buClr>
                <a:srgbClr val="CF5300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 marL="594360" indent="-137160"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777240" indent="-137160"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297243" y="505446"/>
            <a:ext cx="973666" cy="26075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D18ED3-6F6D-4274-818A-2162416C556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15" hasCustomPrompt="1"/>
          </p:nvPr>
        </p:nvSpPr>
        <p:spPr>
          <a:xfrm rot="5400000">
            <a:off x="-2277129" y="2598283"/>
            <a:ext cx="5159342" cy="260759"/>
          </a:xfrm>
        </p:spPr>
        <p:txBody>
          <a:bodyPr>
            <a:normAutofit/>
          </a:bodyPr>
          <a:lstStyle>
            <a:lvl1pPr>
              <a:defRPr sz="1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r>
              <a:rPr lang="en-ZA" dirty="0"/>
              <a:t>SOURCE: DETAILS ON ANY SOURCES USED CAN BE PUT DOWN HERE</a:t>
            </a:r>
          </a:p>
        </p:txBody>
      </p:sp>
    </p:spTree>
    <p:extLst>
      <p:ext uri="{BB962C8B-B14F-4D97-AF65-F5344CB8AC3E}">
        <p14:creationId xmlns:p14="http://schemas.microsoft.com/office/powerpoint/2010/main" val="1783628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136" y="739897"/>
            <a:ext cx="7785153" cy="2595051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" y="5851171"/>
            <a:ext cx="12192000" cy="1006829"/>
          </a:xfrm>
          <a:prstGeom prst="rect">
            <a:avLst/>
          </a:prstGeom>
          <a:solidFill>
            <a:srgbClr val="C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3451794" y="1110679"/>
            <a:ext cx="5288414" cy="524393"/>
          </a:xfrm>
        </p:spPr>
        <p:txBody>
          <a:bodyPr>
            <a:noAutofit/>
          </a:bodyPr>
          <a:lstStyle>
            <a:lvl1pPr algn="ctr"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Name</a:t>
            </a:r>
            <a:endParaRPr lang="en-Z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472211" y="1821523"/>
            <a:ext cx="3247579" cy="431800"/>
          </a:xfrm>
        </p:spPr>
        <p:txBody>
          <a:bodyPr>
            <a:normAutofit/>
          </a:bodyPr>
          <a:lstStyle>
            <a:lvl1pPr marL="0" indent="0" algn="ctr">
              <a:buNone/>
              <a:defRPr sz="2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pPr lvl="0"/>
            <a:r>
              <a:rPr lang="en-ZA" dirty="0"/>
              <a:t>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758" y="5067055"/>
            <a:ext cx="1732485" cy="630624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472211" y="2439774"/>
            <a:ext cx="3247579" cy="431800"/>
          </a:xfrm>
        </p:spPr>
        <p:txBody>
          <a:bodyPr>
            <a:normAutofit/>
          </a:bodyPr>
          <a:lstStyle>
            <a:lvl1pPr marL="0" indent="0" algn="ctr">
              <a:buNone/>
              <a:defRPr sz="2000" spc="1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ZA" dirty="0"/>
              <a:t>email</a:t>
            </a:r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4266497" y="6232579"/>
            <a:ext cx="4095720" cy="431800"/>
          </a:xfrm>
        </p:spPr>
        <p:txBody>
          <a:bodyPr>
            <a:normAutofit/>
          </a:bodyPr>
          <a:lstStyle>
            <a:lvl1pPr marL="0" indent="0" algn="ctr">
              <a:buNone/>
              <a:defRPr sz="200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ZA" dirty="0"/>
              <a:t>www.inclusivitysolutions.com</a:t>
            </a:r>
          </a:p>
        </p:txBody>
      </p:sp>
    </p:spTree>
    <p:extLst>
      <p:ext uri="{BB962C8B-B14F-4D97-AF65-F5344CB8AC3E}">
        <p14:creationId xmlns:p14="http://schemas.microsoft.com/office/powerpoint/2010/main" val="25622048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7837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87" y="2105660"/>
            <a:ext cx="9720071" cy="402336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81252" y="6470704"/>
            <a:ext cx="1051519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DF27CE-F0D4-4201-8810-D5554A608796}" type="datetime1">
              <a:rPr lang="en-ZA" smtClean="0"/>
              <a:pPr/>
              <a:t>2018-02-06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8699" y="6470703"/>
            <a:ext cx="4355185" cy="372587"/>
          </a:xfrm>
        </p:spPr>
        <p:txBody>
          <a:bodyPr/>
          <a:lstStyle>
            <a:lvl1pPr>
              <a:defRPr>
                <a:solidFill>
                  <a:srgbClr val="CF5300"/>
                </a:solidFill>
              </a:defRPr>
            </a:lvl1pPr>
          </a:lstStyle>
          <a:p>
            <a:r>
              <a:rPr lang="en-ZA" dirty="0"/>
              <a:t>Source: details on </a:t>
            </a:r>
            <a:r>
              <a:rPr lang="en-ZA" dirty="0" err="1"/>
              <a:t>aNy</a:t>
            </a:r>
            <a:r>
              <a:rPr lang="en-ZA" dirty="0"/>
              <a:t> sources used can be put down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86" y="6470704"/>
            <a:ext cx="973666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Slide </a:t>
            </a:r>
            <a:fld id="{88D18ED3-6F6D-4274-818A-2162416C556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07586" y="341451"/>
            <a:ext cx="9720072" cy="524393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07586" y="1387632"/>
            <a:ext cx="7551738" cy="431800"/>
          </a:xfrm>
        </p:spPr>
        <p:txBody>
          <a:bodyPr>
            <a:normAutofit/>
          </a:bodyPr>
          <a:lstStyle>
            <a:lvl1pPr>
              <a:defRPr sz="2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pPr lvl="0"/>
            <a:r>
              <a:rPr lang="en-ZA" dirty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76" y="935474"/>
            <a:ext cx="9848324" cy="402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95" y="6129020"/>
            <a:ext cx="2049194" cy="7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1622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87" y="2105660"/>
            <a:ext cx="9720071" cy="402336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  <a:lvl2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2pPr>
            <a:lvl3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4pPr>
            <a:lvl5pPr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781252" y="6470704"/>
            <a:ext cx="1051519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8DF27CE-F0D4-4201-8810-D5554A608796}" type="datetime1">
              <a:rPr lang="en-ZA" smtClean="0"/>
              <a:pPr/>
              <a:t>2018-02-06</a:t>
            </a:fld>
            <a:endParaRPr lang="en-Z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38699" y="6470703"/>
            <a:ext cx="4355185" cy="372587"/>
          </a:xfrm>
        </p:spPr>
        <p:txBody>
          <a:bodyPr/>
          <a:lstStyle>
            <a:lvl1pPr>
              <a:defRPr>
                <a:solidFill>
                  <a:srgbClr val="CF5300"/>
                </a:solidFill>
              </a:defRPr>
            </a:lvl1pPr>
          </a:lstStyle>
          <a:p>
            <a:r>
              <a:rPr lang="en-ZA" dirty="0"/>
              <a:t>Source: details on </a:t>
            </a:r>
            <a:r>
              <a:rPr lang="en-ZA" dirty="0" err="1"/>
              <a:t>aNy</a:t>
            </a:r>
            <a:r>
              <a:rPr lang="en-ZA" dirty="0"/>
              <a:t> sources used can be put down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586" y="6470704"/>
            <a:ext cx="973666" cy="27432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ZA" dirty="0"/>
              <a:t>Slide </a:t>
            </a:r>
            <a:fld id="{88D18ED3-6F6D-4274-818A-2162416C556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07586" y="341451"/>
            <a:ext cx="9720072" cy="524393"/>
          </a:xfrm>
        </p:spPr>
        <p:txBody>
          <a:bodyPr>
            <a:noAutofit/>
          </a:bodyPr>
          <a:lstStyle>
            <a:lvl1pPr>
              <a:defRPr sz="3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Z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07586" y="1387632"/>
            <a:ext cx="7551738" cy="431800"/>
          </a:xfrm>
        </p:spPr>
        <p:txBody>
          <a:bodyPr>
            <a:normAutofit/>
          </a:bodyPr>
          <a:lstStyle>
            <a:lvl1pPr>
              <a:defRPr sz="2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pPr lvl="0"/>
            <a:r>
              <a:rPr lang="en-ZA" dirty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76" y="935474"/>
            <a:ext cx="9848324" cy="402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95" y="6129020"/>
            <a:ext cx="2049194" cy="745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74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lu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929" y="3691984"/>
            <a:ext cx="3923031" cy="1307677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1" y="5851171"/>
            <a:ext cx="12192000" cy="1006829"/>
          </a:xfrm>
          <a:prstGeom prst="rect">
            <a:avLst/>
          </a:prstGeom>
          <a:solidFill>
            <a:srgbClr val="CF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sz="2000" dirty="0"/>
              <a:t>www.inclusivitysolutions.com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 hasCustomPrompt="1"/>
          </p:nvPr>
        </p:nvSpPr>
        <p:spPr>
          <a:xfrm>
            <a:off x="4373525" y="3803366"/>
            <a:ext cx="3196855" cy="387798"/>
          </a:xfrm>
        </p:spPr>
        <p:txBody>
          <a:bodyPr wrap="none" anchor="ctr" anchorCtr="0">
            <a:normAutofit/>
          </a:bodyPr>
          <a:lstStyle>
            <a:lvl1pPr algn="ctr">
              <a:defRPr sz="2400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NAME</a:t>
            </a:r>
            <a:endParaRPr lang="en-Z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373525" y="4241297"/>
            <a:ext cx="3196855" cy="271510"/>
          </a:xfrm>
        </p:spPr>
        <p:txBody>
          <a:bodyPr wrap="none">
            <a:normAutofit/>
          </a:bodyPr>
          <a:lstStyle>
            <a:lvl1pPr marL="0" indent="0" algn="ctr">
              <a:buNone/>
              <a:defRPr sz="16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pPr lvl="0"/>
            <a:r>
              <a:rPr lang="en-ZA" dirty="0"/>
              <a:t>Title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9758" y="5067055"/>
            <a:ext cx="1732485" cy="630624"/>
          </a:xfrm>
          <a:prstGeom prst="rect">
            <a:avLst/>
          </a:prstGeom>
        </p:spPr>
      </p:pic>
      <p:sp>
        <p:nvSpPr>
          <p:cNvPr id="13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373525" y="4574031"/>
            <a:ext cx="3196856" cy="299403"/>
          </a:xfrm>
        </p:spPr>
        <p:txBody>
          <a:bodyPr wrap="none">
            <a:normAutofit/>
          </a:bodyPr>
          <a:lstStyle>
            <a:lvl1pPr marL="0" indent="0" algn="ctr">
              <a:buNone/>
              <a:defRPr sz="1200" spc="100" baseline="0">
                <a:solidFill>
                  <a:schemeClr val="tx1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ZA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24376951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609600" y="155679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just">
              <a:defRPr sz="3200"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pic>
        <p:nvPicPr>
          <p:cNvPr id="2" name="Image 1" descr="Logo_Impact Insurance-colors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392" y="6285664"/>
            <a:ext cx="1728192" cy="383696"/>
          </a:xfrm>
          <a:prstGeom prst="rect">
            <a:avLst/>
          </a:prstGeom>
        </p:spPr>
      </p:pic>
      <p:pic>
        <p:nvPicPr>
          <p:cNvPr id="5" name="Image 4" descr="Logo_Ilo_Black.eps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4513" y="6237314"/>
            <a:ext cx="798087" cy="50405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2028308" y="-1239"/>
            <a:ext cx="169333" cy="6337300"/>
          </a:xfrm>
          <a:prstGeom prst="rect">
            <a:avLst/>
          </a:prstGeom>
        </p:spPr>
      </p:pic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363491" y="6376244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D711C754-ABDC-D749-9DA5-943A36A510EA}" type="slidenum">
              <a:rPr lang="fr-FR" smtClean="0">
                <a:solidFill>
                  <a:srgbClr val="BDB487"/>
                </a:solidFill>
              </a:rPr>
              <a:pPr/>
              <a:t>‹#›</a:t>
            </a:fld>
            <a:endParaRPr lang="fr-FR" dirty="0">
              <a:solidFill>
                <a:srgbClr val="BDB48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283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9C8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60A99-704C-E947-98CF-1AED01594F4C}" type="datetimeFigureOut">
              <a:rPr lang="en-US" smtClean="0"/>
              <a:pPr/>
              <a:t>2/6/2018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E0B0-6881-624B-B2D5-A2703F1F14B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74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9658" y="6456027"/>
            <a:ext cx="973666" cy="26075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D18ED3-6F6D-4274-818A-2162416C556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07586" y="341451"/>
            <a:ext cx="9720072" cy="524393"/>
          </a:xfrm>
        </p:spPr>
        <p:txBody>
          <a:bodyPr>
            <a:noAutofit/>
          </a:bodyPr>
          <a:lstStyle>
            <a:lvl1pPr>
              <a:defRPr sz="32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07586" y="1387632"/>
            <a:ext cx="7551738" cy="431800"/>
          </a:xfrm>
        </p:spPr>
        <p:txBody>
          <a:bodyPr>
            <a:normAutofit/>
          </a:bodyPr>
          <a:lstStyle>
            <a:lvl1pPr>
              <a:defRPr sz="2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pPr lvl="0"/>
            <a:r>
              <a:rPr lang="en-ZA" dirty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76" y="935474"/>
            <a:ext cx="9848324" cy="402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95" y="6129020"/>
            <a:ext cx="2049194" cy="74590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quarter" idx="14" hasCustomPrompt="1"/>
          </p:nvPr>
        </p:nvSpPr>
        <p:spPr>
          <a:xfrm>
            <a:off x="808038" y="2019300"/>
            <a:ext cx="10698162" cy="4110038"/>
          </a:xfrm>
        </p:spPr>
        <p:txBody>
          <a:bodyPr/>
          <a:lstStyle>
            <a:lvl1pPr marL="263525" indent="-263525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 marL="623888" indent="-260350">
              <a:buClr>
                <a:srgbClr val="CF5300"/>
              </a:buClr>
              <a:buFont typeface="Lato" panose="020F0502020204030203" pitchFamily="34" charset="0"/>
              <a:buChar char="–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 marL="812800" indent="-188913">
              <a:buClr>
                <a:srgbClr val="CF5300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 marL="594360" indent="-137160">
              <a:buClr>
                <a:srgbClr val="CF5300"/>
              </a:buClr>
              <a:buFont typeface="Wingdings" panose="05000000000000000000" pitchFamily="2" charset="2"/>
              <a:buChar char="§"/>
              <a:defRPr>
                <a:latin typeface="+mj-lt"/>
              </a:defRPr>
            </a:lvl4pPr>
            <a:lvl5pPr marL="777240" indent="-137160">
              <a:buClr>
                <a:srgbClr val="CF5300"/>
              </a:buClr>
              <a:buFont typeface="Arial" panose="020B0604020202020204" pitchFamily="34" charset="0"/>
              <a:buChar char="•"/>
              <a:defRPr>
                <a:latin typeface="+mj-lt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77257" y="6452699"/>
            <a:ext cx="5159342" cy="260759"/>
          </a:xfrm>
        </p:spPr>
        <p:txBody>
          <a:bodyPr>
            <a:normAutofit/>
          </a:bodyPr>
          <a:lstStyle>
            <a:lvl1pPr>
              <a:defRPr sz="1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r>
              <a:rPr lang="en-ZA" dirty="0"/>
              <a:t>SOURCE: DETAILS ON ANY SOURCES USED CAN BE PUT DOWN HERE</a:t>
            </a:r>
          </a:p>
        </p:txBody>
      </p:sp>
    </p:spTree>
    <p:extLst>
      <p:ext uri="{BB962C8B-B14F-4D97-AF65-F5344CB8AC3E}">
        <p14:creationId xmlns:p14="http://schemas.microsoft.com/office/powerpoint/2010/main" val="20262823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"/>
            <a:ext cx="12192000" cy="471054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95" y="6129020"/>
            <a:ext cx="2049194" cy="745906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2832771" y="5084618"/>
            <a:ext cx="4758093" cy="982603"/>
          </a:xfrm>
        </p:spPr>
        <p:txBody>
          <a:bodyPr anchor="ctr">
            <a:normAutofit/>
          </a:bodyPr>
          <a:lstStyle>
            <a:lvl1pPr algn="r">
              <a:defRPr sz="3200" cap="all" baseline="0">
                <a:solidFill>
                  <a:srgbClr val="CF5300"/>
                </a:solidFill>
                <a:latin typeface="+mj-lt"/>
              </a:defRPr>
            </a:lvl1pPr>
          </a:lstStyle>
          <a:p>
            <a:pPr lvl="0"/>
            <a:r>
              <a:rPr lang="en-ZA" dirty="0"/>
              <a:t>INSERT SECTION HEADER </a:t>
            </a:r>
            <a:r>
              <a:rPr lang="en-ZA" dirty="0" err="1"/>
              <a:t>TiTLE</a:t>
            </a:r>
            <a:endParaRPr lang="en-ZA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8136858" y="5084618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663188" y="5084618"/>
            <a:ext cx="2919212" cy="982603"/>
          </a:xfrm>
        </p:spPr>
        <p:txBody>
          <a:bodyPr anchor="ctr">
            <a:normAutofit/>
          </a:bodyPr>
          <a:lstStyle>
            <a:lvl1pPr>
              <a:defRPr sz="2000" spc="100" baseline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ZA" dirty="0"/>
              <a:t>Click to add subtitle</a:t>
            </a: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159658" y="6456027"/>
            <a:ext cx="973666" cy="2607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8D18ED3-6F6D-4274-818A-2162416C556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693724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07586" y="341451"/>
            <a:ext cx="9720072" cy="524393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07586" y="1387632"/>
            <a:ext cx="7551738" cy="431800"/>
          </a:xfrm>
        </p:spPr>
        <p:txBody>
          <a:bodyPr>
            <a:normAutofit/>
          </a:bodyPr>
          <a:lstStyle>
            <a:lvl1pPr>
              <a:defRPr sz="2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pPr lvl="0"/>
            <a:r>
              <a:rPr lang="en-ZA" dirty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76" y="935474"/>
            <a:ext cx="9848324" cy="402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95" y="6129020"/>
            <a:ext cx="2049194" cy="74590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808038" y="2159000"/>
            <a:ext cx="4995862" cy="3810000"/>
          </a:xfrm>
        </p:spPr>
        <p:txBody>
          <a:bodyPr/>
          <a:lstStyle>
            <a:lvl1pPr marL="263525" indent="-263525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 marL="623888" indent="-260350">
              <a:buClr>
                <a:srgbClr val="CF5300"/>
              </a:buClr>
              <a:buFont typeface="Lato" panose="020F0502020204030203" pitchFamily="34" charset="0"/>
              <a:buChar char="–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 marL="812800" indent="-188913">
              <a:buClr>
                <a:srgbClr val="CF5300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 marL="594360" indent="-137160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777240" indent="-137160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9658" y="6456027"/>
            <a:ext cx="973666" cy="26075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D18ED3-6F6D-4274-818A-2162416C556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6" hasCustomPrompt="1"/>
          </p:nvPr>
        </p:nvSpPr>
        <p:spPr>
          <a:xfrm>
            <a:off x="1277257" y="6452699"/>
            <a:ext cx="5159342" cy="260759"/>
          </a:xfrm>
        </p:spPr>
        <p:txBody>
          <a:bodyPr>
            <a:normAutofit/>
          </a:bodyPr>
          <a:lstStyle>
            <a:lvl1pPr>
              <a:defRPr sz="1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r>
              <a:rPr lang="en-ZA" dirty="0"/>
              <a:t>SOURCE: DETAILS ON ANY SOURCES USED CAN BE PUT DOWN HERE</a:t>
            </a:r>
          </a:p>
        </p:txBody>
      </p:sp>
      <p:sp>
        <p:nvSpPr>
          <p:cNvPr id="18" name="Content Placeholder 7"/>
          <p:cNvSpPr>
            <a:spLocks noGrp="1"/>
          </p:cNvSpPr>
          <p:nvPr>
            <p:ph sz="quarter" idx="17" hasCustomPrompt="1"/>
          </p:nvPr>
        </p:nvSpPr>
        <p:spPr>
          <a:xfrm>
            <a:off x="6185581" y="2159000"/>
            <a:ext cx="4995862" cy="3810000"/>
          </a:xfrm>
        </p:spPr>
        <p:txBody>
          <a:bodyPr/>
          <a:lstStyle>
            <a:lvl1pPr marL="263525" indent="-263525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 marL="623888" indent="-260350">
              <a:buClr>
                <a:srgbClr val="CF5300"/>
              </a:buClr>
              <a:buFont typeface="Lato" panose="020F0502020204030203" pitchFamily="34" charset="0"/>
              <a:buChar char="–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 marL="812800" indent="-188913">
              <a:buClr>
                <a:srgbClr val="CF5300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 marL="594360" indent="-137160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777240" indent="-137160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048565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07586" y="341451"/>
            <a:ext cx="9720072" cy="524393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07586" y="1387632"/>
            <a:ext cx="7551738" cy="431800"/>
          </a:xfrm>
        </p:spPr>
        <p:txBody>
          <a:bodyPr>
            <a:normAutofit/>
          </a:bodyPr>
          <a:lstStyle>
            <a:lvl1pPr>
              <a:defRPr sz="2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pPr lvl="0"/>
            <a:r>
              <a:rPr lang="en-ZA" dirty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76" y="935474"/>
            <a:ext cx="9848324" cy="402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95" y="6129020"/>
            <a:ext cx="2049194" cy="745906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quarter" idx="14" hasCustomPrompt="1"/>
          </p:nvPr>
        </p:nvSpPr>
        <p:spPr>
          <a:xfrm>
            <a:off x="808038" y="2514600"/>
            <a:ext cx="4995862" cy="3454400"/>
          </a:xfrm>
        </p:spPr>
        <p:txBody>
          <a:bodyPr/>
          <a:lstStyle>
            <a:lvl1pPr marL="263525" indent="-263525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 marL="623888" indent="-260350">
              <a:buClr>
                <a:srgbClr val="CF5300"/>
              </a:buClr>
              <a:buFont typeface="Lato" panose="020F0502020204030203" pitchFamily="34" charset="0"/>
              <a:buChar char="–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 marL="812800" indent="-188913">
              <a:buClr>
                <a:srgbClr val="CF5300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 marL="594360" indent="-137160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777240" indent="-137160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6205538" y="2514600"/>
            <a:ext cx="4995862" cy="3454400"/>
          </a:xfrm>
        </p:spPr>
        <p:txBody>
          <a:bodyPr/>
          <a:lstStyle>
            <a:lvl1pPr marL="263525" indent="-263525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 marL="623888" indent="-260350">
              <a:buClr>
                <a:srgbClr val="CF5300"/>
              </a:buClr>
              <a:buFont typeface="Lato" panose="020F0502020204030203" pitchFamily="34" charset="0"/>
              <a:buChar char="–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 marL="812800" indent="-188913">
              <a:buClr>
                <a:srgbClr val="CF5300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 marL="594360" indent="-137160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777240" indent="-137160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807586" y="2108200"/>
            <a:ext cx="4996314" cy="406400"/>
          </a:xfrm>
        </p:spPr>
        <p:txBody>
          <a:bodyPr/>
          <a:lstStyle>
            <a:lvl1pPr marL="0" indent="0">
              <a:defRPr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7"/>
          </p:nvPr>
        </p:nvSpPr>
        <p:spPr>
          <a:xfrm>
            <a:off x="6205538" y="2108200"/>
            <a:ext cx="4995862" cy="406400"/>
          </a:xfrm>
        </p:spPr>
        <p:txBody>
          <a:bodyPr/>
          <a:lstStyle>
            <a:lvl1pPr marL="0" indent="0">
              <a:defRPr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9658" y="6456027"/>
            <a:ext cx="973666" cy="26075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D18ED3-6F6D-4274-818A-2162416C556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8" hasCustomPrompt="1"/>
          </p:nvPr>
        </p:nvSpPr>
        <p:spPr>
          <a:xfrm>
            <a:off x="1277257" y="6452699"/>
            <a:ext cx="5159342" cy="260759"/>
          </a:xfrm>
        </p:spPr>
        <p:txBody>
          <a:bodyPr>
            <a:normAutofit/>
          </a:bodyPr>
          <a:lstStyle>
            <a:lvl1pPr>
              <a:defRPr sz="1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r>
              <a:rPr lang="en-ZA" dirty="0"/>
              <a:t>SOURCE: DETAILS ON ANY SOURCES USED CAN BE PUT DOWN HERE</a:t>
            </a:r>
          </a:p>
        </p:txBody>
      </p:sp>
    </p:spTree>
    <p:extLst>
      <p:ext uri="{BB962C8B-B14F-4D97-AF65-F5344CB8AC3E}">
        <p14:creationId xmlns:p14="http://schemas.microsoft.com/office/powerpoint/2010/main" val="3077029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07586" y="341451"/>
            <a:ext cx="9720072" cy="524393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76" y="935474"/>
            <a:ext cx="9848324" cy="402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95" y="6129020"/>
            <a:ext cx="2049194" cy="745906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9658" y="6456027"/>
            <a:ext cx="973666" cy="26075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D18ED3-6F6D-4274-818A-2162416C556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77257" y="6452699"/>
            <a:ext cx="5159342" cy="260759"/>
          </a:xfrm>
        </p:spPr>
        <p:txBody>
          <a:bodyPr>
            <a:normAutofit/>
          </a:bodyPr>
          <a:lstStyle>
            <a:lvl1pPr>
              <a:defRPr sz="1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r>
              <a:rPr lang="en-ZA" dirty="0"/>
              <a:t>SOURCE: DETAILS ON ANY SOURCES USED CAN BE PUT DOWN HERE</a:t>
            </a:r>
          </a:p>
        </p:txBody>
      </p:sp>
    </p:spTree>
    <p:extLst>
      <p:ext uri="{BB962C8B-B14F-4D97-AF65-F5344CB8AC3E}">
        <p14:creationId xmlns:p14="http://schemas.microsoft.com/office/powerpoint/2010/main" val="30150276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07586" y="341451"/>
            <a:ext cx="9720072" cy="524393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07586" y="1387632"/>
            <a:ext cx="7551738" cy="431800"/>
          </a:xfrm>
        </p:spPr>
        <p:txBody>
          <a:bodyPr>
            <a:normAutofit/>
          </a:bodyPr>
          <a:lstStyle>
            <a:lvl1pPr>
              <a:defRPr sz="2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pPr lvl="0"/>
            <a:r>
              <a:rPr lang="en-ZA" dirty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76" y="935474"/>
            <a:ext cx="9848324" cy="402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95" y="6129020"/>
            <a:ext cx="2049194" cy="745906"/>
          </a:xfrm>
          <a:prstGeom prst="rect">
            <a:avLst/>
          </a:prstGeom>
        </p:spPr>
      </p:pic>
      <p:sp>
        <p:nvSpPr>
          <p:cNvPr id="15" name="Content Placeholder 7"/>
          <p:cNvSpPr>
            <a:spLocks noGrp="1"/>
          </p:cNvSpPr>
          <p:nvPr>
            <p:ph sz="quarter" idx="15" hasCustomPrompt="1"/>
          </p:nvPr>
        </p:nvSpPr>
        <p:spPr>
          <a:xfrm>
            <a:off x="5092700" y="2146300"/>
            <a:ext cx="6108700" cy="3822700"/>
          </a:xfrm>
        </p:spPr>
        <p:txBody>
          <a:bodyPr/>
          <a:lstStyle>
            <a:lvl1pPr marL="263525" indent="-263525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 marL="623888" indent="-260350">
              <a:buClr>
                <a:srgbClr val="CF5300"/>
              </a:buClr>
              <a:buFont typeface="Lato" panose="020F0502020204030203" pitchFamily="34" charset="0"/>
              <a:buChar char="–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2pPr>
            <a:lvl3pPr marL="812800" indent="-188913">
              <a:buClr>
                <a:srgbClr val="CF5300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</a:schemeClr>
                </a:solidFill>
                <a:latin typeface="+mj-lt"/>
              </a:defRPr>
            </a:lvl3pPr>
            <a:lvl4pPr marL="594360" indent="-137160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4pPr>
            <a:lvl5pPr marL="777240" indent="-137160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808038" y="2146300"/>
            <a:ext cx="3954461" cy="38227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 marL="265176" indent="-137160"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 marL="448056" indent="-137160"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 marL="594360" indent="-137160"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777240" indent="-137160"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9658" y="6456027"/>
            <a:ext cx="973666" cy="26075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D18ED3-6F6D-4274-818A-2162416C556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7" hasCustomPrompt="1"/>
          </p:nvPr>
        </p:nvSpPr>
        <p:spPr>
          <a:xfrm>
            <a:off x="1277257" y="6452699"/>
            <a:ext cx="5159342" cy="260759"/>
          </a:xfrm>
        </p:spPr>
        <p:txBody>
          <a:bodyPr>
            <a:normAutofit/>
          </a:bodyPr>
          <a:lstStyle>
            <a:lvl1pPr>
              <a:defRPr sz="1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r>
              <a:rPr lang="en-ZA" dirty="0"/>
              <a:t>SOURCE: DETAILS ON ANY SOURCES USED CAN BE PUT DOWN HERE</a:t>
            </a:r>
          </a:p>
        </p:txBody>
      </p:sp>
    </p:spTree>
    <p:extLst>
      <p:ext uri="{BB962C8B-B14F-4D97-AF65-F5344CB8AC3E}">
        <p14:creationId xmlns:p14="http://schemas.microsoft.com/office/powerpoint/2010/main" val="38257683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mpti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07586" y="341451"/>
            <a:ext cx="9720072" cy="524393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07586" y="1387632"/>
            <a:ext cx="7551738" cy="431800"/>
          </a:xfrm>
        </p:spPr>
        <p:txBody>
          <a:bodyPr>
            <a:normAutofit/>
          </a:bodyPr>
          <a:lstStyle>
            <a:lvl1pPr>
              <a:defRPr sz="2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pPr lvl="0"/>
            <a:r>
              <a:rPr lang="en-ZA" dirty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76" y="935474"/>
            <a:ext cx="9848324" cy="402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95" y="6129020"/>
            <a:ext cx="2049194" cy="745906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07586" y="2146300"/>
            <a:ext cx="4954585" cy="3822700"/>
          </a:xfrm>
        </p:spPr>
        <p:txBody>
          <a:bodyPr/>
          <a:lstStyle>
            <a:lvl1pPr marL="179388" indent="-179388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 marL="536575" indent="-274638">
              <a:buClr>
                <a:srgbClr val="CF5300"/>
              </a:buClr>
              <a:buFont typeface="Calibri" panose="020F0502020204030204" pitchFamily="34" charset="0"/>
              <a:buChar char="–"/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 marL="711200" indent="-174625">
              <a:buClr>
                <a:srgbClr val="CF5300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 marL="594360" indent="-137160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777240" indent="-137160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5950858" y="2146300"/>
            <a:ext cx="5669642" cy="38227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ZA" dirty="0"/>
          </a:p>
        </p:txBody>
      </p:sp>
      <p:sp>
        <p:nvSpPr>
          <p:cNvPr id="1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9658" y="6456027"/>
            <a:ext cx="973666" cy="26075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D18ED3-6F6D-4274-818A-2162416C556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77257" y="6452699"/>
            <a:ext cx="5159342" cy="260759"/>
          </a:xfrm>
        </p:spPr>
        <p:txBody>
          <a:bodyPr>
            <a:normAutofit/>
          </a:bodyPr>
          <a:lstStyle>
            <a:lvl1pPr>
              <a:defRPr sz="1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r>
              <a:rPr lang="en-ZA" dirty="0"/>
              <a:t>SOURCE: DETAILS ON ANY SOURCES USED CAN BE PUT DOWN HERE</a:t>
            </a:r>
          </a:p>
        </p:txBody>
      </p:sp>
    </p:spTree>
    <p:extLst>
      <p:ext uri="{BB962C8B-B14F-4D97-AF65-F5344CB8AC3E}">
        <p14:creationId xmlns:p14="http://schemas.microsoft.com/office/powerpoint/2010/main" val="692238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07586" y="341451"/>
            <a:ext cx="9720072" cy="524393"/>
          </a:xfrm>
        </p:spPr>
        <p:txBody>
          <a:bodyPr>
            <a:noAutofit/>
          </a:bodyPr>
          <a:lstStyle>
            <a:lvl1pPr>
              <a:defRPr sz="3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807586" y="1387632"/>
            <a:ext cx="7551738" cy="431800"/>
          </a:xfrm>
        </p:spPr>
        <p:txBody>
          <a:bodyPr>
            <a:normAutofit/>
          </a:bodyPr>
          <a:lstStyle>
            <a:lvl1pPr>
              <a:defRPr sz="2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pPr lvl="0"/>
            <a:r>
              <a:rPr lang="en-ZA" dirty="0"/>
              <a:t>Click to add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876" y="935474"/>
            <a:ext cx="9848324" cy="4028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35795" y="6129020"/>
            <a:ext cx="2049194" cy="745906"/>
          </a:xfrm>
          <a:prstGeom prst="rect">
            <a:avLst/>
          </a:prstGeom>
        </p:spPr>
      </p:pic>
      <p:sp>
        <p:nvSpPr>
          <p:cNvPr id="7" name="Chart Placeholder 6"/>
          <p:cNvSpPr>
            <a:spLocks noGrp="1"/>
          </p:cNvSpPr>
          <p:nvPr>
            <p:ph type="chart" sz="quarter" idx="17"/>
          </p:nvPr>
        </p:nvSpPr>
        <p:spPr>
          <a:xfrm>
            <a:off x="5950856" y="2146300"/>
            <a:ext cx="5682343" cy="38227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icon to add chart</a:t>
            </a:r>
            <a:endParaRPr lang="en-ZA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9658" y="6456027"/>
            <a:ext cx="973666" cy="260759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8D18ED3-6F6D-4274-818A-2162416C556A}" type="slidenum">
              <a:rPr lang="en-ZA" smtClean="0"/>
              <a:pPr/>
              <a:t>‹#›</a:t>
            </a:fld>
            <a:endParaRPr lang="en-ZA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1277257" y="6452699"/>
            <a:ext cx="5159342" cy="260759"/>
          </a:xfrm>
        </p:spPr>
        <p:txBody>
          <a:bodyPr>
            <a:normAutofit/>
          </a:bodyPr>
          <a:lstStyle>
            <a:lvl1pPr>
              <a:defRPr sz="1000" spc="100" baseline="0">
                <a:solidFill>
                  <a:srgbClr val="CF5300"/>
                </a:solidFill>
                <a:latin typeface="+mj-lt"/>
              </a:defRPr>
            </a:lvl1pPr>
          </a:lstStyle>
          <a:p>
            <a:r>
              <a:rPr lang="en-ZA" dirty="0"/>
              <a:t>SOURCE: DETAILS ON ANY SOURCES USED CAN BE PUT DOWN HERE</a:t>
            </a:r>
          </a:p>
        </p:txBody>
      </p:sp>
      <p:sp>
        <p:nvSpPr>
          <p:cNvPr id="20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807586" y="2146300"/>
            <a:ext cx="4954585" cy="3822700"/>
          </a:xfrm>
        </p:spPr>
        <p:txBody>
          <a:bodyPr/>
          <a:lstStyle>
            <a:lvl1pPr marL="179388" indent="-179388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tx1">
                    <a:lumMod val="50000"/>
                  </a:schemeClr>
                </a:solidFill>
              </a:defRPr>
            </a:lvl1pPr>
            <a:lvl2pPr marL="536575" indent="-274638">
              <a:buClr>
                <a:srgbClr val="CF5300"/>
              </a:buClr>
              <a:buFont typeface="Calibri" panose="020F0502020204030204" pitchFamily="34" charset="0"/>
              <a:buChar char="–"/>
              <a:defRPr>
                <a:solidFill>
                  <a:schemeClr val="tx1">
                    <a:lumMod val="50000"/>
                  </a:schemeClr>
                </a:solidFill>
              </a:defRPr>
            </a:lvl2pPr>
            <a:lvl3pPr marL="711200" indent="-174625">
              <a:buClr>
                <a:srgbClr val="CF5300"/>
              </a:buClr>
              <a:buFont typeface="Wingdings" panose="05000000000000000000" pitchFamily="2" charset="2"/>
              <a:buChar char="§"/>
              <a:defRPr>
                <a:solidFill>
                  <a:schemeClr val="tx1">
                    <a:lumMod val="50000"/>
                  </a:schemeClr>
                </a:solidFill>
              </a:defRPr>
            </a:lvl3pPr>
            <a:lvl4pPr marL="594360" indent="-137160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 marL="777240" indent="-137160">
              <a:buClr>
                <a:srgbClr val="CF5300"/>
              </a:buClr>
              <a:buFont typeface="Arial" panose="020B0604020202020204" pitchFamily="34" charset="0"/>
              <a:buChar char="•"/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 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799975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9661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1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00805" y="6470704"/>
            <a:ext cx="215414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7AE3F639-92B7-40D4-ABE2-F2FB9105F939}" type="datetime1">
              <a:rPr lang="en-ZA" smtClean="0"/>
              <a:t>2018-02-06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8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ZA" dirty="0"/>
              <a:t>Source: details on </a:t>
            </a:r>
            <a:r>
              <a:rPr lang="en-ZA" dirty="0" err="1"/>
              <a:t>aNy</a:t>
            </a:r>
            <a:r>
              <a:rPr lang="en-ZA" dirty="0"/>
              <a:t> sources used can be put down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139" y="6470704"/>
            <a:ext cx="973666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ZA" dirty="0"/>
              <a:t>SLIDE </a:t>
            </a:r>
            <a:fld id="{88D18ED3-6F6D-4274-818A-2162416C556A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2353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7" r:id="rId3"/>
    <p:sldLayoutId id="2147483688" r:id="rId4"/>
    <p:sldLayoutId id="2147483689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9" r:id="rId13"/>
    <p:sldLayoutId id="2147483703" r:id="rId14"/>
    <p:sldLayoutId id="2147483705" r:id="rId15"/>
    <p:sldLayoutId id="2147483706" r:id="rId16"/>
    <p:sldLayoutId id="2147483707" r:id="rId17"/>
    <p:sldLayoutId id="2147483708" r:id="rId1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28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1.png"/><Relationship Id="rId10" Type="http://schemas.microsoft.com/office/2007/relationships/hdphoto" Target="../media/hdphoto4.wdp"/><Relationship Id="rId4" Type="http://schemas.openxmlformats.org/officeDocument/2006/relationships/image" Target="../media/image19.jpe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456363"/>
            <a:ext cx="973138" cy="260350"/>
          </a:xfrm>
        </p:spPr>
        <p:txBody>
          <a:bodyPr/>
          <a:lstStyle/>
          <a:p>
            <a:fld id="{88D18ED3-6F6D-4274-818A-2162416C556A}" type="slidenum">
              <a:rPr lang="en-ZA" smtClean="0"/>
              <a:pPr/>
              <a:t>1</a:t>
            </a:fld>
            <a:endParaRPr lang="en-ZA" dirty="0"/>
          </a:p>
        </p:txBody>
      </p:sp>
      <p:pic>
        <p:nvPicPr>
          <p:cNvPr id="1026" name="Picture 2" descr="https://lightnessofbeingdotme.files.wordpress.com/2012/07/20120703-060356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76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787384" y="5615904"/>
            <a:ext cx="36385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EXPERTS IN CREATING</a:t>
            </a:r>
          </a:p>
          <a:p>
            <a:pPr algn="ctr"/>
            <a:r>
              <a:rPr lang="en-US" sz="2300" dirty="0">
                <a:solidFill>
                  <a:schemeClr val="accent3"/>
                </a:solidFill>
                <a:latin typeface="+mj-lt"/>
              </a:rPr>
              <a:t>INCLUSIVE DIGITAL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INSURANCE MARKETS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-39625" y="384048"/>
            <a:ext cx="3752089" cy="1837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712464" y="384048"/>
            <a:ext cx="8479536" cy="18379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232" y="701040"/>
            <a:ext cx="3056374" cy="1112520"/>
          </a:xfrm>
          <a:prstGeom prst="rect">
            <a:avLst/>
          </a:prstGeom>
        </p:spPr>
      </p:pic>
      <p:sp>
        <p:nvSpPr>
          <p:cNvPr id="15" name="Text Placeholder 1"/>
          <p:cNvSpPr txBox="1">
            <a:spLocks/>
          </p:cNvSpPr>
          <p:nvPr/>
        </p:nvSpPr>
        <p:spPr>
          <a:xfrm>
            <a:off x="3752088" y="674593"/>
            <a:ext cx="8439912" cy="701731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400" dirty="0">
                <a:solidFill>
                  <a:schemeClr val="bg1"/>
                </a:solidFill>
                <a:latin typeface="Lato Medium" panose="020F0602020204030203" pitchFamily="34" charset="0"/>
                <a:ea typeface="Champagne &amp; Limousines" panose="020B0502020202020204" pitchFamily="34" charset="0"/>
                <a:cs typeface="Lato Medium" panose="020F0602020204030203" pitchFamily="34" charset="0"/>
              </a:rPr>
              <a:t>Microinsurance in International Development</a:t>
            </a:r>
          </a:p>
          <a:p>
            <a:r>
              <a:rPr lang="en-ZA" sz="2000" dirty="0">
                <a:solidFill>
                  <a:schemeClr val="bg1"/>
                </a:solidFill>
                <a:latin typeface="Lato Medium" panose="020F0602020204030203" pitchFamily="34" charset="0"/>
                <a:ea typeface="Champagne &amp; Limousines" panose="020B0502020202020204" pitchFamily="34" charset="0"/>
                <a:cs typeface="Lato Medium" panose="020F0602020204030203" pitchFamily="34" charset="0"/>
              </a:rPr>
              <a:t>University of Waterloo</a:t>
            </a:r>
          </a:p>
        </p:txBody>
      </p:sp>
      <p:sp>
        <p:nvSpPr>
          <p:cNvPr id="16" name="Text Placeholder 2"/>
          <p:cNvSpPr txBox="1">
            <a:spLocks/>
          </p:cNvSpPr>
          <p:nvPr/>
        </p:nvSpPr>
        <p:spPr>
          <a:xfrm>
            <a:off x="3752088" y="1125226"/>
            <a:ext cx="8158863" cy="39703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2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20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sp>
        <p:nvSpPr>
          <p:cNvPr id="17" name="Date Placeholder 3"/>
          <p:cNvSpPr txBox="1">
            <a:spLocks/>
          </p:cNvSpPr>
          <p:nvPr/>
        </p:nvSpPr>
        <p:spPr>
          <a:xfrm>
            <a:off x="3867746" y="1532443"/>
            <a:ext cx="3991522" cy="27432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b="1" dirty="0">
                <a:solidFill>
                  <a:schemeClr val="bg1"/>
                </a:solidFill>
                <a:latin typeface="Champagne &amp; Limousines" panose="020B0502020202020204" pitchFamily="34" charset="0"/>
                <a:ea typeface="Champagne &amp; Limousines" panose="020B0502020202020204" pitchFamily="34" charset="0"/>
              </a:rPr>
              <a:t>Webinar: 8 February 2018</a:t>
            </a:r>
          </a:p>
        </p:txBody>
      </p:sp>
      <p:pic>
        <p:nvPicPr>
          <p:cNvPr id="5" name="Picture 4" descr="A drawing of a face&#10;&#10;Description generated with high confidence">
            <a:extLst>
              <a:ext uri="{FF2B5EF4-FFF2-40B4-BE49-F238E27FC236}">
                <a16:creationId xmlns:a16="http://schemas.microsoft.com/office/drawing/2014/main" id="{5DEEC748-E081-4E2C-9647-0C2235C866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2" y="5930075"/>
            <a:ext cx="2028825" cy="73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577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348A9F-7B76-4ED2-ABED-F4AF361D0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8ED3-6F6D-4274-818A-2162416C556A}" type="slidenum">
              <a:rPr lang="en-ZA" smtClean="0"/>
              <a:pPr/>
              <a:t>2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4AD0E02-E047-4A9D-9EB3-46C74C531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Agenda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AEB21-9A64-4F8C-8DEB-7E675EC61FF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6163EC-5DF0-4D7D-8BAB-7738A21CC6CB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ZA" dirty="0"/>
              <a:t>What is microinsurance and the current state of play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Barriers to growth and how they can be overcome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What actuaries get wrong</a:t>
            </a:r>
          </a:p>
          <a:p>
            <a:pPr marL="457200" indent="-457200">
              <a:buFont typeface="+mj-lt"/>
              <a:buAutoNum type="arabicPeriod"/>
            </a:pPr>
            <a:r>
              <a:rPr lang="en-ZA" dirty="0"/>
              <a:t>Concluding thought</a:t>
            </a:r>
          </a:p>
          <a:p>
            <a:pPr marL="457200" indent="-457200">
              <a:buFont typeface="+mj-lt"/>
              <a:buAutoNum type="arabicPeriod"/>
            </a:pPr>
            <a:endParaRPr lang="en-ZA" dirty="0"/>
          </a:p>
          <a:p>
            <a:pPr marL="457200" indent="-457200">
              <a:buFont typeface="+mj-lt"/>
              <a:buAutoNum type="arabicPeriod"/>
            </a:pP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8CE136E-1844-4B0D-B013-378E5FC2EB4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520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59919-F38F-4298-8043-8E632F0C3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is microinsurance?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86D1C52-EB1A-49BD-ADDC-551BCE62213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9C3D6C-2BF7-4D22-BB4F-2B4EFFEC7766}"/>
              </a:ext>
            </a:extLst>
          </p:cNvPr>
          <p:cNvSpPr txBox="1"/>
          <p:nvPr/>
        </p:nvSpPr>
        <p:spPr>
          <a:xfrm>
            <a:off x="801212" y="1815146"/>
            <a:ext cx="5129070" cy="19697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ZA" sz="2000" b="1" dirty="0">
                <a:solidFill>
                  <a:schemeClr val="tx1">
                    <a:lumMod val="75000"/>
                  </a:schemeClr>
                </a:solidFill>
              </a:rPr>
              <a:t>Definition:</a:t>
            </a:r>
          </a:p>
          <a:p>
            <a:r>
              <a:rPr lang="en-ZA" dirty="0">
                <a:solidFill>
                  <a:schemeClr val="tx1">
                    <a:lumMod val="75000"/>
                  </a:schemeClr>
                </a:solidFill>
              </a:rPr>
              <a:t>Microinsurance is a means of protecting </a:t>
            </a:r>
            <a:r>
              <a:rPr lang="en-ZA" b="1" u="sng" dirty="0">
                <a:solidFill>
                  <a:schemeClr val="tx1">
                    <a:lumMod val="75000"/>
                  </a:schemeClr>
                </a:solidFill>
              </a:rPr>
              <a:t>low-income</a:t>
            </a:r>
            <a:r>
              <a:rPr lang="en-ZA" dirty="0">
                <a:solidFill>
                  <a:schemeClr val="tx1">
                    <a:lumMod val="75000"/>
                  </a:schemeClr>
                </a:solidFill>
              </a:rPr>
              <a:t> people against specific </a:t>
            </a:r>
            <a:r>
              <a:rPr lang="en-ZA" b="1" u="sng" dirty="0">
                <a:solidFill>
                  <a:schemeClr val="tx1">
                    <a:lumMod val="75000"/>
                  </a:schemeClr>
                </a:solidFill>
              </a:rPr>
              <a:t>risks</a:t>
            </a:r>
            <a:r>
              <a:rPr lang="en-ZA" dirty="0">
                <a:solidFill>
                  <a:schemeClr val="tx1">
                    <a:lumMod val="75000"/>
                  </a:schemeClr>
                </a:solidFill>
              </a:rPr>
              <a:t> in exchange for a regular payment of </a:t>
            </a:r>
            <a:r>
              <a:rPr lang="en-ZA" b="1" u="sng" dirty="0">
                <a:solidFill>
                  <a:schemeClr val="tx1">
                    <a:lumMod val="75000"/>
                  </a:schemeClr>
                </a:solidFill>
              </a:rPr>
              <a:t>premiums</a:t>
            </a:r>
            <a:r>
              <a:rPr lang="en-ZA" dirty="0">
                <a:solidFill>
                  <a:schemeClr val="tx1">
                    <a:lumMod val="75000"/>
                  </a:schemeClr>
                </a:solidFill>
              </a:rPr>
              <a:t> whose amount is </a:t>
            </a:r>
            <a:r>
              <a:rPr lang="en-ZA" b="1" u="sng" dirty="0">
                <a:solidFill>
                  <a:schemeClr val="tx1">
                    <a:lumMod val="75000"/>
                  </a:schemeClr>
                </a:solidFill>
              </a:rPr>
              <a:t>proportional</a:t>
            </a:r>
            <a:r>
              <a:rPr lang="en-ZA" dirty="0">
                <a:solidFill>
                  <a:schemeClr val="tx1">
                    <a:lumMod val="75000"/>
                  </a:schemeClr>
                </a:solidFill>
              </a:rPr>
              <a:t> to the likelihood and cost of the relevant risk.</a:t>
            </a:r>
          </a:p>
          <a:p>
            <a:r>
              <a:rPr lang="en-ZA" sz="1200" i="1" dirty="0">
                <a:solidFill>
                  <a:schemeClr val="tx1">
                    <a:lumMod val="75000"/>
                  </a:schemeClr>
                </a:solidFill>
              </a:rPr>
              <a:t>Source: Microinsurance Network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F0C5A507-CABC-4C75-A106-D012B6A4CEB2}"/>
              </a:ext>
            </a:extLst>
          </p:cNvPr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269970997"/>
              </p:ext>
            </p:extLst>
          </p:nvPr>
        </p:nvGraphicFramePr>
        <p:xfrm>
          <a:off x="6436599" y="1819432"/>
          <a:ext cx="5323640" cy="301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E068082-5C89-4B38-8625-E303EB51B324}"/>
              </a:ext>
            </a:extLst>
          </p:cNvPr>
          <p:cNvSpPr txBox="1"/>
          <p:nvPr/>
        </p:nvSpPr>
        <p:spPr>
          <a:xfrm>
            <a:off x="6436599" y="1356406"/>
            <a:ext cx="403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b="1" dirty="0">
                <a:solidFill>
                  <a:schemeClr val="tx1">
                    <a:lumMod val="75000"/>
                  </a:schemeClr>
                </a:solidFill>
              </a:rPr>
              <a:t>Implications arising from target segment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0E41885-2389-490B-A243-9C4D01F03936}"/>
              </a:ext>
            </a:extLst>
          </p:cNvPr>
          <p:cNvGrpSpPr/>
          <p:nvPr/>
        </p:nvGrpSpPr>
        <p:grpSpPr>
          <a:xfrm>
            <a:off x="679887" y="4160586"/>
            <a:ext cx="4708856" cy="1862048"/>
            <a:chOff x="679887" y="4160586"/>
            <a:chExt cx="4708856" cy="186204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8A4CE37-1F1B-465B-BC09-299B7BD7C3B2}"/>
                </a:ext>
              </a:extLst>
            </p:cNvPr>
            <p:cNvSpPr/>
            <p:nvPr/>
          </p:nvSpPr>
          <p:spPr>
            <a:xfrm>
              <a:off x="679887" y="4160586"/>
              <a:ext cx="1148912" cy="186204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harsh" dir="t"/>
              </a:scene3d>
              <a:sp3d extrusionH="57150" prstMaterial="matte">
                <a:bevelT w="63500" h="12700" prst="angle"/>
                <a:contourClr>
                  <a:schemeClr val="bg1">
                    <a:lumMod val="65000"/>
                  </a:schemeClr>
                </a:contourClr>
              </a:sp3d>
            </a:bodyPr>
            <a:lstStyle/>
            <a:p>
              <a:pPr algn="ctr"/>
              <a:r>
                <a:rPr lang="en-US" sz="11500" b="1" cap="none" spc="0" dirty="0">
                  <a:ln/>
                  <a:solidFill>
                    <a:schemeClr val="accent3"/>
                  </a:solidFill>
                  <a:effectLst/>
                </a:rPr>
                <a:t>?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14060C8-99B4-4DDE-9941-32B2F27E8E2F}"/>
                </a:ext>
              </a:extLst>
            </p:cNvPr>
            <p:cNvSpPr txBox="1"/>
            <p:nvPr/>
          </p:nvSpPr>
          <p:spPr>
            <a:xfrm>
              <a:off x="1882063" y="4214447"/>
              <a:ext cx="350668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dirty="0"/>
                <a:t>How is microinsurance different from “inclusive insurance”?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dirty="0"/>
                <a:t>Inclusive is broader – cover previously excluded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dirty="0"/>
                <a:t>Not necessarily low income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dirty="0"/>
                <a:t>MI viewed as developing world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33713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96B8EA-FC53-43EF-ABD3-758CBC2F5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8ED3-6F6D-4274-818A-2162416C556A}" type="slidenum">
              <a:rPr lang="en-ZA" smtClean="0"/>
              <a:pPr/>
              <a:t>4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642B0F7-C8D0-4813-81E3-02DC72C69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Rapid microinsurance growth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C77723-F631-4DCA-87B4-5544968E67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/>
              <a:t>Driven by government, compulsion and free offerings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E0D8493-B76F-49E7-9D13-09E4C6B4894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ZA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926FD9F-2135-4296-92F3-EF5530B40695}"/>
              </a:ext>
            </a:extLst>
          </p:cNvPr>
          <p:cNvGrpSpPr>
            <a:grpSpLocks/>
          </p:cNvGrpSpPr>
          <p:nvPr/>
        </p:nvGrpSpPr>
        <p:grpSpPr>
          <a:xfrm>
            <a:off x="208396" y="2371514"/>
            <a:ext cx="3986638" cy="3038790"/>
            <a:chOff x="1133324" y="2168885"/>
            <a:chExt cx="3790950" cy="281915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6E2EA53-B3CD-4F9D-942C-CB72245BC108}"/>
                </a:ext>
              </a:extLst>
            </p:cNvPr>
            <p:cNvGrpSpPr/>
            <p:nvPr/>
          </p:nvGrpSpPr>
          <p:grpSpPr>
            <a:xfrm>
              <a:off x="1133324" y="2168885"/>
              <a:ext cx="3790950" cy="2520229"/>
              <a:chOff x="1871441" y="881282"/>
              <a:chExt cx="3790950" cy="252022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AA2163D1-555C-46C2-ADE3-3053FA8B56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871441" y="944061"/>
                <a:ext cx="3790950" cy="2457450"/>
              </a:xfrm>
              <a:prstGeom prst="rect">
                <a:avLst/>
              </a:prstGeom>
            </p:spPr>
          </p:pic>
          <p:sp>
            <p:nvSpPr>
              <p:cNvPr id="8" name="Rectangle: Rounded Corners 7">
                <a:extLst>
                  <a:ext uri="{FF2B5EF4-FFF2-40B4-BE49-F238E27FC236}">
                    <a16:creationId xmlns:a16="http://schemas.microsoft.com/office/drawing/2014/main" id="{231C2E69-6A05-48B3-876C-F422C419D912}"/>
                  </a:ext>
                </a:extLst>
              </p:cNvPr>
              <p:cNvSpPr/>
              <p:nvPr/>
            </p:nvSpPr>
            <p:spPr>
              <a:xfrm>
                <a:off x="2438104" y="881282"/>
                <a:ext cx="1657745" cy="864096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400" dirty="0"/>
                  <a:t>Worldwide growth (# of risks): </a:t>
                </a:r>
              </a:p>
              <a:p>
                <a:pPr algn="ctr"/>
                <a:r>
                  <a:rPr lang="en-ZA" b="1" dirty="0"/>
                  <a:t>22%</a:t>
                </a:r>
                <a:r>
                  <a:rPr lang="en-ZA" sz="1400" dirty="0"/>
                  <a:t> pa</a:t>
                </a: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B9B6E5-4F5D-47F4-90C6-E583A1AECC53}"/>
                </a:ext>
              </a:extLst>
            </p:cNvPr>
            <p:cNvSpPr txBox="1"/>
            <p:nvPr/>
          </p:nvSpPr>
          <p:spPr>
            <a:xfrm>
              <a:off x="1464816" y="4711036"/>
              <a:ext cx="2849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i="1" dirty="0"/>
                <a:t>Source: Microinsurance Network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E8E6E5-83BD-4577-893B-45A0B7301FC4}"/>
              </a:ext>
            </a:extLst>
          </p:cNvPr>
          <p:cNvGrpSpPr/>
          <p:nvPr/>
        </p:nvGrpSpPr>
        <p:grpSpPr>
          <a:xfrm>
            <a:off x="4592644" y="2037988"/>
            <a:ext cx="3608686" cy="3705842"/>
            <a:chOff x="6686366" y="1291071"/>
            <a:chExt cx="3608686" cy="370584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2B30CF9-3F99-4660-A6DB-378A2371E494}"/>
                </a:ext>
              </a:extLst>
            </p:cNvPr>
            <p:cNvGrpSpPr/>
            <p:nvPr/>
          </p:nvGrpSpPr>
          <p:grpSpPr>
            <a:xfrm>
              <a:off x="6756895" y="1291071"/>
              <a:ext cx="3538157" cy="3428843"/>
              <a:chOff x="6384033" y="2492897"/>
              <a:chExt cx="3538157" cy="342884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2BF2C9CA-D3EE-49CD-BBCA-BB78E96855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84033" y="3004518"/>
                <a:ext cx="3538157" cy="2917222"/>
              </a:xfrm>
              <a:prstGeom prst="rect">
                <a:avLst/>
              </a:prstGeom>
            </p:spPr>
          </p:pic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id="{AD6294D1-186F-40E3-87FA-C423F8C2017B}"/>
                  </a:ext>
                </a:extLst>
              </p:cNvPr>
              <p:cNvSpPr/>
              <p:nvPr/>
            </p:nvSpPr>
            <p:spPr>
              <a:xfrm>
                <a:off x="7464152" y="2492897"/>
                <a:ext cx="1609531" cy="908615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ZA" sz="1400" dirty="0"/>
                  <a:t>Asia MNO growth (# of lives) :</a:t>
                </a:r>
              </a:p>
              <a:p>
                <a:pPr algn="ctr"/>
                <a:r>
                  <a:rPr lang="en-ZA" b="1" dirty="0"/>
                  <a:t>128%</a:t>
                </a:r>
                <a:r>
                  <a:rPr lang="en-ZA" sz="1400" dirty="0"/>
                  <a:t> pa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65E1C0-4742-45E6-B72C-D4AFCAE7B175}"/>
                </a:ext>
              </a:extLst>
            </p:cNvPr>
            <p:cNvSpPr txBox="1"/>
            <p:nvPr/>
          </p:nvSpPr>
          <p:spPr>
            <a:xfrm>
              <a:off x="6686366" y="4719914"/>
              <a:ext cx="2849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i="1" dirty="0"/>
                <a:t>Source: Munich Re Foundation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3ADAE2-7D09-4F6B-8E8E-DF475A3CC16C}"/>
              </a:ext>
            </a:extLst>
          </p:cNvPr>
          <p:cNvGrpSpPr/>
          <p:nvPr/>
        </p:nvGrpSpPr>
        <p:grpSpPr>
          <a:xfrm>
            <a:off x="8705471" y="2133421"/>
            <a:ext cx="3288346" cy="3529149"/>
            <a:chOff x="8829763" y="2133421"/>
            <a:chExt cx="3288346" cy="3529149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519F2FD-50E5-49A0-B04D-3370F68A6D37}"/>
                </a:ext>
              </a:extLst>
            </p:cNvPr>
            <p:cNvGrpSpPr/>
            <p:nvPr/>
          </p:nvGrpSpPr>
          <p:grpSpPr>
            <a:xfrm>
              <a:off x="8829763" y="2133421"/>
              <a:ext cx="3288346" cy="3514977"/>
              <a:chOff x="8829763" y="1819432"/>
              <a:chExt cx="3288346" cy="3514977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9E425325-4135-40CF-8A58-9F0E04947BED}"/>
                  </a:ext>
                </a:extLst>
              </p:cNvPr>
              <p:cNvSpPr/>
              <p:nvPr/>
            </p:nvSpPr>
            <p:spPr>
              <a:xfrm>
                <a:off x="8829763" y="1819432"/>
                <a:ext cx="3288346" cy="351497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ZA"/>
              </a:p>
            </p:txBody>
          </p:sp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9FEFF9DC-06A1-41F3-8684-1A9181754E0E}"/>
                  </a:ext>
                </a:extLst>
              </p:cNvPr>
              <p:cNvGrpSpPr/>
              <p:nvPr/>
            </p:nvGrpSpPr>
            <p:grpSpPr>
              <a:xfrm>
                <a:off x="8929273" y="2171561"/>
                <a:ext cx="3089326" cy="2810719"/>
                <a:chOff x="8909409" y="2029066"/>
                <a:chExt cx="3089326" cy="2810719"/>
              </a:xfrm>
            </p:grpSpPr>
            <p:grpSp>
              <p:nvGrpSpPr>
                <p:cNvPr id="23" name="Group 22">
                  <a:extLst>
                    <a:ext uri="{FF2B5EF4-FFF2-40B4-BE49-F238E27FC236}">
                      <a16:creationId xmlns:a16="http://schemas.microsoft.com/office/drawing/2014/main" id="{274591F2-7ADC-476D-A704-604F8C445FAC}"/>
                    </a:ext>
                  </a:extLst>
                </p:cNvPr>
                <p:cNvGrpSpPr/>
                <p:nvPr/>
              </p:nvGrpSpPr>
              <p:grpSpPr>
                <a:xfrm>
                  <a:off x="8909409" y="2785545"/>
                  <a:ext cx="3089326" cy="447167"/>
                  <a:chOff x="1793295" y="5477527"/>
                  <a:chExt cx="3089326" cy="447167"/>
                </a:xfrm>
              </p:grpSpPr>
              <p:sp>
                <p:nvSpPr>
                  <p:cNvPr id="17" name="Flowchart: Sequential Access Storage 16">
                    <a:extLst>
                      <a:ext uri="{FF2B5EF4-FFF2-40B4-BE49-F238E27FC236}">
                        <a16:creationId xmlns:a16="http://schemas.microsoft.com/office/drawing/2014/main" id="{BE063361-94E6-48BE-9B38-1948EAD7C1D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1793295" y="5477527"/>
                    <a:ext cx="479572" cy="447167"/>
                  </a:xfrm>
                  <a:prstGeom prst="flowChartMagneticTap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ZA" b="1" dirty="0"/>
                      <a:t>1</a:t>
                    </a:r>
                  </a:p>
                </p:txBody>
              </p:sp>
              <p:sp>
                <p:nvSpPr>
                  <p:cNvPr id="18" name="Rectangle 17">
                    <a:extLst>
                      <a:ext uri="{FF2B5EF4-FFF2-40B4-BE49-F238E27FC236}">
                        <a16:creationId xmlns:a16="http://schemas.microsoft.com/office/drawing/2014/main" id="{48CCEB80-E4CA-4DDF-A56C-3D0EED111C08}"/>
                      </a:ext>
                    </a:extLst>
                  </p:cNvPr>
                  <p:cNvSpPr/>
                  <p:nvPr/>
                </p:nvSpPr>
                <p:spPr>
                  <a:xfrm>
                    <a:off x="2290621" y="5477527"/>
                    <a:ext cx="2592000" cy="44716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ZA" dirty="0"/>
                      <a:t>Government subsidies</a:t>
                    </a:r>
                  </a:p>
                </p:txBody>
              </p:sp>
            </p:grpSp>
            <p:grpSp>
              <p:nvGrpSpPr>
                <p:cNvPr id="24" name="Group 23">
                  <a:extLst>
                    <a:ext uri="{FF2B5EF4-FFF2-40B4-BE49-F238E27FC236}">
                      <a16:creationId xmlns:a16="http://schemas.microsoft.com/office/drawing/2014/main" id="{4F69A32B-EDCA-48B5-865F-FB014DD13596}"/>
                    </a:ext>
                  </a:extLst>
                </p:cNvPr>
                <p:cNvGrpSpPr/>
                <p:nvPr/>
              </p:nvGrpSpPr>
              <p:grpSpPr>
                <a:xfrm>
                  <a:off x="8909409" y="3589081"/>
                  <a:ext cx="3089326" cy="447167"/>
                  <a:chOff x="4924274" y="5464036"/>
                  <a:chExt cx="3089326" cy="447167"/>
                </a:xfrm>
              </p:grpSpPr>
              <p:sp>
                <p:nvSpPr>
                  <p:cNvPr id="19" name="Flowchart: Sequential Access Storage 18">
                    <a:extLst>
                      <a:ext uri="{FF2B5EF4-FFF2-40B4-BE49-F238E27FC236}">
                        <a16:creationId xmlns:a16="http://schemas.microsoft.com/office/drawing/2014/main" id="{653A91F4-1D88-4973-A463-DCF54DE03AD3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924274" y="5464036"/>
                    <a:ext cx="479572" cy="447167"/>
                  </a:xfrm>
                  <a:prstGeom prst="flowChartMagneticTap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ZA" b="1" dirty="0"/>
                      <a:t>2</a:t>
                    </a:r>
                  </a:p>
                </p:txBody>
              </p:sp>
              <p:sp>
                <p:nvSpPr>
                  <p:cNvPr id="20" name="Rectangle 19">
                    <a:extLst>
                      <a:ext uri="{FF2B5EF4-FFF2-40B4-BE49-F238E27FC236}">
                        <a16:creationId xmlns:a16="http://schemas.microsoft.com/office/drawing/2014/main" id="{07023B1E-CF58-446D-AC69-4FAFFE622187}"/>
                      </a:ext>
                    </a:extLst>
                  </p:cNvPr>
                  <p:cNvSpPr/>
                  <p:nvPr/>
                </p:nvSpPr>
                <p:spPr>
                  <a:xfrm>
                    <a:off x="5421600" y="5464036"/>
                    <a:ext cx="2592000" cy="44716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ZA" dirty="0"/>
                      <a:t>Compulsory membership</a:t>
                    </a:r>
                  </a:p>
                </p:txBody>
              </p:sp>
            </p:grpSp>
            <p:grpSp>
              <p:nvGrpSpPr>
                <p:cNvPr id="25" name="Group 24">
                  <a:extLst>
                    <a:ext uri="{FF2B5EF4-FFF2-40B4-BE49-F238E27FC236}">
                      <a16:creationId xmlns:a16="http://schemas.microsoft.com/office/drawing/2014/main" id="{D9AD7308-01DE-409D-AE98-AA443CDF401B}"/>
                    </a:ext>
                  </a:extLst>
                </p:cNvPr>
                <p:cNvGrpSpPr/>
                <p:nvPr/>
              </p:nvGrpSpPr>
              <p:grpSpPr>
                <a:xfrm>
                  <a:off x="8909409" y="4392618"/>
                  <a:ext cx="3089326" cy="447167"/>
                  <a:chOff x="8189471" y="5464036"/>
                  <a:chExt cx="3089326" cy="447167"/>
                </a:xfrm>
              </p:grpSpPr>
              <p:sp>
                <p:nvSpPr>
                  <p:cNvPr id="21" name="Flowchart: Sequential Access Storage 20">
                    <a:extLst>
                      <a:ext uri="{FF2B5EF4-FFF2-40B4-BE49-F238E27FC236}">
                        <a16:creationId xmlns:a16="http://schemas.microsoft.com/office/drawing/2014/main" id="{595F4861-DD88-4AC7-9E92-24F2C069D7F4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8189471" y="5464036"/>
                    <a:ext cx="479572" cy="447167"/>
                  </a:xfrm>
                  <a:prstGeom prst="flowChartMagneticTape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ZA" b="1" dirty="0"/>
                      <a:t>3</a:t>
                    </a:r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A0FE5409-F4FC-4799-9AA2-00A054A7448A}"/>
                      </a:ext>
                    </a:extLst>
                  </p:cNvPr>
                  <p:cNvSpPr/>
                  <p:nvPr/>
                </p:nvSpPr>
                <p:spPr>
                  <a:xfrm>
                    <a:off x="8686797" y="5464036"/>
                    <a:ext cx="2592000" cy="447167"/>
                  </a:xfrm>
                  <a:prstGeom prst="rect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ZA" dirty="0"/>
                      <a:t>Aggregator partnerships</a:t>
                    </a:r>
                  </a:p>
                </p:txBody>
              </p:sp>
            </p:grp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FD4A366A-4B4C-42E6-8386-A36182C96AC7}"/>
                    </a:ext>
                  </a:extLst>
                </p:cNvPr>
                <p:cNvSpPr txBox="1"/>
                <p:nvPr/>
              </p:nvSpPr>
              <p:spPr>
                <a:xfrm>
                  <a:off x="8909409" y="2029066"/>
                  <a:ext cx="2931609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ZA" sz="2000" b="1" dirty="0">
                      <a:solidFill>
                        <a:schemeClr val="tx1">
                          <a:lumMod val="75000"/>
                        </a:schemeClr>
                      </a:solidFill>
                    </a:rPr>
                    <a:t>3 growth drivers</a:t>
                  </a:r>
                </a:p>
              </p:txBody>
            </p:sp>
          </p:grp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9717298-C995-4CC5-B148-3B67BBA043DF}"/>
                </a:ext>
              </a:extLst>
            </p:cNvPr>
            <p:cNvSpPr txBox="1"/>
            <p:nvPr/>
          </p:nvSpPr>
          <p:spPr>
            <a:xfrm>
              <a:off x="8829763" y="5385571"/>
              <a:ext cx="284973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ZA" sz="1200" i="1" dirty="0"/>
                <a:t>Source: </a:t>
              </a:r>
              <a:r>
                <a:rPr lang="en-ZA" sz="1200" i="1" dirty="0" err="1"/>
                <a:t>Cenfri</a:t>
              </a:r>
              <a:endParaRPr lang="en-ZA" sz="12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65091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D77A2B-8C9A-4465-B875-A5A40B0BE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8ED3-6F6D-4274-818A-2162416C556A}" type="slidenum">
              <a:rPr lang="en-ZA" smtClean="0"/>
              <a:pPr/>
              <a:t>5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88C9E87-C01E-42AE-BD99-4C248CE69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5 Barriers to growth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4184098-CA32-4DE2-B18B-1B1898B4459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ZA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421A21B-CBC0-49D2-A3C3-9391834A1017}"/>
              </a:ext>
            </a:extLst>
          </p:cNvPr>
          <p:cNvGrpSpPr/>
          <p:nvPr/>
        </p:nvGrpSpPr>
        <p:grpSpPr>
          <a:xfrm>
            <a:off x="4220381" y="1540774"/>
            <a:ext cx="2706432" cy="2328320"/>
            <a:chOff x="946892" y="2330150"/>
            <a:chExt cx="2706432" cy="2328320"/>
          </a:xfrm>
        </p:grpSpPr>
        <p:pic>
          <p:nvPicPr>
            <p:cNvPr id="9" name="Picture 16" descr="http://www.tchibo-nachhaltigkeit.de/csrweb/servlet/cb/954648/data/-/350_Schulkinder_Benin.jpg">
              <a:extLst>
                <a:ext uri="{FF2B5EF4-FFF2-40B4-BE49-F238E27FC236}">
                  <a16:creationId xmlns:a16="http://schemas.microsoft.com/office/drawing/2014/main" id="{E3955B95-6DF1-4540-AC40-394F5ACD12EB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2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71" r="12571"/>
            <a:stretch/>
          </p:blipFill>
          <p:spPr bwMode="auto">
            <a:xfrm>
              <a:off x="1133324" y="2509630"/>
              <a:ext cx="2520000" cy="21488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A57D9DC1-7CED-4166-88D2-48458A1AB3EA}"/>
                </a:ext>
              </a:extLst>
            </p:cNvPr>
            <p:cNvSpPr/>
            <p:nvPr/>
          </p:nvSpPr>
          <p:spPr>
            <a:xfrm>
              <a:off x="946892" y="2330150"/>
              <a:ext cx="1880196" cy="32659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2. Financial literacy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B103D4-0B57-48FD-A5A0-35A592214653}"/>
              </a:ext>
            </a:extLst>
          </p:cNvPr>
          <p:cNvGrpSpPr/>
          <p:nvPr/>
        </p:nvGrpSpPr>
        <p:grpSpPr>
          <a:xfrm>
            <a:off x="646491" y="1548314"/>
            <a:ext cx="2769216" cy="2313240"/>
            <a:chOff x="4886201" y="2483910"/>
            <a:chExt cx="2769216" cy="2313240"/>
          </a:xfrm>
        </p:grpSpPr>
        <p:pic>
          <p:nvPicPr>
            <p:cNvPr id="1026" name="Picture 2" descr="Image result for trust">
              <a:extLst>
                <a:ext uri="{FF2B5EF4-FFF2-40B4-BE49-F238E27FC236}">
                  <a16:creationId xmlns:a16="http://schemas.microsoft.com/office/drawing/2014/main" id="{64D780B4-DBA3-4D60-BFAE-4168A2452655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465" r="22107"/>
            <a:stretch/>
          </p:blipFill>
          <p:spPr bwMode="auto">
            <a:xfrm>
              <a:off x="5135417" y="2647950"/>
              <a:ext cx="2520000" cy="2149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F11D791-5163-4C84-B4E7-089A559A9B63}"/>
                </a:ext>
              </a:extLst>
            </p:cNvPr>
            <p:cNvSpPr/>
            <p:nvPr/>
          </p:nvSpPr>
          <p:spPr>
            <a:xfrm>
              <a:off x="4886201" y="2483910"/>
              <a:ext cx="1880196" cy="32659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1. Trust</a:t>
              </a:r>
            </a:p>
          </p:txBody>
        </p:sp>
      </p:grpSp>
      <p:sp>
        <p:nvSpPr>
          <p:cNvPr id="11" name="AutoShape 4" descr="Image result for unaffordable">
            <a:extLst>
              <a:ext uri="{FF2B5EF4-FFF2-40B4-BE49-F238E27FC236}">
                <a16:creationId xmlns:a16="http://schemas.microsoft.com/office/drawing/2014/main" id="{71969A8B-98D7-442F-BC8B-424066B84E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517EBF2-54FD-4BB6-8E99-5E74632EF961}"/>
              </a:ext>
            </a:extLst>
          </p:cNvPr>
          <p:cNvGrpSpPr/>
          <p:nvPr/>
        </p:nvGrpSpPr>
        <p:grpSpPr>
          <a:xfrm>
            <a:off x="7731487" y="1553455"/>
            <a:ext cx="2709181" cy="2302959"/>
            <a:chOff x="8058892" y="2493446"/>
            <a:chExt cx="2709181" cy="2302959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53976D4-F72E-463E-BA0D-4F86709BAC23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7617" r="10880"/>
            <a:stretch/>
          </p:blipFill>
          <p:spPr>
            <a:xfrm>
              <a:off x="8248073" y="2647205"/>
              <a:ext cx="2520000" cy="214920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AFFC885-FCB9-4EC1-A208-A0496CD039E6}"/>
                </a:ext>
              </a:extLst>
            </p:cNvPr>
            <p:cNvSpPr/>
            <p:nvPr/>
          </p:nvSpPr>
          <p:spPr>
            <a:xfrm>
              <a:off x="8058892" y="2493446"/>
              <a:ext cx="1880196" cy="32659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3. Affordability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AEEE10C-E252-4289-88B2-0AD9FF2BC15D}"/>
              </a:ext>
            </a:extLst>
          </p:cNvPr>
          <p:cNvGrpSpPr/>
          <p:nvPr/>
        </p:nvGrpSpPr>
        <p:grpSpPr>
          <a:xfrm>
            <a:off x="646491" y="4270581"/>
            <a:ext cx="2741971" cy="2312497"/>
            <a:chOff x="3204126" y="4483628"/>
            <a:chExt cx="2741971" cy="231249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526D29A-8983-414D-8A57-C063C680E642}"/>
                </a:ext>
              </a:extLst>
            </p:cNvPr>
            <p:cNvPicPr>
              <a:picLocks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6086" r="11658"/>
            <a:stretch/>
          </p:blipFill>
          <p:spPr>
            <a:xfrm>
              <a:off x="3426097" y="4646925"/>
              <a:ext cx="2520000" cy="2149200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DFC3886-D3C1-478A-96C3-8AF448DE46BB}"/>
                </a:ext>
              </a:extLst>
            </p:cNvPr>
            <p:cNvSpPr/>
            <p:nvPr/>
          </p:nvSpPr>
          <p:spPr>
            <a:xfrm>
              <a:off x="3204126" y="4483628"/>
              <a:ext cx="1880196" cy="32659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4. Distribution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8051ABC-D782-4ADB-B81F-83795E6726D4}"/>
              </a:ext>
            </a:extLst>
          </p:cNvPr>
          <p:cNvGrpSpPr/>
          <p:nvPr/>
        </p:nvGrpSpPr>
        <p:grpSpPr>
          <a:xfrm>
            <a:off x="4220381" y="4269191"/>
            <a:ext cx="2645178" cy="2312497"/>
            <a:chOff x="7953338" y="4387697"/>
            <a:chExt cx="2645178" cy="231249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1BF28226-A909-4F53-9272-E97A31DCD80D}"/>
                </a:ext>
              </a:extLst>
            </p:cNvPr>
            <p:cNvPicPr>
              <a:picLocks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9565"/>
            <a:stretch/>
          </p:blipFill>
          <p:spPr>
            <a:xfrm>
              <a:off x="8078516" y="4550994"/>
              <a:ext cx="2520000" cy="214920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99B83711-40EE-46FF-B0BA-1C53AB197ED1}"/>
                </a:ext>
              </a:extLst>
            </p:cNvPr>
            <p:cNvSpPr/>
            <p:nvPr/>
          </p:nvSpPr>
          <p:spPr>
            <a:xfrm>
              <a:off x="7953338" y="4387697"/>
              <a:ext cx="1880196" cy="32659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400" dirty="0"/>
                <a:t>5. Payment channels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9399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02E555-BA2A-481C-ABF5-F3AAE46EA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8ED3-6F6D-4274-818A-2162416C556A}" type="slidenum">
              <a:rPr lang="en-ZA" smtClean="0"/>
              <a:pPr/>
              <a:t>6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63E9A8-CC3F-44BC-84A7-6261FB8CE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How to overcome barriers?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656127-9A36-49F1-B1CB-908CA5BB53F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ZA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1632BCB-6F84-452E-84F0-B28BE37C14FD}"/>
              </a:ext>
            </a:extLst>
          </p:cNvPr>
          <p:cNvGrpSpPr/>
          <p:nvPr/>
        </p:nvGrpSpPr>
        <p:grpSpPr>
          <a:xfrm>
            <a:off x="646504" y="1548327"/>
            <a:ext cx="4424262" cy="1254465"/>
            <a:chOff x="646504" y="1548327"/>
            <a:chExt cx="4424262" cy="12544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784B3E2-33BF-48AA-9FA7-3F69CAF560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6504" y="1548327"/>
              <a:ext cx="1440000" cy="1202888"/>
              <a:chOff x="4886201" y="2483910"/>
              <a:chExt cx="2769216" cy="2313240"/>
            </a:xfrm>
          </p:grpSpPr>
          <p:pic>
            <p:nvPicPr>
              <p:cNvPr id="8" name="Picture 2" descr="Image result for trust">
                <a:extLst>
                  <a:ext uri="{FF2B5EF4-FFF2-40B4-BE49-F238E27FC236}">
                    <a16:creationId xmlns:a16="http://schemas.microsoft.com/office/drawing/2014/main" id="{3612764E-ADE8-4ECA-B886-A5F35CDED3C7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465" r="22107"/>
              <a:stretch/>
            </p:blipFill>
            <p:spPr bwMode="auto">
              <a:xfrm>
                <a:off x="5135417" y="2647950"/>
                <a:ext cx="2520000" cy="21492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08922EC6-9F1D-4CA2-AE95-48BCB51E1924}"/>
                  </a:ext>
                </a:extLst>
              </p:cNvPr>
              <p:cNvSpPr/>
              <p:nvPr/>
            </p:nvSpPr>
            <p:spPr>
              <a:xfrm>
                <a:off x="4886201" y="2483910"/>
                <a:ext cx="1880196" cy="326593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dirty="0"/>
                  <a:t>1. Trust</a:t>
                </a: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660BB7-F738-4E95-B5FE-885D166FE1DF}"/>
                </a:ext>
              </a:extLst>
            </p:cNvPr>
            <p:cNvSpPr txBox="1"/>
            <p:nvPr/>
          </p:nvSpPr>
          <p:spPr>
            <a:xfrm>
              <a:off x="2373747" y="1633241"/>
              <a:ext cx="2697019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>
                  <a:solidFill>
                    <a:schemeClr val="tx1">
                      <a:lumMod val="75000"/>
                    </a:schemeClr>
                  </a:solidFill>
                </a:rPr>
                <a:t>Allow customers to experience insurance at low or no cost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>
                  <a:solidFill>
                    <a:schemeClr val="tx1">
                      <a:lumMod val="75000"/>
                    </a:schemeClr>
                  </a:solidFill>
                </a:rPr>
                <a:t>Meet claim expectations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>
                  <a:solidFill>
                    <a:schemeClr val="tx1">
                      <a:lumMod val="75000"/>
                    </a:schemeClr>
                  </a:solidFill>
                </a:rPr>
                <a:t>Partner with strong brands (e.g. MNO)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F562B330-F493-4603-8F52-91AAC7510295}"/>
              </a:ext>
            </a:extLst>
          </p:cNvPr>
          <p:cNvGrpSpPr/>
          <p:nvPr/>
        </p:nvGrpSpPr>
        <p:grpSpPr>
          <a:xfrm>
            <a:off x="646504" y="3157979"/>
            <a:ext cx="4424262" cy="1238820"/>
            <a:chOff x="646504" y="3039861"/>
            <a:chExt cx="4424262" cy="1238820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763E2AA-AB0A-4ACD-A1FC-FAF5009B71A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6504" y="3039861"/>
              <a:ext cx="1440000" cy="1238820"/>
              <a:chOff x="946892" y="2330150"/>
              <a:chExt cx="2706432" cy="2328320"/>
            </a:xfrm>
          </p:grpSpPr>
          <p:pic>
            <p:nvPicPr>
              <p:cNvPr id="12" name="Picture 16" descr="http://www.tchibo-nachhaltigkeit.de/csrweb/servlet/cb/954648/data/-/350_Schulkinder_Benin.jpg">
                <a:extLst>
                  <a:ext uri="{FF2B5EF4-FFF2-40B4-BE49-F238E27FC236}">
                    <a16:creationId xmlns:a16="http://schemas.microsoft.com/office/drawing/2014/main" id="{6B6A548A-4C08-44BB-82A6-D6F1E137943D}"/>
                  </a:ext>
                </a:extLst>
              </p:cNvPr>
              <p:cNvPicPr>
                <a:picLocks noChangeArrowheads="1"/>
              </p:cNvPicPr>
              <p:nvPr/>
            </p:nvPicPr>
            <p:blipFill rotWithShape="1">
              <a:blip r:embed="rId4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2571" r="12571"/>
              <a:stretch/>
            </p:blipFill>
            <p:spPr bwMode="auto">
              <a:xfrm>
                <a:off x="1133324" y="2509630"/>
                <a:ext cx="2520000" cy="214884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95EFD61D-3879-4AF7-BB88-F40A6D4D4000}"/>
                  </a:ext>
                </a:extLst>
              </p:cNvPr>
              <p:cNvSpPr/>
              <p:nvPr/>
            </p:nvSpPr>
            <p:spPr>
              <a:xfrm>
                <a:off x="946892" y="2330150"/>
                <a:ext cx="1880196" cy="326593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800" dirty="0"/>
                  <a:t>2. Financial literacy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9E1F67B-A1BA-4867-B826-E873B4CC2698}"/>
                </a:ext>
              </a:extLst>
            </p:cNvPr>
            <p:cNvSpPr txBox="1"/>
            <p:nvPr/>
          </p:nvSpPr>
          <p:spPr>
            <a:xfrm>
              <a:off x="2373747" y="3126745"/>
              <a:ext cx="269701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>
                  <a:solidFill>
                    <a:schemeClr val="tx1">
                      <a:lumMod val="75000"/>
                    </a:schemeClr>
                  </a:solidFill>
                </a:rPr>
                <a:t>Engaging customers as much as possible. (e.g. </a:t>
              </a:r>
              <a:r>
                <a:rPr lang="en-ZA" sz="1400" dirty="0" err="1">
                  <a:solidFill>
                    <a:schemeClr val="tx1">
                      <a:lumMod val="75000"/>
                    </a:schemeClr>
                  </a:solidFill>
                </a:rPr>
                <a:t>Juntos</a:t>
              </a:r>
              <a:r>
                <a:rPr lang="en-ZA" sz="1400" dirty="0">
                  <a:solidFill>
                    <a:schemeClr val="tx1">
                      <a:lumMod val="75000"/>
                    </a:schemeClr>
                  </a:solidFill>
                </a:rPr>
                <a:t>)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1640C05-AB15-4740-852C-DDD932BBECDE}"/>
              </a:ext>
            </a:extLst>
          </p:cNvPr>
          <p:cNvGrpSpPr/>
          <p:nvPr/>
        </p:nvGrpSpPr>
        <p:grpSpPr>
          <a:xfrm>
            <a:off x="646491" y="4751985"/>
            <a:ext cx="4424274" cy="1475480"/>
            <a:chOff x="646491" y="4751985"/>
            <a:chExt cx="4424274" cy="1475480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61828BA9-B875-4C58-A68F-231D2C16A3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46491" y="4751985"/>
              <a:ext cx="1440000" cy="1224082"/>
              <a:chOff x="8058892" y="2493446"/>
              <a:chExt cx="2709181" cy="2302959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F0DEEAC8-F68D-48F9-8ADF-FEB5F98D6F3E}"/>
                  </a:ext>
                </a:extLst>
              </p:cNvPr>
              <p:cNvPicPr>
                <a:picLocks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aturation sat="0"/>
                        </a14:imgEffect>
                      </a14:imgLayer>
                    </a14:imgProps>
                  </a:ext>
                </a:extLst>
              </a:blip>
              <a:srcRect l="7617" r="10880"/>
              <a:stretch/>
            </p:blipFill>
            <p:spPr>
              <a:xfrm>
                <a:off x="8248073" y="2647205"/>
                <a:ext cx="2520000" cy="2149200"/>
              </a:xfrm>
              <a:prstGeom prst="rect">
                <a:avLst/>
              </a:prstGeom>
            </p:spPr>
          </p:pic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3BDEBF26-A3D3-4E66-955B-645A06A02EFC}"/>
                  </a:ext>
                </a:extLst>
              </p:cNvPr>
              <p:cNvSpPr/>
              <p:nvPr/>
            </p:nvSpPr>
            <p:spPr>
              <a:xfrm>
                <a:off x="8058892" y="2493446"/>
                <a:ext cx="1880196" cy="326593"/>
              </a:xfrm>
              <a:prstGeom prst="rect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1000" dirty="0"/>
                  <a:t>3. Affordability</a:t>
                </a:r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C54DD9-915F-4264-9894-2F63F2C2ED85}"/>
                </a:ext>
              </a:extLst>
            </p:cNvPr>
            <p:cNvSpPr txBox="1"/>
            <p:nvPr/>
          </p:nvSpPr>
          <p:spPr>
            <a:xfrm>
              <a:off x="2373746" y="4842470"/>
              <a:ext cx="2697019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>
                  <a:solidFill>
                    <a:schemeClr val="tx1">
                      <a:lumMod val="75000"/>
                    </a:schemeClr>
                  </a:solidFill>
                </a:rPr>
                <a:t>Understand customer willingness and ability to pay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ZA" sz="1400" dirty="0">
                  <a:solidFill>
                    <a:schemeClr val="tx1">
                      <a:lumMod val="75000"/>
                    </a:schemeClr>
                  </a:solidFill>
                </a:rPr>
                <a:t>Smart, technology enabled customer engagements (distribution, maintenance and claims)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74860B0-8812-487F-B438-D1122C1C40FB}"/>
              </a:ext>
            </a:extLst>
          </p:cNvPr>
          <p:cNvGrpSpPr>
            <a:grpSpLocks noChangeAspect="1"/>
          </p:cNvGrpSpPr>
          <p:nvPr/>
        </p:nvGrpSpPr>
        <p:grpSpPr>
          <a:xfrm>
            <a:off x="6436599" y="1455586"/>
            <a:ext cx="1440000" cy="1214453"/>
            <a:chOff x="3204126" y="4483628"/>
            <a:chExt cx="2741971" cy="231249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BFF8BF12-FBFF-4325-B35C-8B9776FF4304}"/>
                </a:ext>
              </a:extLst>
            </p:cNvPr>
            <p:cNvPicPr>
              <a:picLocks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l="6086" r="11658"/>
            <a:stretch/>
          </p:blipFill>
          <p:spPr>
            <a:xfrm>
              <a:off x="3426097" y="4646925"/>
              <a:ext cx="2520000" cy="2149200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17CBAB94-E30F-411E-BF22-63BB308DEFA4}"/>
                </a:ext>
              </a:extLst>
            </p:cNvPr>
            <p:cNvSpPr/>
            <p:nvPr/>
          </p:nvSpPr>
          <p:spPr>
            <a:xfrm>
              <a:off x="3204126" y="4483628"/>
              <a:ext cx="1880196" cy="32659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dirty="0"/>
                <a:t>4. Distribution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4A8B7BF3-61BB-4DD4-A6D5-32644E1FE32F}"/>
              </a:ext>
            </a:extLst>
          </p:cNvPr>
          <p:cNvSpPr txBox="1"/>
          <p:nvPr/>
        </p:nvSpPr>
        <p:spPr>
          <a:xfrm>
            <a:off x="8188923" y="1541344"/>
            <a:ext cx="26970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>
                    <a:lumMod val="75000"/>
                  </a:schemeClr>
                </a:solidFill>
              </a:rPr>
              <a:t>Balance high touch with low touch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>
                    <a:lumMod val="75000"/>
                  </a:schemeClr>
                </a:solidFill>
              </a:rPr>
              <a:t>Data analytics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BE1795D-8C9E-44C7-8A0A-0E5F0B59333D}"/>
              </a:ext>
            </a:extLst>
          </p:cNvPr>
          <p:cNvSpPr/>
          <p:nvPr/>
        </p:nvSpPr>
        <p:spPr>
          <a:xfrm>
            <a:off x="6266025" y="4964624"/>
            <a:ext cx="5000973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ZA" dirty="0"/>
              <a:t>Extremely simple products </a:t>
            </a:r>
            <a:r>
              <a:rPr lang="en-ZA" sz="1400" dirty="0"/>
              <a:t>(3 text messages test)</a:t>
            </a:r>
            <a:endParaRPr lang="en-ZA" dirty="0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32E73866-AE5F-47A8-B147-54B4EEBD0577}"/>
              </a:ext>
            </a:extLst>
          </p:cNvPr>
          <p:cNvGrpSpPr>
            <a:grpSpLocks noChangeAspect="1"/>
          </p:cNvGrpSpPr>
          <p:nvPr/>
        </p:nvGrpSpPr>
        <p:grpSpPr>
          <a:xfrm>
            <a:off x="6436599" y="3157979"/>
            <a:ext cx="1440000" cy="1258893"/>
            <a:chOff x="7953338" y="4387697"/>
            <a:chExt cx="2645178" cy="231249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0530BD33-9299-4AFA-80F7-757EC4B35BA2}"/>
                </a:ext>
              </a:extLst>
            </p:cNvPr>
            <p:cNvPicPr>
              <a:picLocks/>
            </p:cNvPicPr>
            <p:nvPr/>
          </p:nvPicPr>
          <p:blipFill rotWithShape="1"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rcRect b="9565"/>
            <a:stretch/>
          </p:blipFill>
          <p:spPr>
            <a:xfrm>
              <a:off x="8078516" y="4550994"/>
              <a:ext cx="2520000" cy="2149200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605DC7C-357D-4598-BCA1-E249ED3FC13B}"/>
                </a:ext>
              </a:extLst>
            </p:cNvPr>
            <p:cNvSpPr/>
            <p:nvPr/>
          </p:nvSpPr>
          <p:spPr>
            <a:xfrm>
              <a:off x="7953338" y="4387697"/>
              <a:ext cx="1880196" cy="326593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700" dirty="0"/>
                <a:t>5. Payment channels</a:t>
              </a: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CDD7A7CA-2CC4-40A0-8692-C3D1D49F2C05}"/>
              </a:ext>
            </a:extLst>
          </p:cNvPr>
          <p:cNvSpPr txBox="1"/>
          <p:nvPr/>
        </p:nvSpPr>
        <p:spPr>
          <a:xfrm>
            <a:off x="8188923" y="3330176"/>
            <a:ext cx="26970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400" dirty="0">
                <a:solidFill>
                  <a:schemeClr val="tx1">
                    <a:lumMod val="75000"/>
                  </a:schemeClr>
                </a:solidFill>
              </a:rPr>
              <a:t>Partnerships (e.g. MNOs for mobile money and airtime)</a:t>
            </a:r>
          </a:p>
        </p:txBody>
      </p:sp>
    </p:spTree>
    <p:extLst>
      <p:ext uri="{BB962C8B-B14F-4D97-AF65-F5344CB8AC3E}">
        <p14:creationId xmlns:p14="http://schemas.microsoft.com/office/powerpoint/2010/main" val="328340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15F114-0F7D-4F61-9A3F-97E6DF78F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8ED3-6F6D-4274-818A-2162416C556A}" type="slidenum">
              <a:rPr lang="en-ZA" smtClean="0"/>
              <a:pPr/>
              <a:t>7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9473DA-6910-4282-8657-7A58DF3C1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What actuaries get wrong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BFA32-4C73-4FBE-96EF-6A4E9B4636F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575831-32B4-4564-B915-31529E42E715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ZA" dirty="0"/>
              <a:t>Context of microinsurance</a:t>
            </a:r>
          </a:p>
          <a:p>
            <a:pPr lvl="1"/>
            <a:r>
              <a:rPr lang="en-ZA" dirty="0"/>
              <a:t>Both customer (risks faced, financial realities) and product provider (generally low skill levels)</a:t>
            </a:r>
          </a:p>
          <a:p>
            <a:pPr lvl="1"/>
            <a:r>
              <a:rPr lang="en-ZA" dirty="0"/>
              <a:t>Particularly when coming from developed insurance market</a:t>
            </a:r>
          </a:p>
          <a:p>
            <a:r>
              <a:rPr lang="en-ZA" dirty="0"/>
              <a:t>Taking a technical approach vs. business approach</a:t>
            </a:r>
          </a:p>
          <a:p>
            <a:pPr lvl="1"/>
            <a:r>
              <a:rPr lang="en-ZA" dirty="0"/>
              <a:t>Most challenges relate more to business issues than technical actuarial issues</a:t>
            </a:r>
          </a:p>
          <a:p>
            <a:pPr lvl="1"/>
            <a:r>
              <a:rPr lang="en-ZA" dirty="0"/>
              <a:t>Namibia direct mailing example</a:t>
            </a:r>
          </a:p>
          <a:p>
            <a:r>
              <a:rPr lang="en-ZA" dirty="0"/>
              <a:t>IAA – IAIS project on proportional actuarial services </a:t>
            </a:r>
            <a:r>
              <a:rPr lang="en-ZA"/>
              <a:t>in microinsurance</a:t>
            </a:r>
            <a:endParaRPr lang="en-ZA" dirty="0"/>
          </a:p>
          <a:p>
            <a:pPr lvl="1"/>
            <a:r>
              <a:rPr lang="en-ZA" dirty="0"/>
              <a:t>When are actuarial skills required?</a:t>
            </a:r>
          </a:p>
          <a:p>
            <a:pPr lvl="1"/>
            <a:r>
              <a:rPr lang="en-ZA" dirty="0"/>
              <a:t>What level and type of skills are required?</a:t>
            </a:r>
          </a:p>
          <a:p>
            <a:pPr lvl="1"/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1A0CA89-951B-4644-8FFB-CCBE7F1F5F7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09437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999056-B23C-43E4-9969-2DC670E31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18ED3-6F6D-4274-818A-2162416C556A}" type="slidenum">
              <a:rPr lang="en-ZA" smtClean="0"/>
              <a:pPr/>
              <a:t>8</a:t>
            </a:fld>
            <a:endParaRPr lang="en-ZA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4E1C440-942E-41A6-8ED1-65A55021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Conclusion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E0FEF-ACB0-4218-A490-3872AB25CF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7586" y="1387632"/>
            <a:ext cx="9720072" cy="431800"/>
          </a:xfrm>
        </p:spPr>
        <p:txBody>
          <a:bodyPr/>
          <a:lstStyle/>
          <a:p>
            <a:r>
              <a:rPr lang="en-ZA" dirty="0"/>
              <a:t>Huge potential for development, but need to overcome some big challenges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BA6C32-A157-447D-A69D-C0AB8C1CDBD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DE5054-64DE-4B27-B41C-F7C292B47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2563" y="2444986"/>
            <a:ext cx="4457700" cy="257175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151D34-BF87-44B2-9C48-E13B9547716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0" r="5957"/>
          <a:stretch/>
        </p:blipFill>
        <p:spPr>
          <a:xfrm>
            <a:off x="1037936" y="2444986"/>
            <a:ext cx="4457700" cy="244830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8131E81-6CAA-439A-B256-51CC87BE9BD2}"/>
              </a:ext>
            </a:extLst>
          </p:cNvPr>
          <p:cNvSpPr txBox="1"/>
          <p:nvPr/>
        </p:nvSpPr>
        <p:spPr>
          <a:xfrm>
            <a:off x="6122563" y="5016736"/>
            <a:ext cx="28497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i="1" dirty="0"/>
              <a:t>Source: Kenya Financial Diaries</a:t>
            </a:r>
          </a:p>
        </p:txBody>
      </p:sp>
    </p:spTree>
    <p:extLst>
      <p:ext uri="{BB962C8B-B14F-4D97-AF65-F5344CB8AC3E}">
        <p14:creationId xmlns:p14="http://schemas.microsoft.com/office/powerpoint/2010/main" val="775646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Nigel bowman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r>
              <a:rPr lang="en-US" sz="1400" dirty="0"/>
              <a:t>Product &amp; Distribution Executive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nigel@inclusivitysolutions.com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87384" y="5831174"/>
            <a:ext cx="340461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EXPERTS IN CREATING</a:t>
            </a:r>
          </a:p>
          <a:p>
            <a:pPr algn="ctr"/>
            <a:r>
              <a:rPr lang="en-US" sz="2300" dirty="0">
                <a:solidFill>
                  <a:srgbClr val="4B4B4B"/>
                </a:solidFill>
                <a:latin typeface="+mj-lt"/>
              </a:rPr>
              <a:t>INCLUSIVE DIGITAL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+mj-lt"/>
              </a:rPr>
              <a:t>INSURANCE MARKETS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89672"/>
            <a:ext cx="12192000" cy="286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7086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clusivity Colour Scheme">
      <a:dk1>
        <a:srgbClr val="8B8B8B"/>
      </a:dk1>
      <a:lt1>
        <a:srgbClr val="FFFFFF"/>
      </a:lt1>
      <a:dk2>
        <a:srgbClr val="686868"/>
      </a:dk2>
      <a:lt2>
        <a:srgbClr val="FFFFFF"/>
      </a:lt2>
      <a:accent1>
        <a:srgbClr val="242359"/>
      </a:accent1>
      <a:accent2>
        <a:srgbClr val="7F7F7F"/>
      </a:accent2>
      <a:accent3>
        <a:srgbClr val="D05000"/>
      </a:accent3>
      <a:accent4>
        <a:srgbClr val="002060"/>
      </a:accent4>
      <a:accent5>
        <a:srgbClr val="000000"/>
      </a:accent5>
      <a:accent6>
        <a:srgbClr val="0070C0"/>
      </a:accent6>
      <a:hlink>
        <a:srgbClr val="D8D8D8"/>
      </a:hlink>
      <a:folHlink>
        <a:srgbClr val="454545"/>
      </a:folHlink>
    </a:clrScheme>
    <a:fontScheme name="Custom 1">
      <a:majorFont>
        <a:latin typeface="Lato"/>
        <a:ea typeface=""/>
        <a:cs typeface=""/>
      </a:majorFont>
      <a:minorFont>
        <a:latin typeface="Calibri"/>
        <a:ea typeface=""/>
        <a:cs typeface="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5A5081B-A37B-406D-8BB8-24F8674D5CF9}" vid="{2D651E63-0AE1-4617-900D-F4F34BD67A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5cceae92-c28d-4bcd-af8b-a45623142a45">
      <UserInfo>
        <DisplayName>Tyler Tappendorf</DisplayName>
        <AccountId>11</AccountId>
        <AccountType/>
      </UserInfo>
      <UserInfo>
        <DisplayName>Jody Delichte</DisplayName>
        <AccountId>22</AccountId>
        <AccountType/>
      </UserInfo>
      <UserInfo>
        <DisplayName>Sharon Robinson</DisplayName>
        <AccountId>45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04151181D186945A391947BE3D9BE06" ma:contentTypeVersion="9" ma:contentTypeDescription="Create a new document." ma:contentTypeScope="" ma:versionID="14c85c9037cb13cdb9cee2a8afc41e9c">
  <xsd:schema xmlns:xsd="http://www.w3.org/2001/XMLSchema" xmlns:xs="http://www.w3.org/2001/XMLSchema" xmlns:p="http://schemas.microsoft.com/office/2006/metadata/properties" xmlns:ns2="5cceae92-c28d-4bcd-af8b-a45623142a45" xmlns:ns3="54fcdf18-232f-4541-a74e-fb290ec8069a" targetNamespace="http://schemas.microsoft.com/office/2006/metadata/properties" ma:root="true" ma:fieldsID="ada1deddec7ac85466e44f6f16738f75" ns2:_="" ns3:_="">
    <xsd:import namespace="5cceae92-c28d-4bcd-af8b-a45623142a45"/>
    <xsd:import namespace="54fcdf18-232f-4541-a74e-fb290ec8069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ceae92-c28d-4bcd-af8b-a45623142a4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fcdf18-232f-4541-a74e-fb290ec806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2F83915-5AB8-4B4A-A3C7-40B0FE6F37EA}">
  <ds:schemaRefs>
    <ds:schemaRef ds:uri="http://schemas.microsoft.com/office/2006/documentManagement/types"/>
    <ds:schemaRef ds:uri="http://purl.org/dc/elements/1.1/"/>
    <ds:schemaRef ds:uri="5cceae92-c28d-4bcd-af8b-a45623142a45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schemas.microsoft.com/office/2006/metadata/properties"/>
    <ds:schemaRef ds:uri="54fcdf18-232f-4541-a74e-fb290ec8069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ACB0B8-7DF1-4EDD-BD41-8EDAC193D9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cceae92-c28d-4bcd-af8b-a45623142a45"/>
    <ds:schemaRef ds:uri="54fcdf18-232f-4541-a74e-fb290ec806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B56F28-E341-43F8-AD93-CC6FEE5BB66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IncSol Template 20150430</Template>
  <TotalTime>10195</TotalTime>
  <Words>460</Words>
  <Application>Microsoft Office PowerPoint</Application>
  <PresentationFormat>Widescreen</PresentationFormat>
  <Paragraphs>94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Champagne &amp; Limousines</vt:lpstr>
      <vt:lpstr>Lato</vt:lpstr>
      <vt:lpstr>Lato Light</vt:lpstr>
      <vt:lpstr>Lato Medium</vt:lpstr>
      <vt:lpstr>Tw Cen MT</vt:lpstr>
      <vt:lpstr>Wingdings</vt:lpstr>
      <vt:lpstr>Wingdings 3</vt:lpstr>
      <vt:lpstr>Integral</vt:lpstr>
      <vt:lpstr>PowerPoint Presentation</vt:lpstr>
      <vt:lpstr>Agenda</vt:lpstr>
      <vt:lpstr>What is microinsurance?</vt:lpstr>
      <vt:lpstr>Rapid microinsurance growth</vt:lpstr>
      <vt:lpstr>5 Barriers to growth</vt:lpstr>
      <vt:lpstr>How to overcome barriers?</vt:lpstr>
      <vt:lpstr>What actuaries get wrong</vt:lpstr>
      <vt:lpstr>Conclusion</vt:lpstr>
      <vt:lpstr>Nigel bowman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Tappendorf</dc:creator>
  <cp:lastModifiedBy>Nigel Bowman</cp:lastModifiedBy>
  <cp:revision>310</cp:revision>
  <dcterms:created xsi:type="dcterms:W3CDTF">2015-06-05T07:48:44Z</dcterms:created>
  <dcterms:modified xsi:type="dcterms:W3CDTF">2018-02-06T15:17:02Z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0x010100D04151181D186945A391947BE3D9BE06</vt:lpwstr>
  </property>
</Properties>
</file>