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3" r:id="rId4"/>
    <p:sldId id="263" r:id="rId5"/>
    <p:sldId id="282" r:id="rId6"/>
    <p:sldId id="264" r:id="rId7"/>
    <p:sldId id="265" r:id="rId8"/>
    <p:sldId id="269" r:id="rId9"/>
    <p:sldId id="271" r:id="rId10"/>
    <p:sldId id="266" r:id="rId11"/>
    <p:sldId id="273" r:id="rId12"/>
    <p:sldId id="274" r:id="rId13"/>
    <p:sldId id="275" r:id="rId14"/>
    <p:sldId id="276" r:id="rId15"/>
    <p:sldId id="278" r:id="rId16"/>
    <p:sldId id="277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533400"/>
            <a:ext cx="7772400" cy="1600200"/>
          </a:xfrm>
        </p:spPr>
        <p:txBody>
          <a:bodyPr/>
          <a:lstStyle>
            <a:lvl1pPr>
              <a:defRPr u="none" spc="300" baseline="0">
                <a:latin typeface="Joanna MT" pitchFamily="18" charset="0"/>
              </a:defRPr>
            </a:lvl1pPr>
          </a:lstStyle>
          <a:p>
            <a:r>
              <a:rPr lang="en-US" dirty="0" smtClean="0"/>
              <a:t>Chemical Safety and Storage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BEB42-8C56-4ABC-BFD8-6CC5306ECC59}" type="datetimeFigureOut">
              <a:rPr lang="en-CA" smtClean="0"/>
              <a:t>16/04/2015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E290-DD09-4D12-9100-AFFF21EA0FD2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2133600"/>
            <a:ext cx="7772400" cy="4038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cap="small" baseline="0">
                <a:ln>
                  <a:noFill/>
                </a:ln>
                <a:solidFill>
                  <a:srgbClr val="990033"/>
                </a:solidFill>
                <a:effectLst/>
                <a:latin typeface="Comic Sans MS" panose="030F0702030302020204" pitchFamily="66" charset="0"/>
                <a:ea typeface="+mj-ea"/>
                <a:cs typeface="+mj-cs"/>
              </a:defRPr>
            </a:lvl1pPr>
          </a:lstStyle>
          <a:p>
            <a:r>
              <a:rPr lang="en-US" sz="3000" cap="none" baseline="0" dirty="0" smtClean="0">
                <a:solidFill>
                  <a:schemeClr val="tx1"/>
                </a:solidFill>
                <a:latin typeface="+mn-lt"/>
              </a:rPr>
              <a:t>By:</a:t>
            </a:r>
          </a:p>
          <a:p>
            <a:r>
              <a:rPr lang="en-US" sz="3000" cap="none" baseline="0" dirty="0" smtClean="0">
                <a:solidFill>
                  <a:schemeClr val="tx1"/>
                </a:solidFill>
                <a:latin typeface="+mn-lt"/>
              </a:rPr>
              <a:t>Dhananjai Borwankar</a:t>
            </a:r>
          </a:p>
          <a:p>
            <a:r>
              <a:rPr lang="en-US" sz="3000" cap="none" baseline="0" dirty="0" smtClean="0">
                <a:solidFill>
                  <a:schemeClr val="tx1"/>
                </a:solidFill>
                <a:latin typeface="+mn-lt"/>
              </a:rPr>
              <a:t>Senior Safety Officer</a:t>
            </a:r>
          </a:p>
          <a:p>
            <a:endParaRPr lang="en-US" cap="none" baseline="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600" cap="none" baseline="0" dirty="0" smtClean="0">
                <a:solidFill>
                  <a:srgbClr val="990033"/>
                </a:solidFill>
                <a:latin typeface="+mn-lt"/>
              </a:rPr>
              <a:t>University of Waterloo</a:t>
            </a:r>
          </a:p>
          <a:p>
            <a:r>
              <a:rPr lang="en-US" sz="3600" cap="none" baseline="0" dirty="0" smtClean="0">
                <a:solidFill>
                  <a:srgbClr val="990033"/>
                </a:solidFill>
                <a:latin typeface="+mn-lt"/>
              </a:rPr>
              <a:t> Safety Office</a:t>
            </a:r>
            <a:endParaRPr lang="en-CA" sz="3600" cap="none" baseline="0" dirty="0">
              <a:solidFill>
                <a:srgbClr val="990033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90600" y="1752600"/>
            <a:ext cx="7239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07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BEB42-8C56-4ABC-BFD8-6CC5306ECC59}" type="datetimeFigureOut">
              <a:rPr lang="en-CA" smtClean="0"/>
              <a:t>16/04/2015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E290-DD09-4D12-9100-AFFF21EA0F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324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BEB42-8C56-4ABC-BFD8-6CC5306ECC59}" type="datetimeFigureOut">
              <a:rPr lang="en-CA" smtClean="0"/>
              <a:t>16/04/2015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E290-DD09-4D12-9100-AFFF21EA0F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727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>
            <a:lvl1pPr>
              <a:defRPr spc="300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288925" indent="-288925">
              <a:defRPr/>
            </a:lvl2pPr>
            <a:lvl3pPr marL="566738" indent="-228600">
              <a:defRPr/>
            </a:lvl3pPr>
            <a:lvl4pPr marL="862013" indent="-228600">
              <a:defRPr/>
            </a:lvl4pPr>
            <a:lvl5pPr marL="1081088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BEB42-8C56-4ABC-BFD8-6CC5306ECC59}" type="datetimeFigureOut">
              <a:rPr lang="en-CA" smtClean="0"/>
              <a:t>16/04/2015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E290-DD09-4D12-9100-AFFF21EA0FD2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1143000"/>
            <a:ext cx="777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14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BEB42-8C56-4ABC-BFD8-6CC5306ECC59}" type="datetimeFigureOut">
              <a:rPr lang="en-CA" smtClean="0"/>
              <a:t>16/04/2015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E290-DD09-4D12-9100-AFFF21EA0F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62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 marL="346075" indent="-288925">
              <a:defRPr sz="2400"/>
            </a:lvl2pPr>
            <a:lvl3pPr marL="628650" indent="-228600">
              <a:defRPr sz="2000"/>
            </a:lvl3pPr>
            <a:lvl4pPr marL="915988" indent="-228600">
              <a:tabLst/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BEB42-8C56-4ABC-BFD8-6CC5306ECC59}" type="datetimeFigureOut">
              <a:rPr lang="en-CA" smtClean="0"/>
              <a:t>16/04/2015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E290-DD09-4D12-9100-AFFF21EA0FD2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43000"/>
            <a:ext cx="777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495800" y="1600200"/>
            <a:ext cx="4191000" cy="4525963"/>
          </a:xfrm>
        </p:spPr>
        <p:txBody>
          <a:bodyPr/>
          <a:lstStyle>
            <a:lvl1pPr>
              <a:defRPr sz="2800"/>
            </a:lvl1pPr>
            <a:lvl2pPr marL="346075" indent="-288925">
              <a:defRPr sz="2400"/>
            </a:lvl2pPr>
            <a:lvl3pPr marL="628650" indent="-228600">
              <a:defRPr sz="2000"/>
            </a:lvl3pPr>
            <a:lvl4pPr marL="915988" indent="-228600">
              <a:tabLst/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833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38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38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35113"/>
            <a:ext cx="41148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174875"/>
            <a:ext cx="4114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BEB42-8C56-4ABC-BFD8-6CC5306ECC59}" type="datetimeFigureOut">
              <a:rPr lang="en-CA" smtClean="0"/>
              <a:t>16/04/2015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E290-DD09-4D12-9100-AFFF21EA0FD2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09600" y="1143000"/>
            <a:ext cx="777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63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BEB42-8C56-4ABC-BFD8-6CC5306ECC59}" type="datetimeFigureOut">
              <a:rPr lang="en-CA" smtClean="0"/>
              <a:t>16/04/2015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E290-DD09-4D12-9100-AFFF21EA0F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843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BEB42-8C56-4ABC-BFD8-6CC5306ECC59}" type="datetimeFigureOut">
              <a:rPr lang="en-CA" smtClean="0"/>
              <a:t>16/04/2015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E290-DD09-4D12-9100-AFFF21EA0F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03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BEB42-8C56-4ABC-BFD8-6CC5306ECC59}" type="datetimeFigureOut">
              <a:rPr lang="en-CA" smtClean="0"/>
              <a:t>16/04/2015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E290-DD09-4D12-9100-AFFF21EA0F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231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BEB42-8C56-4ABC-BFD8-6CC5306ECC59}" type="datetimeFigureOut">
              <a:rPr lang="en-CA" smtClean="0"/>
              <a:t>16/04/2015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E290-DD09-4D12-9100-AFFF21EA0F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87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tx1"/>
            </a:gs>
            <a:gs pos="71000">
              <a:srgbClr val="8F004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B1BEB42-8C56-4ABC-BFD8-6CC5306ECC59}" type="datetimeFigureOut">
              <a:rPr lang="en-CA" smtClean="0"/>
              <a:pPr/>
              <a:t>16/04/2015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Produced by UW Safety Office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Page # of #</a:t>
            </a:r>
            <a:endParaRPr lang="en-CA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143000"/>
            <a:ext cx="792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86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small" spc="300" baseline="0">
          <a:ln>
            <a:noFill/>
          </a:ln>
          <a:solidFill>
            <a:srgbClr val="990033"/>
          </a:solidFill>
          <a:effectLst/>
          <a:latin typeface="Joanna MT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Wingdings" panose="05000000000000000000" pitchFamily="2" charset="2"/>
        <a:buNone/>
        <a:defRPr sz="3200" i="1" kern="1200">
          <a:solidFill>
            <a:srgbClr val="990033"/>
          </a:solidFill>
          <a:latin typeface="+mn-lt"/>
          <a:ea typeface="+mn-ea"/>
          <a:cs typeface="+mn-cs"/>
        </a:defRPr>
      </a:lvl1pPr>
      <a:lvl2pPr marL="288925" indent="-288925" algn="l" defTabSz="914400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566738" indent="-228600" algn="l" defTabSz="914400" rtl="0" eaLnBrk="1" latinLnBrk="0" hangingPunct="1">
        <a:spcBef>
          <a:spcPct val="20000"/>
        </a:spcBef>
        <a:buSzPct val="7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62013" indent="-228600" algn="l" defTabSz="914400" rtl="0" eaLnBrk="1" latinLnBrk="0" hangingPunct="1">
        <a:spcBef>
          <a:spcPct val="20000"/>
        </a:spcBef>
        <a:buSzPct val="75000"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82675" indent="-230188" algn="l" defTabSz="914400" rtl="0" eaLnBrk="1" latinLnBrk="0" hangingPunct="1">
        <a:spcBef>
          <a:spcPct val="20000"/>
        </a:spcBef>
        <a:buSzPct val="75000"/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none" dirty="0" smtClean="0"/>
              <a:t>UW </a:t>
            </a:r>
            <a:r>
              <a:rPr lang="en-US" u="none" dirty="0" err="1" smtClean="0"/>
              <a:t>NanoTool</a:t>
            </a:r>
            <a:r>
              <a:rPr lang="en-US" u="none" dirty="0" smtClean="0"/>
              <a:t> Instructional</a:t>
            </a:r>
            <a:endParaRPr lang="en-CA" u="none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981200"/>
            <a:ext cx="693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65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B: Entry Fields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 smtClean="0"/>
              <a:t>There are </a:t>
            </a:r>
            <a:r>
              <a:rPr lang="en-US" dirty="0" smtClean="0"/>
              <a:t>5 </a:t>
            </a:r>
            <a:r>
              <a:rPr lang="en-US" dirty="0" smtClean="0"/>
              <a:t>Nanomaterial Fields:</a:t>
            </a:r>
          </a:p>
          <a:p>
            <a:pPr lvl="3"/>
            <a:r>
              <a:rPr lang="en-US" dirty="0" smtClean="0"/>
              <a:t>Particle shape</a:t>
            </a:r>
          </a:p>
          <a:p>
            <a:pPr lvl="3"/>
            <a:r>
              <a:rPr lang="en-US" dirty="0" smtClean="0"/>
              <a:t>Water Solubility</a:t>
            </a:r>
            <a:endParaRPr lang="en-US" dirty="0" smtClean="0"/>
          </a:p>
          <a:p>
            <a:pPr lvl="3"/>
            <a:r>
              <a:rPr lang="en-US" dirty="0" smtClean="0"/>
              <a:t>Diameter of particle</a:t>
            </a:r>
          </a:p>
          <a:p>
            <a:pPr lvl="3"/>
            <a:r>
              <a:rPr lang="en-US" dirty="0" smtClean="0"/>
              <a:t>Size </a:t>
            </a:r>
            <a:r>
              <a:rPr lang="en-US" dirty="0" smtClean="0"/>
              <a:t>of agglomerate</a:t>
            </a:r>
          </a:p>
          <a:p>
            <a:pPr lvl="3"/>
            <a:r>
              <a:rPr lang="en-US" dirty="0" smtClean="0"/>
              <a:t>Toxic effects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1295400"/>
            <a:ext cx="693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lvl="1"/>
            <a:r>
              <a:rPr lang="en-US" dirty="0"/>
              <a:t>There are </a:t>
            </a:r>
            <a:r>
              <a:rPr lang="en-US" dirty="0" smtClean="0"/>
              <a:t>2 </a:t>
            </a:r>
            <a:r>
              <a:rPr lang="en-US" dirty="0" smtClean="0"/>
              <a:t>Parent Material Fields:</a:t>
            </a:r>
            <a:endParaRPr lang="en-US" dirty="0"/>
          </a:p>
          <a:p>
            <a:pPr lvl="3"/>
            <a:r>
              <a:rPr lang="en-US" dirty="0" smtClean="0"/>
              <a:t>OEL</a:t>
            </a:r>
          </a:p>
          <a:p>
            <a:pPr lvl="3"/>
            <a:r>
              <a:rPr lang="en-US" dirty="0" smtClean="0"/>
              <a:t>Toxic effects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530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B: Entry Fields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Hazard ratings appear if sufficient data is entered.  </a:t>
            </a:r>
          </a:p>
          <a:p>
            <a:pPr lvl="1"/>
            <a:r>
              <a:rPr lang="en-US" dirty="0" smtClean="0"/>
              <a:t>Rating is based upon whichever is worst (parent or </a:t>
            </a:r>
            <a:r>
              <a:rPr lang="en-US" dirty="0" err="1" smtClean="0"/>
              <a:t>nano</a:t>
            </a:r>
            <a:r>
              <a:rPr lang="en-US" dirty="0" smtClean="0"/>
              <a:t>).</a:t>
            </a:r>
          </a:p>
          <a:p>
            <a:pPr lvl="1"/>
            <a:endParaRPr lang="en-US" dirty="0"/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4"/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1143000"/>
            <a:ext cx="693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11" y="3352800"/>
            <a:ext cx="8034790" cy="1956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93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B: Entering Data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Entering Data: “Unknown”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Entering </a:t>
            </a:r>
            <a:r>
              <a:rPr lang="en-US" b="1" dirty="0" smtClean="0"/>
              <a:t>“Unknown” </a:t>
            </a:r>
            <a:r>
              <a:rPr lang="en-US" dirty="0" smtClean="0"/>
              <a:t>for all fields yields a </a:t>
            </a:r>
            <a:r>
              <a:rPr lang="en-US" b="1" dirty="0" smtClean="0"/>
              <a:t>“High”</a:t>
            </a:r>
            <a:r>
              <a:rPr lang="en-US" dirty="0" smtClean="0"/>
              <a:t> rating</a:t>
            </a:r>
            <a:endParaRPr lang="en-US" dirty="0" smtClean="0"/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 smtClean="0"/>
              <a:t>There are two reasons for this: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US" dirty="0" smtClean="0"/>
              <a:t>To be protective.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US" dirty="0" smtClean="0"/>
              <a:t>To encourage researchers to find and understand the properties &amp; hazards of the materials they are using.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endParaRPr lang="en-US" dirty="0" smtClean="0"/>
          </a:p>
          <a:p>
            <a:pPr lvl="1"/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1143000"/>
            <a:ext cx="693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" y="1676400"/>
            <a:ext cx="8118475" cy="18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79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B: 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/>
          </a:p>
          <a:p>
            <a:pPr marL="338138" lvl="2" indent="0">
              <a:buNone/>
            </a:pPr>
            <a:r>
              <a:rPr lang="en-US" dirty="0" smtClean="0"/>
              <a:t>It is </a:t>
            </a:r>
            <a:r>
              <a:rPr lang="en-US" dirty="0" smtClean="0">
                <a:solidFill>
                  <a:srgbClr val="FF0000"/>
                </a:solidFill>
              </a:rPr>
              <a:t>not acceptable </a:t>
            </a:r>
            <a:r>
              <a:rPr lang="en-US" dirty="0" smtClean="0"/>
              <a:t>to make up data.  You must have references for the values you enter.  If you do not, then the risk assessment is invalid.</a:t>
            </a:r>
          </a:p>
          <a:p>
            <a:pPr marL="338138" lvl="2" indent="0">
              <a:buNone/>
            </a:pPr>
            <a:endParaRPr lang="en-US" dirty="0"/>
          </a:p>
          <a:p>
            <a:pPr marL="338138" lvl="2" indent="0">
              <a:buNone/>
            </a:pPr>
            <a:r>
              <a:rPr lang="en-US" dirty="0" smtClean="0"/>
              <a:t>For example, indicating that a substance is not a carcinogen when there is no evidence to suggest it is or isn’t is not acceptable.  In this case, you must enter “Unknown”.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1143000"/>
            <a:ext cx="693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8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C: Exposure Assessment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057400"/>
          </a:xfrm>
        </p:spPr>
        <p:txBody>
          <a:bodyPr>
            <a:normAutofit fontScale="92500"/>
          </a:bodyPr>
          <a:lstStyle/>
          <a:p>
            <a:pPr indent="-228600"/>
            <a:r>
              <a:rPr lang="en-US" dirty="0" smtClean="0"/>
              <a:t>The Exposure Assessment</a:t>
            </a:r>
          </a:p>
          <a:p>
            <a:pPr marL="60325" lvl="1" indent="0">
              <a:buNone/>
            </a:pPr>
            <a:r>
              <a:rPr lang="en-US" dirty="0" smtClean="0"/>
              <a:t>This section is found immediately after the hazard assessment.  It allows a user to enter multiple activities, and to assess each of these activities individually. 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1143000"/>
            <a:ext cx="693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2" y="3657600"/>
            <a:ext cx="7191375" cy="253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29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C: Entering data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057400"/>
          </a:xfrm>
        </p:spPr>
        <p:txBody>
          <a:bodyPr>
            <a:normAutofit fontScale="92500"/>
          </a:bodyPr>
          <a:lstStyle/>
          <a:p>
            <a:pPr indent="-228600"/>
            <a:r>
              <a:rPr lang="en-US" dirty="0" smtClean="0"/>
              <a:t>The Exposure Assessment</a:t>
            </a:r>
          </a:p>
          <a:p>
            <a:pPr marL="60325" lvl="1" indent="0">
              <a:buNone/>
            </a:pPr>
            <a:r>
              <a:rPr lang="en-US" dirty="0" smtClean="0"/>
              <a:t>Just like in Section B, all values are drop down lists.  Each option will have a score associated with any choice that is made.  The end result is an exposure score.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1143000"/>
            <a:ext cx="693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57600"/>
            <a:ext cx="7096125" cy="257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0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C: Multiple Activities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209799"/>
          </a:xfrm>
        </p:spPr>
        <p:txBody>
          <a:bodyPr>
            <a:normAutofit/>
          </a:bodyPr>
          <a:lstStyle/>
          <a:p>
            <a:pPr marL="338138" lvl="2" indent="0">
              <a:buNone/>
            </a:pPr>
            <a:r>
              <a:rPr lang="en-US" dirty="0" smtClean="0"/>
              <a:t>This </a:t>
            </a:r>
            <a:r>
              <a:rPr lang="en-US" dirty="0"/>
              <a:t>sheet provides the ability to assess </a:t>
            </a:r>
            <a:r>
              <a:rPr lang="en-US" dirty="0" smtClean="0"/>
              <a:t>multiple </a:t>
            </a:r>
            <a:r>
              <a:rPr lang="en-US" dirty="0"/>
              <a:t>activities</a:t>
            </a:r>
            <a:r>
              <a:rPr lang="en-US" dirty="0" smtClean="0"/>
              <a:t>.  This way there is guidance through more of what the researcher may want to do.</a:t>
            </a:r>
          </a:p>
          <a:p>
            <a:pPr marL="338138" lvl="2" indent="0">
              <a:buNone/>
            </a:pP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1143000"/>
            <a:ext cx="693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2" y="3733800"/>
            <a:ext cx="7343775" cy="2739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115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D: Results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838199"/>
          </a:xfrm>
        </p:spPr>
        <p:txBody>
          <a:bodyPr>
            <a:normAutofit/>
          </a:bodyPr>
          <a:lstStyle/>
          <a:p>
            <a:pPr marL="338138" lvl="2" indent="0">
              <a:buNone/>
            </a:pPr>
            <a:r>
              <a:rPr lang="en-US" dirty="0" smtClean="0"/>
              <a:t>Section D will recommend controls for </a:t>
            </a:r>
            <a:r>
              <a:rPr lang="en-US" b="1" u="sng" dirty="0" smtClean="0"/>
              <a:t>EACH</a:t>
            </a:r>
            <a:r>
              <a:rPr lang="en-US" dirty="0" smtClean="0"/>
              <a:t> activity for this material</a:t>
            </a: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1143000"/>
            <a:ext cx="693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80518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>
            <a:off x="6638924" y="4189799"/>
            <a:ext cx="1276351" cy="133727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58000" y="3505200"/>
            <a:ext cx="1905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Recommended controls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99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Outline of Process</a:t>
            </a:r>
          </a:p>
          <a:p>
            <a:pPr lvl="1"/>
            <a:r>
              <a:rPr lang="en-US" dirty="0" smtClean="0"/>
              <a:t>The risk assessment involves examining material properties and intended activities.  </a:t>
            </a:r>
          </a:p>
          <a:p>
            <a:pPr lvl="1"/>
            <a:r>
              <a:rPr lang="en-US" dirty="0" smtClean="0"/>
              <a:t>The resulting information is combined in a meaningful way to obtain a risk.</a:t>
            </a:r>
          </a:p>
          <a:p>
            <a:pPr lvl="1"/>
            <a:r>
              <a:rPr lang="en-US" dirty="0" smtClean="0"/>
              <a:t>The risk is associated with an appropriate control.</a:t>
            </a:r>
          </a:p>
          <a:p>
            <a:pPr lvl="1"/>
            <a:r>
              <a:rPr lang="en-US" dirty="0" smtClean="0"/>
              <a:t>The next slide is a flowchart that outlines the decisions made by the tool</a:t>
            </a:r>
          </a:p>
          <a:p>
            <a:pPr lvl="1"/>
            <a:endParaRPr lang="en-US" dirty="0" smtClean="0"/>
          </a:p>
          <a:p>
            <a:pPr lvl="1"/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1143000"/>
            <a:ext cx="693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36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indent="-288925"/>
            <a:r>
              <a:rPr lang="en-US" dirty="0" smtClean="0"/>
              <a:t>Outline of</a:t>
            </a:r>
          </a:p>
          <a:p>
            <a:pPr indent="-288925"/>
            <a:r>
              <a:rPr lang="en-US" dirty="0" smtClean="0"/>
              <a:t>Process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1143000"/>
            <a:ext cx="693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2" name="Picture 7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1170811"/>
            <a:ext cx="6672262" cy="511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228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of the tool</a:t>
            </a:r>
          </a:p>
          <a:p>
            <a:pPr lvl="1"/>
            <a:r>
              <a:rPr lang="en-US" dirty="0" smtClean="0"/>
              <a:t>There are 4 sections in this tool</a:t>
            </a:r>
          </a:p>
          <a:p>
            <a:pPr lvl="2"/>
            <a:r>
              <a:rPr lang="en-US" dirty="0" smtClean="0"/>
              <a:t>Section A: Enter material name and a brief description</a:t>
            </a:r>
          </a:p>
          <a:p>
            <a:pPr lvl="2"/>
            <a:r>
              <a:rPr lang="en-US" dirty="0" smtClean="0"/>
              <a:t>Section B: Hazard Assessment</a:t>
            </a:r>
          </a:p>
          <a:p>
            <a:pPr lvl="2"/>
            <a:r>
              <a:rPr lang="en-US" dirty="0" smtClean="0"/>
              <a:t>Section C: Exposure Assessment</a:t>
            </a:r>
          </a:p>
          <a:p>
            <a:pPr lvl="2"/>
            <a:r>
              <a:rPr lang="en-US" dirty="0" smtClean="0"/>
              <a:t>Section D: Results of the Assessment – including required controls</a:t>
            </a:r>
          </a:p>
          <a:p>
            <a:pPr lvl="1"/>
            <a:endParaRPr lang="en-US" dirty="0" smtClean="0"/>
          </a:p>
          <a:p>
            <a:pPr lvl="1"/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1143000"/>
            <a:ext cx="693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88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Process</a:t>
            </a:r>
          </a:p>
          <a:p>
            <a:pPr lvl="1"/>
            <a:r>
              <a:rPr lang="en-US" dirty="0" smtClean="0"/>
              <a:t>The risk assessment involves examining material properties and intended activities.  </a:t>
            </a:r>
          </a:p>
          <a:p>
            <a:pPr lvl="1"/>
            <a:r>
              <a:rPr lang="en-US" dirty="0" smtClean="0"/>
              <a:t>The resulting information is combined in a meaningful way to obtain a risk (calculated using the spreadsheet).</a:t>
            </a:r>
          </a:p>
          <a:p>
            <a:pPr lvl="1"/>
            <a:r>
              <a:rPr lang="en-US" dirty="0" smtClean="0"/>
              <a:t>The risk is associated with an appropriate control.</a:t>
            </a:r>
          </a:p>
          <a:p>
            <a:pPr marL="0" lvl="1" indent="0">
              <a:buNone/>
            </a:pPr>
            <a:endParaRPr lang="en-US" dirty="0" smtClean="0"/>
          </a:p>
          <a:p>
            <a:pPr lvl="1"/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1143000"/>
            <a:ext cx="693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4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A</a:t>
            </a:r>
          </a:p>
          <a:p>
            <a:pPr lvl="1"/>
            <a:r>
              <a:rPr lang="en-US" dirty="0" smtClean="0"/>
              <a:t>View the description below:</a:t>
            </a:r>
          </a:p>
          <a:p>
            <a:pPr marL="0" lvl="1" indent="0">
              <a:buNone/>
            </a:pPr>
            <a:endParaRPr lang="en-US" dirty="0" smtClean="0"/>
          </a:p>
          <a:p>
            <a:pPr lvl="1"/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4038600"/>
            <a:ext cx="7254875" cy="1580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A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1143000"/>
            <a:ext cx="693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7862" y="2653099"/>
            <a:ext cx="2301875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material name can be entered here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6095999" y="2514600"/>
            <a:ext cx="2133601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Write any unique description for your process</a:t>
            </a:r>
            <a:endParaRPr lang="en-CA" dirty="0"/>
          </a:p>
        </p:txBody>
      </p:sp>
      <p:cxnSp>
        <p:nvCxnSpPr>
          <p:cNvPr id="18" name="Straight Arrow Connector 17"/>
          <p:cNvCxnSpPr>
            <a:stCxn id="8" idx="2"/>
          </p:cNvCxnSpPr>
          <p:nvPr/>
        </p:nvCxnSpPr>
        <p:spPr>
          <a:xfrm flipH="1">
            <a:off x="5486400" y="3437930"/>
            <a:ext cx="1676400" cy="151507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600199" y="3299430"/>
            <a:ext cx="2057401" cy="119637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42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B:  Is where you enter the properties of both the Nanomaterial and its Parent material.</a:t>
            </a:r>
          </a:p>
          <a:p>
            <a:pPr lvl="1"/>
            <a:r>
              <a:rPr lang="en-US" dirty="0" smtClean="0"/>
              <a:t>In many cases, only information on the parent material is available – which is why each field has the option to select “Unknown”.</a:t>
            </a:r>
          </a:p>
          <a:p>
            <a:pPr lvl="1"/>
            <a:r>
              <a:rPr lang="en-US" dirty="0" smtClean="0"/>
              <a:t>Below is a screen shot of Section B</a:t>
            </a:r>
          </a:p>
          <a:p>
            <a:pPr lvl="1"/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1143000"/>
            <a:ext cx="693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" y="4114800"/>
            <a:ext cx="7613650" cy="189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495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Entering Data: All fields are drop down lists.  Makes entry easy, quick, and standardized.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lvl="1" indent="0">
              <a:buNone/>
            </a:pPr>
            <a:endParaRPr lang="en-US" dirty="0" smtClean="0"/>
          </a:p>
          <a:p>
            <a:pPr lvl="1"/>
            <a:endParaRPr lang="en-C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47690"/>
            <a:ext cx="8032750" cy="1849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B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1143000"/>
            <a:ext cx="693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934200" y="4903550"/>
            <a:ext cx="137160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drop down listing</a:t>
            </a:r>
            <a:endParaRPr lang="en-CA" dirty="0"/>
          </a:p>
        </p:txBody>
      </p:sp>
      <p:cxnSp>
        <p:nvCxnSpPr>
          <p:cNvPr id="10" name="Straight Arrow Connector 9"/>
          <p:cNvCxnSpPr>
            <a:stCxn id="5" idx="1"/>
          </p:cNvCxnSpPr>
          <p:nvPr/>
        </p:nvCxnSpPr>
        <p:spPr>
          <a:xfrm flipH="1" flipV="1">
            <a:off x="5257800" y="4495800"/>
            <a:ext cx="1676400" cy="86941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5800" y="5096470"/>
            <a:ext cx="392430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Hazard calculated on worst score from parent or </a:t>
            </a:r>
            <a:r>
              <a:rPr lang="en-US" dirty="0" err="1" smtClean="0"/>
              <a:t>nano</a:t>
            </a:r>
            <a:r>
              <a:rPr lang="en-US" dirty="0" smtClean="0"/>
              <a:t>.  If neither are possible worksheet gives error.</a:t>
            </a:r>
            <a:endParaRPr lang="en-CA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590800" y="4723597"/>
            <a:ext cx="457200" cy="41382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99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Entering Data: Buttons on top allow for quick entry.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lvl="1" indent="0">
              <a:buNone/>
            </a:pPr>
            <a:endParaRPr lang="en-US" dirty="0" smtClean="0"/>
          </a:p>
          <a:p>
            <a:pPr lvl="1"/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4038600"/>
            <a:ext cx="8077200" cy="1860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B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1143000"/>
            <a:ext cx="693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00662" y="2052935"/>
            <a:ext cx="205740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Pressing this button sets these values to “Unknown”</a:t>
            </a:r>
            <a:endParaRPr lang="en-CA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4955382" y="2590800"/>
            <a:ext cx="345280" cy="1447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247900" y="2296120"/>
            <a:ext cx="240030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Pressing this button sets all values in this table to “Unknown”</a:t>
            </a:r>
            <a:endParaRPr lang="en-CA" dirty="0"/>
          </a:p>
        </p:txBody>
      </p:sp>
      <p:cxnSp>
        <p:nvCxnSpPr>
          <p:cNvPr id="44" name="Straight Arrow Connector 43"/>
          <p:cNvCxnSpPr>
            <a:stCxn id="43" idx="2"/>
          </p:cNvCxnSpPr>
          <p:nvPr/>
        </p:nvCxnSpPr>
        <p:spPr>
          <a:xfrm>
            <a:off x="3448050" y="3219450"/>
            <a:ext cx="209550" cy="8191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eft Brace 32"/>
          <p:cNvSpPr/>
          <p:nvPr/>
        </p:nvSpPr>
        <p:spPr>
          <a:xfrm rot="5400000">
            <a:off x="5597781" y="1946022"/>
            <a:ext cx="1072638" cy="4800600"/>
          </a:xfrm>
          <a:prstGeom prst="leftBrace">
            <a:avLst>
              <a:gd name="adj1" fmla="val 8333"/>
              <a:gd name="adj2" fmla="val 2010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>
            <a:endCxn id="33" idx="1"/>
          </p:cNvCxnSpPr>
          <p:nvPr/>
        </p:nvCxnSpPr>
        <p:spPr>
          <a:xfrm>
            <a:off x="6329362" y="2976265"/>
            <a:ext cx="1240021" cy="8337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8175" y="2496145"/>
            <a:ext cx="1381125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This </a:t>
            </a:r>
            <a:r>
              <a:rPr lang="en-US" dirty="0" smtClean="0"/>
              <a:t>button </a:t>
            </a:r>
            <a:r>
              <a:rPr lang="en-US" dirty="0" smtClean="0"/>
              <a:t>resets entire sheet.</a:t>
            </a:r>
            <a:endParaRPr lang="en-CA" dirty="0"/>
          </a:p>
        </p:txBody>
      </p:sp>
      <p:cxnSp>
        <p:nvCxnSpPr>
          <p:cNvPr id="22" name="Straight Arrow Connector 21"/>
          <p:cNvCxnSpPr>
            <a:stCxn id="21" idx="2"/>
          </p:cNvCxnSpPr>
          <p:nvPr/>
        </p:nvCxnSpPr>
        <p:spPr>
          <a:xfrm>
            <a:off x="1328738" y="3419475"/>
            <a:ext cx="119062" cy="6191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86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617</Words>
  <Application>Microsoft Office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UW NanoTool Instructional</vt:lpstr>
      <vt:lpstr>Introduction</vt:lpstr>
      <vt:lpstr>Introduction</vt:lpstr>
      <vt:lpstr>Introduction</vt:lpstr>
      <vt:lpstr>Introduction</vt:lpstr>
      <vt:lpstr>Section A</vt:lpstr>
      <vt:lpstr>Section B</vt:lpstr>
      <vt:lpstr>Section B</vt:lpstr>
      <vt:lpstr>Section B</vt:lpstr>
      <vt:lpstr>Section B: Entry Fields</vt:lpstr>
      <vt:lpstr>Section B: Entry Fields</vt:lpstr>
      <vt:lpstr>Section B: Entering Data</vt:lpstr>
      <vt:lpstr>Section B: References</vt:lpstr>
      <vt:lpstr>Section C: Exposure Assessment</vt:lpstr>
      <vt:lpstr>Section C: Entering data</vt:lpstr>
      <vt:lpstr>Section C: Multiple Activities</vt:lpstr>
      <vt:lpstr>Section D: Results</vt:lpstr>
    </vt:vector>
  </TitlesOfParts>
  <Company>University of Waterloo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Borwankar, Dhananjai</dc:creator>
  <cp:lastModifiedBy>Borwankar, Dhananjai</cp:lastModifiedBy>
  <cp:revision>52</cp:revision>
  <dcterms:created xsi:type="dcterms:W3CDTF">2014-10-22T14:29:42Z</dcterms:created>
  <dcterms:modified xsi:type="dcterms:W3CDTF">2015-04-16T14:15:11Z</dcterms:modified>
</cp:coreProperties>
</file>