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722" r:id="rId2"/>
  </p:sldMasterIdLst>
  <p:notesMasterIdLst>
    <p:notesMasterId r:id="rId7"/>
  </p:notesMasterIdLst>
  <p:sldIdLst>
    <p:sldId id="390" r:id="rId3"/>
    <p:sldId id="393" r:id="rId4"/>
    <p:sldId id="391" r:id="rId5"/>
    <p:sldId id="392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CFCFC"/>
    <a:srgbClr val="F5F5F6"/>
    <a:srgbClr val="E4B429"/>
    <a:srgbClr val="FFEA3D"/>
    <a:srgbClr val="FFD54F"/>
    <a:srgbClr val="FFFFAA"/>
    <a:srgbClr val="E0249A"/>
    <a:srgbClr val="0073CF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06" autoAdjust="0"/>
    <p:restoredTop sz="94103" autoAdjust="0"/>
  </p:normalViewPr>
  <p:slideViewPr>
    <p:cSldViewPr snapToGrid="0">
      <p:cViewPr varScale="1">
        <p:scale>
          <a:sx n="67" d="100"/>
          <a:sy n="67" d="100"/>
        </p:scale>
        <p:origin x="788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78E97C-1779-4CEE-80D0-5BBB1AC4023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CEF7D1-689C-4BC1-B59B-4A4CE078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6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7" y="1028943"/>
            <a:ext cx="651914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5" y="4266824"/>
            <a:ext cx="5112661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6" y="2642329"/>
            <a:ext cx="1155958" cy="37796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3/18/2020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43069D2-FAC5-B540-938A-D5C004FC4D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" t="25800" r="8375" b="26600"/>
          <a:stretch/>
        </p:blipFill>
        <p:spPr>
          <a:xfrm>
            <a:off x="457200" y="5791200"/>
            <a:ext cx="543299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1396192"/>
            <a:ext cx="4214718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912" y="2184402"/>
            <a:ext cx="4214718" cy="3846945"/>
          </a:xfrm>
        </p:spPr>
        <p:txBody>
          <a:bodyPr>
            <a:normAutofit/>
          </a:bodyPr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7115" y="1396192"/>
            <a:ext cx="4195094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7115" y="2184402"/>
            <a:ext cx="4195094" cy="3846945"/>
          </a:xfrm>
        </p:spPr>
        <p:txBody>
          <a:bodyPr>
            <a:normAutofit/>
          </a:bodyPr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94914" y="434111"/>
            <a:ext cx="8677297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7555" y="1237675"/>
            <a:ext cx="3248891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47556" y="2244437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947556" y="4668983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5300" y="2420360"/>
            <a:ext cx="81534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947556" y="4784728"/>
            <a:ext cx="3248891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1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62714" y="495661"/>
            <a:ext cx="4080486" cy="575736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773" y="1237675"/>
            <a:ext cx="3248891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913" y="6335312"/>
            <a:ext cx="2915434" cy="250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08708" y="2409026"/>
            <a:ext cx="3713021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40773" y="4784728"/>
            <a:ext cx="3248891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 smtClean="0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40774" y="2244437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40774" y="4668983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3829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3829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3829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4581239"/>
            <a:ext cx="8158163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cap="all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EF7CDFE-4AD1-C042-9B69-C29262BF44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57" y="411480"/>
            <a:ext cx="5683943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0594" y="397164"/>
            <a:ext cx="4573407" cy="646083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595747"/>
            <a:ext cx="4114682" cy="1907312"/>
          </a:xfrm>
        </p:spPr>
        <p:txBody>
          <a:bodyPr lIns="0" anchor="b">
            <a:noAutofit/>
          </a:bodyPr>
          <a:lstStyle>
            <a:lvl1pPr algn="l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6" y="2642329"/>
            <a:ext cx="1152144" cy="37796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3/18/2020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1D60701-02B4-D540-911A-B01AC4D2C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7793" y="6147742"/>
            <a:ext cx="2060466" cy="5274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91D4C5F0-5180-6746-A503-097869B289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4" t="18434" r="9658" b="19398"/>
          <a:stretch/>
        </p:blipFill>
        <p:spPr>
          <a:xfrm>
            <a:off x="228600" y="6175248"/>
            <a:ext cx="144716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4581239"/>
            <a:ext cx="8158163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cap="all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10C154A-5454-7D48-9F68-2CA0B87496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" y="355600"/>
            <a:ext cx="5683943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1028941"/>
            <a:ext cx="6519149" cy="1474115"/>
          </a:xfrm>
        </p:spPr>
        <p:txBody>
          <a:bodyPr lIns="0" anchor="b">
            <a:noAutofit/>
          </a:bodyPr>
          <a:lstStyle>
            <a:lvl1pPr algn="l">
              <a:defRPr sz="4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2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887187" cy="37796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82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67756" y="6377232"/>
            <a:ext cx="3220281" cy="25033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61312" y="6377232"/>
            <a:ext cx="415425" cy="25033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E88AE3C-A764-7E40-9A5B-4817A9657B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" t="25800" r="8375" b="26600"/>
          <a:stretch/>
        </p:blipFill>
        <p:spPr>
          <a:xfrm>
            <a:off x="342900" y="5791200"/>
            <a:ext cx="4074747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2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0593" y="397164"/>
            <a:ext cx="4573407" cy="646083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1028941"/>
            <a:ext cx="4114682" cy="1474115"/>
          </a:xfrm>
        </p:spPr>
        <p:txBody>
          <a:bodyPr lIns="0" anchor="b">
            <a:noAutofit/>
          </a:bodyPr>
          <a:lstStyle>
            <a:lvl1pPr algn="l">
              <a:defRPr sz="4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2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887187" cy="37796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82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3/18/2020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5F35D51-87A4-5140-8430-902D8B3795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2909" y="6147743"/>
            <a:ext cx="1545350" cy="5274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07BFC3A-8A2C-4A43-BB84-0F6C3A62CF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4" t="18434" r="9658" b="19398"/>
          <a:stretch/>
        </p:blipFill>
        <p:spPr>
          <a:xfrm>
            <a:off x="171450" y="6175248"/>
            <a:ext cx="108537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1028941"/>
            <a:ext cx="6519149" cy="1474115"/>
          </a:xfrm>
        </p:spPr>
        <p:txBody>
          <a:bodyPr lIns="0" anchor="b">
            <a:noAutofit/>
          </a:bodyPr>
          <a:lstStyle>
            <a:lvl1pPr algn="l">
              <a:defRPr sz="40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2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887187" cy="37796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82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67756" y="6377232"/>
            <a:ext cx="3220281" cy="2503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61312" y="6377232"/>
            <a:ext cx="415425" cy="2503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5" name="Rectangle 4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4E4B40B-F91E-6B47-B9CE-9E3B09DF4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" t="23400" r="7817" b="25400"/>
          <a:stretch/>
        </p:blipFill>
        <p:spPr>
          <a:xfrm>
            <a:off x="342900" y="5907024"/>
            <a:ext cx="382633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3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0593" y="397164"/>
            <a:ext cx="4573407" cy="646083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1028941"/>
            <a:ext cx="4114682" cy="1474115"/>
          </a:xfrm>
        </p:spPr>
        <p:txBody>
          <a:bodyPr lIns="0" anchor="b">
            <a:noAutofit/>
          </a:bodyPr>
          <a:lstStyle>
            <a:lvl1pPr algn="l">
              <a:defRPr sz="40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2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887187" cy="37796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82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67756" y="6377232"/>
            <a:ext cx="3220281" cy="2503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61312" y="6377232"/>
            <a:ext cx="415425" cy="2503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80C877-F6A8-A74B-B96E-3851C3186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" t="23400" r="7817" b="25400"/>
          <a:stretch/>
        </p:blipFill>
        <p:spPr>
          <a:xfrm>
            <a:off x="342900" y="5907024"/>
            <a:ext cx="382633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1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43250" y="6324601"/>
            <a:ext cx="3919888" cy="250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55773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825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681169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825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806565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825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3143250" y="6324601"/>
            <a:ext cx="3919888" cy="250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913" y="434109"/>
            <a:ext cx="5284561" cy="89592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1709739"/>
            <a:ext cx="7049630" cy="2852737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4589464"/>
            <a:ext cx="704963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43250" y="6324601"/>
            <a:ext cx="3919888" cy="250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2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391" y="3727927"/>
            <a:ext cx="6577965" cy="1212056"/>
          </a:xfrm>
        </p:spPr>
        <p:txBody>
          <a:bodyPr anchor="b"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20391" y="4947814"/>
            <a:ext cx="6577965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3250" y="6324601"/>
            <a:ext cx="3919888" cy="250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3A81B97-585F-6D4C-91F3-566B66C2D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" t="25800" r="8375" b="26600"/>
          <a:stretch/>
        </p:blipFill>
        <p:spPr>
          <a:xfrm>
            <a:off x="685801" y="1905000"/>
            <a:ext cx="7530545" cy="13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5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3" y="434109"/>
            <a:ext cx="8677297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413164"/>
            <a:ext cx="4190141" cy="4590472"/>
          </a:xfrm>
        </p:spPr>
        <p:txBody>
          <a:bodyPr/>
          <a:lstStyle>
            <a:lvl1pPr marL="216694" indent="-216694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1pPr>
            <a:lvl2pPr marL="5143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2pPr>
            <a:lvl3pPr marL="8572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3pPr>
            <a:lvl4pPr marL="12001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4pPr>
            <a:lvl5pPr marL="15430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244" y="1413164"/>
            <a:ext cx="4243965" cy="4590472"/>
          </a:xfrm>
        </p:spPr>
        <p:txBody>
          <a:bodyPr/>
          <a:lstStyle>
            <a:lvl1pPr marL="216694" indent="-216694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1pPr>
            <a:lvl2pPr marL="5143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2pPr>
            <a:lvl3pPr marL="8572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3pPr>
            <a:lvl4pPr marL="12001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4pPr>
            <a:lvl5pPr marL="15430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43250" y="6324601"/>
            <a:ext cx="3919888" cy="250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6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7" y="1028943"/>
            <a:ext cx="651914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1152144" cy="37796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3/18/2020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5" name="Rectangle 4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043A7D3-71BA-0D4D-8606-264CCB5C2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" t="23400" r="7817" b="25400"/>
          <a:stretch/>
        </p:blipFill>
        <p:spPr>
          <a:xfrm>
            <a:off x="345440" y="5907024"/>
            <a:ext cx="5101781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1" y="1396192"/>
            <a:ext cx="4157035" cy="670270"/>
          </a:xfrm>
        </p:spPr>
        <p:txBody>
          <a:bodyPr anchor="b">
            <a:noAutofit/>
          </a:bodyPr>
          <a:lstStyle>
            <a:lvl1pPr marL="0" indent="0">
              <a:buNone/>
              <a:defRPr sz="2100" b="1" baseline="0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911" y="2184401"/>
            <a:ext cx="4157035" cy="3846945"/>
          </a:xfrm>
        </p:spPr>
        <p:txBody>
          <a:bodyPr>
            <a:normAutofit/>
          </a:bodyPr>
          <a:lstStyle>
            <a:lvl1pPr marL="216694" indent="-216694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500"/>
            </a:lvl1pPr>
            <a:lvl2pPr marL="5143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350"/>
            </a:lvl2pPr>
            <a:lvl3pPr marL="8572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200"/>
            </a:lvl3pPr>
            <a:lvl4pPr marL="12001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050"/>
            </a:lvl4pPr>
            <a:lvl5pPr marL="15430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7115" y="1396192"/>
            <a:ext cx="4195094" cy="670270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7115" y="2184401"/>
            <a:ext cx="4195094" cy="3846945"/>
          </a:xfrm>
        </p:spPr>
        <p:txBody>
          <a:bodyPr>
            <a:normAutofit/>
          </a:bodyPr>
          <a:lstStyle>
            <a:lvl1pPr marL="216694" indent="-216694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500"/>
            </a:lvl1pPr>
            <a:lvl2pPr marL="5143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350"/>
            </a:lvl2pPr>
            <a:lvl3pPr marL="8572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200"/>
            </a:lvl3pPr>
            <a:lvl4pPr marL="12001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050"/>
            </a:lvl4pPr>
            <a:lvl5pPr marL="15430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94913" y="434109"/>
            <a:ext cx="8677297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43250" y="6324601"/>
            <a:ext cx="3919888" cy="250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0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43250" y="6324601"/>
            <a:ext cx="3919888" cy="250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6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43250" y="6324601"/>
            <a:ext cx="3919888" cy="250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43250" y="6324601"/>
            <a:ext cx="3919888" cy="250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3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7554" y="1237675"/>
            <a:ext cx="3248891" cy="910202"/>
          </a:xfrm>
        </p:spPr>
        <p:txBody>
          <a:bodyPr anchor="b">
            <a:normAutofit/>
          </a:bodyPr>
          <a:lstStyle>
            <a:lvl1pPr algn="ctr">
              <a:defRPr sz="21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15710" y="6335310"/>
            <a:ext cx="885836" cy="250337"/>
          </a:xfrm>
          <a:prstGeom prst="rect">
            <a:avLst/>
          </a:prstGeom>
        </p:spPr>
        <p:txBody>
          <a:bodyPr/>
          <a:lstStyle/>
          <a:p>
            <a:fld id="{5FDFC970-B950-4395-A833-47227D4A68CA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43250" y="6324601"/>
            <a:ext cx="3919888" cy="250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47555" y="2244437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947555" y="4668983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5300" y="2420360"/>
            <a:ext cx="81534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947555" y="4784726"/>
            <a:ext cx="3248891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9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62714" y="495661"/>
            <a:ext cx="4080486" cy="575736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772" y="1237675"/>
            <a:ext cx="3248891" cy="910202"/>
          </a:xfrm>
        </p:spPr>
        <p:txBody>
          <a:bodyPr anchor="b">
            <a:normAutofit/>
          </a:bodyPr>
          <a:lstStyle>
            <a:lvl1pPr algn="ctr">
              <a:defRPr sz="21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19710" y="6335310"/>
            <a:ext cx="885836" cy="250337"/>
          </a:xfrm>
          <a:prstGeom prst="rect">
            <a:avLst/>
          </a:prstGeom>
        </p:spPr>
        <p:txBody>
          <a:bodyPr/>
          <a:lstStyle/>
          <a:p>
            <a:fld id="{5FDFC970-B950-4395-A833-47227D4A68CA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912" y="6335310"/>
            <a:ext cx="2915434" cy="250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359728" y="6335310"/>
            <a:ext cx="762000" cy="2503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08707" y="2409026"/>
            <a:ext cx="3713021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5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40772" y="4784726"/>
            <a:ext cx="3248891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 smtClean="0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40773" y="2244437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40773" y="4668983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51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2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4" y="2382982"/>
            <a:ext cx="8677297" cy="1046019"/>
          </a:xfrm>
        </p:spPr>
        <p:txBody>
          <a:bodyPr anchor="b">
            <a:normAutofit/>
          </a:bodyPr>
          <a:lstStyle>
            <a:lvl1pPr algn="ctr">
              <a:defRPr sz="45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7154" y="6335310"/>
            <a:ext cx="885836" cy="250337"/>
          </a:xfrm>
          <a:prstGeom prst="rect">
            <a:avLst/>
          </a:prstGeom>
        </p:spPr>
        <p:txBody>
          <a:bodyPr/>
          <a:lstStyle/>
          <a:p>
            <a:fld id="{5FDFC970-B950-4395-A833-47227D4A68CA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43250" y="6324601"/>
            <a:ext cx="3919888" cy="250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7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2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4" y="2382982"/>
            <a:ext cx="8677297" cy="1046019"/>
          </a:xfrm>
        </p:spPr>
        <p:txBody>
          <a:bodyPr anchor="b">
            <a:normAutofit/>
          </a:bodyPr>
          <a:lstStyle>
            <a:lvl1pPr algn="ctr">
              <a:defRPr sz="45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7154" y="6335310"/>
            <a:ext cx="885836" cy="250337"/>
          </a:xfrm>
          <a:prstGeom prst="rect">
            <a:avLst/>
          </a:prstGeom>
        </p:spPr>
        <p:txBody>
          <a:bodyPr/>
          <a:lstStyle/>
          <a:p>
            <a:fld id="{5FDFC970-B950-4395-A833-47227D4A68CA}" type="datetime1">
              <a:rPr lang="en-US" smtClean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43250" y="6324601"/>
            <a:ext cx="3919888" cy="250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91000" y="6335310"/>
            <a:ext cx="762000" cy="2503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2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2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4" y="2382982"/>
            <a:ext cx="8677297" cy="1046019"/>
          </a:xfrm>
        </p:spPr>
        <p:txBody>
          <a:bodyPr anchor="b">
            <a:normAutofit/>
          </a:bodyPr>
          <a:lstStyle>
            <a:lvl1pPr algn="ctr"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7154" y="6335310"/>
            <a:ext cx="885836" cy="250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FC970-B950-4395-A833-47227D4A68CA}" type="datetime1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43250" y="6324601"/>
            <a:ext cx="3919888" cy="250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1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919" y="4581237"/>
            <a:ext cx="8158163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350" b="0" i="0" cap="all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43250" y="6324601"/>
            <a:ext cx="3919888" cy="250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8" name="Rectangle 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E931CB2-A6BA-6040-AEE4-30B455D14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43" y="533400"/>
            <a:ext cx="4262957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5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0594" y="397164"/>
            <a:ext cx="4573407" cy="646083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595747"/>
            <a:ext cx="4114682" cy="1907312"/>
          </a:xfrm>
        </p:spPr>
        <p:txBody>
          <a:bodyPr lIns="0"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1152144" cy="37796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3/18/2020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A074264-89A3-EE45-B1CD-741D4DBB62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" t="23400" r="7817" b="25400"/>
          <a:stretch/>
        </p:blipFill>
        <p:spPr>
          <a:xfrm>
            <a:off x="375921" y="5907024"/>
            <a:ext cx="4145280" cy="58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"/>
          <a:stretch/>
        </p:blipFill>
        <p:spPr>
          <a:xfrm>
            <a:off x="0" y="384562"/>
            <a:ext cx="9144000" cy="6473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069" y="4682836"/>
            <a:ext cx="8043863" cy="1559782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350" b="0" i="0">
                <a:solidFill>
                  <a:schemeClr val="bg1">
                    <a:alpha val="81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 OPTION 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43250" y="6324601"/>
            <a:ext cx="3919888" cy="250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B3CD299-1E34-F44A-AC2D-AB8EE264C1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1" y="457200"/>
            <a:ext cx="4262957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4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55773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681169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806565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914" y="434111"/>
            <a:ext cx="5284561" cy="895927"/>
          </a:xfrm>
        </p:spPr>
        <p:txBody>
          <a:bodyPr tIns="182880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3" y="1709741"/>
            <a:ext cx="7049630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3" y="4589466"/>
            <a:ext cx="704963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392" y="3727927"/>
            <a:ext cx="6577965" cy="121205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20392" y="4947816"/>
            <a:ext cx="6577965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031D293-784B-194D-B017-C76342FBD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" t="25800" r="8375" b="26600"/>
          <a:stretch/>
        </p:blipFill>
        <p:spPr>
          <a:xfrm>
            <a:off x="619761" y="1925320"/>
            <a:ext cx="8280400" cy="110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4" y="434111"/>
            <a:ext cx="8677297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3" y="1413164"/>
            <a:ext cx="4190141" cy="4590472"/>
          </a:xfrm>
        </p:spPr>
        <p:txBody>
          <a:bodyPr/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245" y="1413164"/>
            <a:ext cx="4243965" cy="4590472"/>
          </a:xfrm>
        </p:spPr>
        <p:txBody>
          <a:bodyPr/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827793" y="6147742"/>
            <a:ext cx="2060466" cy="5274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914" y="434111"/>
            <a:ext cx="8677297" cy="895927"/>
          </a:xfrm>
          <a:prstGeom prst="rect">
            <a:avLst/>
          </a:prstGeom>
        </p:spPr>
        <p:txBody>
          <a:bodyPr vert="horz" lIns="91440" tIns="9144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3" y="1413166"/>
            <a:ext cx="8677297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DEEB02D-A9CE-7C41-A3A6-27E44A035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4" t="18434" r="9658" b="19398"/>
          <a:stretch/>
        </p:blipFill>
        <p:spPr>
          <a:xfrm>
            <a:off x="228600" y="6175248"/>
            <a:ext cx="144716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4" r:id="rId2"/>
    <p:sldLayoutId id="2147483715" r:id="rId3"/>
    <p:sldLayoutId id="2147483716" r:id="rId4"/>
    <p:sldLayoutId id="2147483670" r:id="rId5"/>
    <p:sldLayoutId id="2147483693" r:id="rId6"/>
    <p:sldLayoutId id="2147483671" r:id="rId7"/>
    <p:sldLayoutId id="2147483690" r:id="rId8"/>
    <p:sldLayoutId id="2147483672" r:id="rId9"/>
    <p:sldLayoutId id="2147483673" r:id="rId10"/>
    <p:sldLayoutId id="2147483674" r:id="rId11"/>
    <p:sldLayoutId id="2147483675" r:id="rId12"/>
    <p:sldLayoutId id="2147483710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12" r:id="rId19"/>
    <p:sldLayoutId id="2147483713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3600" b="0" kern="1200" spc="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18" indent="-288918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342909" y="6147743"/>
            <a:ext cx="1545350" cy="5274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913" y="434109"/>
            <a:ext cx="8677297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1413164"/>
            <a:ext cx="8677297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CD6BC58-4F08-3646-BF08-CBB8F0A5B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4" t="18434" r="9658" b="19398"/>
          <a:stretch/>
        </p:blipFill>
        <p:spPr>
          <a:xfrm>
            <a:off x="171450" y="6175248"/>
            <a:ext cx="108537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6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2700" b="0" kern="1200" spc="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94" indent="-216694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SzPct val="85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SzPct val="85000"/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SzPct val="85000"/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SzPct val="85000"/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waterloo.webex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WebEx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3" y="1413166"/>
            <a:ext cx="8810864" cy="47962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To access WebEx, you can:</a:t>
            </a:r>
          </a:p>
          <a:p>
            <a:r>
              <a:rPr lang="en-US" dirty="0" smtClean="0"/>
              <a:t>Click </a:t>
            </a:r>
            <a:r>
              <a:rPr lang="en-US" dirty="0" smtClean="0"/>
              <a:t>on the link provided by your instructor OR</a:t>
            </a:r>
          </a:p>
          <a:p>
            <a:r>
              <a:rPr lang="en-US" dirty="0" smtClean="0"/>
              <a:t>Go to </a:t>
            </a:r>
            <a:r>
              <a:rPr lang="en-US" dirty="0">
                <a:hlinkClick r:id="rId3"/>
              </a:rPr>
              <a:t>https://uwaterloo.webex.com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and enter the event number and password provided by your instructor</a:t>
            </a:r>
          </a:p>
          <a:p>
            <a:pPr marL="0" indent="0" algn="ctr">
              <a:buNone/>
            </a:pPr>
            <a:r>
              <a:rPr lang="en-US" sz="1200" smtClean="0"/>
              <a:t>-------------------------------------------------------------------------------------------------------------------------------------------------------------------------------------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**Ensure you log in to WebEx using your </a:t>
            </a:r>
            <a:r>
              <a:rPr lang="en-US" dirty="0" err="1" smtClean="0"/>
              <a:t>WatIAM</a:t>
            </a:r>
            <a:r>
              <a:rPr lang="en-US" dirty="0" smtClean="0"/>
              <a:t> credentials (should be formatted as </a:t>
            </a:r>
            <a:r>
              <a:rPr lang="en-CA" dirty="0" smtClean="0"/>
              <a:t>uwuserid@uwaterloo.ca</a:t>
            </a:r>
            <a:r>
              <a:rPr lang="en-US" dirty="0" smtClean="0"/>
              <a:t>) but do NOT include “</a:t>
            </a:r>
            <a:r>
              <a:rPr lang="en-US" dirty="0" err="1" smtClean="0"/>
              <a:t>edu</a:t>
            </a:r>
            <a:r>
              <a:rPr lang="en-US" dirty="0" smtClean="0"/>
              <a:t>” in your email</a:t>
            </a:r>
          </a:p>
          <a:p>
            <a:pPr marL="0" indent="0">
              <a:buNone/>
            </a:pPr>
            <a:r>
              <a:rPr lang="en-US" dirty="0" smtClean="0"/>
              <a:t>** </a:t>
            </a:r>
            <a:r>
              <a:rPr lang="en-US" dirty="0"/>
              <a:t>Passwords you have saved may autofill to WebEx and cause errors if they include “</a:t>
            </a:r>
            <a:r>
              <a:rPr lang="en-US" dirty="0" err="1"/>
              <a:t>edu</a:t>
            </a:r>
            <a:r>
              <a:rPr lang="en-US" dirty="0"/>
              <a:t>” in your email. If you have passwords saved, consider using a different browser or an incognito window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**It is recommended you use Chrome, Microsoft Edge or Firefox to access WebEx</a:t>
            </a:r>
          </a:p>
        </p:txBody>
      </p:sp>
    </p:spTree>
    <p:extLst>
      <p:ext uri="{BB962C8B-B14F-4D97-AF65-F5344CB8AC3E}">
        <p14:creationId xmlns:p14="http://schemas.microsoft.com/office/powerpoint/2010/main" val="369943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Accessing WebEx Error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“</a:t>
            </a:r>
            <a:r>
              <a:rPr lang="en-US" dirty="0" err="1" smtClean="0"/>
              <a:t>edu</a:t>
            </a:r>
            <a:r>
              <a:rPr lang="en-US" dirty="0" smtClean="0"/>
              <a:t>” is included in your email when logging in, you will receive the following error message. In order to log in, you will need to either open an incognito tab (Ctrl + Shift + N for Chrome) OR open a new browser like Firefox.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000" r="53333" b="53333"/>
          <a:stretch/>
        </p:blipFill>
        <p:spPr>
          <a:xfrm>
            <a:off x="2399961" y="3390900"/>
            <a:ext cx="4267200" cy="1885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049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WebEx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2" y="1231326"/>
            <a:ext cx="8677297" cy="45951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 have not used WebEx before, you will be asked to download a </a:t>
            </a:r>
            <a:r>
              <a:rPr lang="en-US" dirty="0" smtClean="0"/>
              <a:t>Chrome </a:t>
            </a:r>
            <a:r>
              <a:rPr lang="en-US" dirty="0"/>
              <a:t>extension to run the software. </a:t>
            </a:r>
            <a:r>
              <a:rPr lang="en-US" dirty="0" smtClean="0"/>
              <a:t>You can download the </a:t>
            </a:r>
            <a:r>
              <a:rPr lang="en-US" dirty="0"/>
              <a:t>extension OR </a:t>
            </a:r>
            <a:r>
              <a:rPr lang="en-US" dirty="0" smtClean="0"/>
              <a:t>download </a:t>
            </a:r>
            <a:r>
              <a:rPr lang="en-US" dirty="0"/>
              <a:t>a temporary application with the link at the bottom of the page. Both options will allow you to access the WebEx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6" r="1602" b="6172"/>
          <a:stretch/>
        </p:blipFill>
        <p:spPr bwMode="auto">
          <a:xfrm>
            <a:off x="1609386" y="3252812"/>
            <a:ext cx="5848350" cy="28067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470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Joining the WebEx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3" y="1221774"/>
            <a:ext cx="8832129" cy="14469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If you are having difficulties hearing the speaker, click “Communicate” from the top menu and edit your audio settings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Your audio will be muted during the class, so you will need to ask questions using the chat OR Q&amp;A feature. Your instructor will provide guidance.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4913" y="2705390"/>
            <a:ext cx="4194207" cy="3386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18" indent="-288918" algn="l" defTabSz="914377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-233" b="6072"/>
          <a:stretch/>
        </p:blipFill>
        <p:spPr>
          <a:xfrm>
            <a:off x="3754153" y="3104707"/>
            <a:ext cx="4885319" cy="25751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94913" y="2966478"/>
            <a:ext cx="355924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18" lvl="0" indent="-288918" defTabSz="914377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SzPct val="85000"/>
              <a:buFont typeface="Wingdings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To open the chat, click the blue speech bubble icon. Make sure you have selected “Host and Presenter” from the “To” dropdown menu.</a:t>
            </a:r>
          </a:p>
          <a:p>
            <a:pPr marL="288918" lvl="0" indent="-288918" defTabSz="914377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SzPct val="85000"/>
              <a:buFont typeface="Wingdings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 If you have questions that are not answered during class, please email your instructor.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98533" y="3412067"/>
            <a:ext cx="618067" cy="63500"/>
          </a:xfrm>
          <a:prstGeom prst="rect">
            <a:avLst/>
          </a:prstGeom>
          <a:solidFill>
            <a:srgbClr val="FCFCFC"/>
          </a:solidFill>
          <a:ln>
            <a:solidFill>
              <a:srgbClr val="FCF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54600" y="4241799"/>
            <a:ext cx="833967" cy="590993"/>
          </a:xfrm>
          <a:prstGeom prst="rect">
            <a:avLst/>
          </a:prstGeom>
          <a:solidFill>
            <a:srgbClr val="F5F5F6"/>
          </a:solidFill>
          <a:ln>
            <a:solidFill>
              <a:srgbClr val="F5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50666" y="3738033"/>
            <a:ext cx="381001" cy="76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0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fWaterloo_WhiteBkgrd">
  <a:themeElements>
    <a:clrScheme name="Waterloo2016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FD54F"/>
      </a:accent1>
      <a:accent2>
        <a:srgbClr val="0C0C0C"/>
      </a:accent2>
      <a:accent3>
        <a:srgbClr val="AEAEAE"/>
      </a:accent3>
      <a:accent4>
        <a:srgbClr val="B71233"/>
      </a:accent4>
      <a:accent5>
        <a:srgbClr val="7F7F7F"/>
      </a:accent5>
      <a:accent6>
        <a:srgbClr val="0073CE"/>
      </a:accent6>
      <a:hlink>
        <a:srgbClr val="353535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C78268A-E3CE-464F-9CA1-FC1DD83E959D}" vid="{4955295C-09DD-604C-B3E0-52BEB8CDD25F}"/>
    </a:ext>
  </a:extLst>
</a:theme>
</file>

<file path=ppt/theme/theme2.xml><?xml version="1.0" encoding="utf-8"?>
<a:theme xmlns:a="http://schemas.openxmlformats.org/drawingml/2006/main" name="1_UofWaterloo_WhiteBkgrd">
  <a:themeElements>
    <a:clrScheme name="Waterloo2016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FD54F"/>
      </a:accent1>
      <a:accent2>
        <a:srgbClr val="0C0C0C"/>
      </a:accent2>
      <a:accent3>
        <a:srgbClr val="AEAEAE"/>
      </a:accent3>
      <a:accent4>
        <a:srgbClr val="B71233"/>
      </a:accent4>
      <a:accent5>
        <a:srgbClr val="7F7F7F"/>
      </a:accent5>
      <a:accent6>
        <a:srgbClr val="0073CE"/>
      </a:accent6>
      <a:hlink>
        <a:srgbClr val="353535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BE0D29-27CC-7748-AFE7-FFEE68ADFA62}" vid="{51E05275-B666-974A-8820-1E60C00A09F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uWlooA&amp;F_4x6_F2019</Template>
  <TotalTime>6444</TotalTime>
  <Words>332</Words>
  <Application>Microsoft Office PowerPoint</Application>
  <PresentationFormat>On-screen Show (4:3)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Georgia</vt:lpstr>
      <vt:lpstr>Impact</vt:lpstr>
      <vt:lpstr>Verdana</vt:lpstr>
      <vt:lpstr>Wingdings</vt:lpstr>
      <vt:lpstr>UofWaterloo_WhiteBkgrd</vt:lpstr>
      <vt:lpstr>1_UofWaterloo_WhiteBkgrd</vt:lpstr>
      <vt:lpstr>Accessing WebEx</vt:lpstr>
      <vt:lpstr>Accessing WebEx Error</vt:lpstr>
      <vt:lpstr>Accessing WebEx cont.</vt:lpstr>
      <vt:lpstr>After Joining the WebEx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to Learn Conquering the Backwards Bicycle</dc:title>
  <dc:creator>thilpert</dc:creator>
  <cp:lastModifiedBy>Guest User</cp:lastModifiedBy>
  <cp:revision>192</cp:revision>
  <cp:lastPrinted>2020-01-15T17:22:36Z</cp:lastPrinted>
  <dcterms:created xsi:type="dcterms:W3CDTF">2019-09-01T14:03:18Z</dcterms:created>
  <dcterms:modified xsi:type="dcterms:W3CDTF">2020-03-18T20:25:11Z</dcterms:modified>
</cp:coreProperties>
</file>