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38"/>
  </p:notesMasterIdLst>
  <p:sldIdLst>
    <p:sldId id="267" r:id="rId5"/>
    <p:sldId id="553" r:id="rId6"/>
    <p:sldId id="263" r:id="rId7"/>
    <p:sldId id="303" r:id="rId8"/>
    <p:sldId id="304" r:id="rId9"/>
    <p:sldId id="353" r:id="rId10"/>
    <p:sldId id="337" r:id="rId11"/>
    <p:sldId id="554" r:id="rId12"/>
    <p:sldId id="338" r:id="rId13"/>
    <p:sldId id="354" r:id="rId14"/>
    <p:sldId id="355" r:id="rId15"/>
    <p:sldId id="324" r:id="rId16"/>
    <p:sldId id="323" r:id="rId17"/>
    <p:sldId id="555" r:id="rId18"/>
    <p:sldId id="556" r:id="rId19"/>
    <p:sldId id="557" r:id="rId20"/>
    <p:sldId id="320" r:id="rId21"/>
    <p:sldId id="334" r:id="rId22"/>
    <p:sldId id="352" r:id="rId23"/>
    <p:sldId id="336" r:id="rId24"/>
    <p:sldId id="335" r:id="rId25"/>
    <p:sldId id="322" r:id="rId26"/>
    <p:sldId id="321" r:id="rId27"/>
    <p:sldId id="307" r:id="rId28"/>
    <p:sldId id="306" r:id="rId29"/>
    <p:sldId id="558" r:id="rId30"/>
    <p:sldId id="315" r:id="rId31"/>
    <p:sldId id="339" r:id="rId32"/>
    <p:sldId id="559" r:id="rId33"/>
    <p:sldId id="560" r:id="rId34"/>
    <p:sldId id="340" r:id="rId35"/>
    <p:sldId id="313" r:id="rId36"/>
    <p:sldId id="27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B429"/>
    <a:srgbClr val="FFD54F"/>
    <a:srgbClr val="FFEA3D"/>
    <a:srgbClr val="FFFFAA"/>
    <a:srgbClr val="E0249A"/>
    <a:srgbClr val="0073CF"/>
    <a:srgbClr val="57068C"/>
    <a:srgbClr val="FFDB43"/>
    <a:srgbClr val="FDD54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err="1"/>
              <a:t>BMath</a:t>
            </a:r>
            <a:r>
              <a:rPr lang="en-US"/>
              <a:t> and </a:t>
            </a:r>
            <a:r>
              <a:rPr lang="en-US" err="1"/>
              <a:t>MMath</a:t>
            </a:r>
            <a:r>
              <a:rPr lang="en-US"/>
              <a:t> in Actuarial Science at Waterloo</a:t>
            </a:r>
          </a:p>
          <a:p>
            <a:pPr marL="171450" indent="-171450">
              <a:buFont typeface="Arial" panose="020B0604020202020204" pitchFamily="34" charset="0"/>
              <a:buChar char="•"/>
            </a:pPr>
            <a:r>
              <a:rPr lang="en-US"/>
              <a:t>Faculty member for 8 years in SAS</a:t>
            </a:r>
          </a:p>
          <a:p>
            <a:endParaRPr lang="en-US"/>
          </a:p>
          <a:p>
            <a:pPr marL="171450" indent="-171450">
              <a:buFont typeface="Arial" panose="020B0604020202020204" pitchFamily="34" charset="0"/>
              <a:buChar char="•"/>
            </a:pPr>
            <a:endParaRPr lang="en-US"/>
          </a:p>
          <a:p>
            <a:endParaRPr lang="en-US">
              <a:cs typeface="Calibri"/>
            </a:endParaRPr>
          </a:p>
        </p:txBody>
      </p:sp>
      <p:sp>
        <p:nvSpPr>
          <p:cNvPr id="4" name="Slide Number Placeholder 3"/>
          <p:cNvSpPr>
            <a:spLocks noGrp="1"/>
          </p:cNvSpPr>
          <p:nvPr>
            <p:ph type="sldNum" sz="quarter" idx="10"/>
          </p:nvPr>
        </p:nvSpPr>
        <p:spPr/>
        <p:txBody>
          <a:bodyPr/>
          <a:lstStyle/>
          <a:p>
            <a:fld id="{20979BA0-4E53-4447-BDF1-2813B9F102D6}" type="slidenum">
              <a:rPr lang="en-US" smtClean="0"/>
              <a:t>2</a:t>
            </a:fld>
            <a:endParaRPr lang="en-US"/>
          </a:p>
        </p:txBody>
      </p:sp>
    </p:spTree>
    <p:extLst>
      <p:ext uri="{BB962C8B-B14F-4D97-AF65-F5344CB8AC3E}">
        <p14:creationId xmlns:p14="http://schemas.microsoft.com/office/powerpoint/2010/main" val="1974239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Emphasize okay to not declare in 2A and declare later!!</a:t>
            </a:r>
          </a:p>
        </p:txBody>
      </p:sp>
      <p:sp>
        <p:nvSpPr>
          <p:cNvPr id="4" name="Slide Number Placeholder 3"/>
          <p:cNvSpPr>
            <a:spLocks noGrp="1"/>
          </p:cNvSpPr>
          <p:nvPr>
            <p:ph type="sldNum" sz="quarter" idx="5"/>
          </p:nvPr>
        </p:nvSpPr>
        <p:spPr/>
        <p:txBody>
          <a:bodyPr/>
          <a:lstStyle/>
          <a:p>
            <a:fld id="{8CCEF7D1-689C-4BC1-B59B-4A4CE078ECDF}" type="slidenum">
              <a:rPr lang="en-US" smtClean="0"/>
              <a:t>12</a:t>
            </a:fld>
            <a:endParaRPr lang="en-US"/>
          </a:p>
        </p:txBody>
      </p:sp>
    </p:spTree>
    <p:extLst>
      <p:ext uri="{BB962C8B-B14F-4D97-AF65-F5344CB8AC3E}">
        <p14:creationId xmlns:p14="http://schemas.microsoft.com/office/powerpoint/2010/main" val="1262222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CCEF7D1-689C-4BC1-B59B-4A4CE078ECDF}" type="slidenum">
              <a:rPr lang="en-US" smtClean="0"/>
              <a:t>13</a:t>
            </a:fld>
            <a:endParaRPr lang="en-US"/>
          </a:p>
        </p:txBody>
      </p:sp>
    </p:spTree>
    <p:extLst>
      <p:ext uri="{BB962C8B-B14F-4D97-AF65-F5344CB8AC3E}">
        <p14:creationId xmlns:p14="http://schemas.microsoft.com/office/powerpoint/2010/main" val="2622665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Course pre-</a:t>
            </a:r>
            <a:r>
              <a:rPr lang="en-CA" err="1"/>
              <a:t>reqs</a:t>
            </a:r>
            <a:r>
              <a:rPr lang="en-CA"/>
              <a:t> are always based on the current calendar year</a:t>
            </a:r>
          </a:p>
        </p:txBody>
      </p:sp>
      <p:sp>
        <p:nvSpPr>
          <p:cNvPr id="4" name="Slide Number Placeholder 3"/>
          <p:cNvSpPr>
            <a:spLocks noGrp="1"/>
          </p:cNvSpPr>
          <p:nvPr>
            <p:ph type="sldNum" sz="quarter" idx="5"/>
          </p:nvPr>
        </p:nvSpPr>
        <p:spPr/>
        <p:txBody>
          <a:bodyPr/>
          <a:lstStyle/>
          <a:p>
            <a:fld id="{8CCEF7D1-689C-4BC1-B59B-4A4CE078ECDF}" type="slidenum">
              <a:rPr lang="en-US" smtClean="0"/>
              <a:t>15</a:t>
            </a:fld>
            <a:endParaRPr lang="en-US"/>
          </a:p>
        </p:txBody>
      </p:sp>
    </p:spTree>
    <p:extLst>
      <p:ext uri="{BB962C8B-B14F-4D97-AF65-F5344CB8AC3E}">
        <p14:creationId xmlns:p14="http://schemas.microsoft.com/office/powerpoint/2010/main" val="3406051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13858-2EE2-2D7C-D44E-78F7E163C9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D1BA1-D09A-5224-4835-D4E7ABA0C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778E77-AB8E-2B52-56C6-020AEE1C253A}"/>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767071F2-8264-D6EF-04F9-F93DBD825AED}"/>
              </a:ext>
            </a:extLst>
          </p:cNvPr>
          <p:cNvSpPr>
            <a:spLocks noGrp="1"/>
          </p:cNvSpPr>
          <p:nvPr>
            <p:ph type="sldNum" sz="quarter" idx="5"/>
          </p:nvPr>
        </p:nvSpPr>
        <p:spPr/>
        <p:txBody>
          <a:bodyPr/>
          <a:lstStyle/>
          <a:p>
            <a:fld id="{8CCEF7D1-689C-4BC1-B59B-4A4CE078ECDF}" type="slidenum">
              <a:rPr lang="en-US" smtClean="0"/>
              <a:t>16</a:t>
            </a:fld>
            <a:endParaRPr lang="en-US"/>
          </a:p>
        </p:txBody>
      </p:sp>
    </p:spTree>
    <p:extLst>
      <p:ext uri="{BB962C8B-B14F-4D97-AF65-F5344CB8AC3E}">
        <p14:creationId xmlns:p14="http://schemas.microsoft.com/office/powerpoint/2010/main" val="736910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So up to 13 non-math courses are possible</a:t>
            </a:r>
          </a:p>
          <a:p>
            <a:endParaRPr lang="en-CA"/>
          </a:p>
        </p:txBody>
      </p:sp>
      <p:sp>
        <p:nvSpPr>
          <p:cNvPr id="4" name="Slide Number Placeholder 3"/>
          <p:cNvSpPr>
            <a:spLocks noGrp="1"/>
          </p:cNvSpPr>
          <p:nvPr>
            <p:ph type="sldNum" sz="quarter" idx="5"/>
          </p:nvPr>
        </p:nvSpPr>
        <p:spPr/>
        <p:txBody>
          <a:bodyPr/>
          <a:lstStyle/>
          <a:p>
            <a:fld id="{8CCEF7D1-689C-4BC1-B59B-4A4CE078ECDF}" type="slidenum">
              <a:rPr lang="en-US" smtClean="0"/>
              <a:t>21</a:t>
            </a:fld>
            <a:endParaRPr lang="en-US"/>
          </a:p>
        </p:txBody>
      </p:sp>
    </p:spTree>
    <p:extLst>
      <p:ext uri="{BB962C8B-B14F-4D97-AF65-F5344CB8AC3E}">
        <p14:creationId xmlns:p14="http://schemas.microsoft.com/office/powerpoint/2010/main" val="3848715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ACTSC 454 = Longevity and Mortality using Predictive Analytics</a:t>
            </a:r>
          </a:p>
          <a:p>
            <a:r>
              <a:rPr lang="en-CA"/>
              <a:t>ACTSC 457 = Predictive Modelling in Property and Casualty Insurance</a:t>
            </a:r>
          </a:p>
          <a:p>
            <a:r>
              <a:rPr lang="en-CA"/>
              <a:t>ACTSC 456 = Statistical Learning in Actuarial Science</a:t>
            </a:r>
          </a:p>
          <a:p>
            <a:r>
              <a:rPr lang="en-CA"/>
              <a:t>STAT 431 = Generalized Linear Models and their Applications</a:t>
            </a:r>
          </a:p>
          <a:p>
            <a:r>
              <a:rPr lang="en-CA"/>
              <a:t>STAT 440 = Computational Inference</a:t>
            </a:r>
          </a:p>
          <a:p>
            <a:r>
              <a:rPr lang="en-CA"/>
              <a:t>STAT 442 = Data Visualization</a:t>
            </a:r>
          </a:p>
          <a:p>
            <a:r>
              <a:rPr lang="en-CA"/>
              <a:t>STAT 443 = Forecasting</a:t>
            </a:r>
          </a:p>
          <a:p>
            <a:r>
              <a:rPr lang="en-CA"/>
              <a:t>STAT 444 = Statistical Learning – Advanced Regression</a:t>
            </a:r>
          </a:p>
        </p:txBody>
      </p:sp>
      <p:sp>
        <p:nvSpPr>
          <p:cNvPr id="4" name="Slide Number Placeholder 3"/>
          <p:cNvSpPr>
            <a:spLocks noGrp="1"/>
          </p:cNvSpPr>
          <p:nvPr>
            <p:ph type="sldNum" sz="quarter" idx="5"/>
          </p:nvPr>
        </p:nvSpPr>
        <p:spPr/>
        <p:txBody>
          <a:bodyPr/>
          <a:lstStyle/>
          <a:p>
            <a:fld id="{8CCEF7D1-689C-4BC1-B59B-4A4CE078ECDF}" type="slidenum">
              <a:rPr lang="en-US" smtClean="0"/>
              <a:t>22</a:t>
            </a:fld>
            <a:endParaRPr lang="en-US"/>
          </a:p>
        </p:txBody>
      </p:sp>
    </p:spTree>
    <p:extLst>
      <p:ext uri="{BB962C8B-B14F-4D97-AF65-F5344CB8AC3E}">
        <p14:creationId xmlns:p14="http://schemas.microsoft.com/office/powerpoint/2010/main" val="3147750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STAT 340 = Stochastic Simulation Methods</a:t>
            </a:r>
          </a:p>
          <a:p>
            <a:r>
              <a:rPr lang="en-CA"/>
              <a:t>CS 370 = Numerical Computation</a:t>
            </a:r>
          </a:p>
          <a:p>
            <a:r>
              <a:rPr lang="en-CA"/>
              <a:t>CS 371 = Introduction to Computational Mathematics</a:t>
            </a:r>
          </a:p>
          <a:p>
            <a:r>
              <a:rPr lang="en-CA"/>
              <a:t>ACTSC 423 = Topics in Financial Econometrics</a:t>
            </a:r>
          </a:p>
          <a:p>
            <a:r>
              <a:rPr lang="en-CA"/>
              <a:t>ACTSC 445 = Quantitative Enterprise Risk Management</a:t>
            </a:r>
          </a:p>
          <a:p>
            <a:r>
              <a:rPr lang="en-CA"/>
              <a:t>ACTSC 447 = Numerical Computation for Financial Modelling</a:t>
            </a:r>
          </a:p>
        </p:txBody>
      </p:sp>
      <p:sp>
        <p:nvSpPr>
          <p:cNvPr id="4" name="Slide Number Placeholder 3"/>
          <p:cNvSpPr>
            <a:spLocks noGrp="1"/>
          </p:cNvSpPr>
          <p:nvPr>
            <p:ph type="sldNum" sz="quarter" idx="5"/>
          </p:nvPr>
        </p:nvSpPr>
        <p:spPr/>
        <p:txBody>
          <a:bodyPr/>
          <a:lstStyle/>
          <a:p>
            <a:fld id="{8CCEF7D1-689C-4BC1-B59B-4A4CE078ECDF}" type="slidenum">
              <a:rPr lang="en-US" smtClean="0"/>
              <a:t>23</a:t>
            </a:fld>
            <a:endParaRPr lang="en-US"/>
          </a:p>
        </p:txBody>
      </p:sp>
    </p:spTree>
    <p:extLst>
      <p:ext uri="{BB962C8B-B14F-4D97-AF65-F5344CB8AC3E}">
        <p14:creationId xmlns:p14="http://schemas.microsoft.com/office/powerpoint/2010/main" val="570950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STAT 431, 441, and 443 are all options on the “2 additional required from this list” requirement.</a:t>
            </a:r>
          </a:p>
          <a:p>
            <a:endParaRPr lang="en-CA"/>
          </a:p>
        </p:txBody>
      </p:sp>
      <p:sp>
        <p:nvSpPr>
          <p:cNvPr id="4" name="Slide Number Placeholder 3"/>
          <p:cNvSpPr>
            <a:spLocks noGrp="1"/>
          </p:cNvSpPr>
          <p:nvPr>
            <p:ph type="sldNum" sz="quarter" idx="5"/>
          </p:nvPr>
        </p:nvSpPr>
        <p:spPr/>
        <p:txBody>
          <a:bodyPr/>
          <a:lstStyle/>
          <a:p>
            <a:fld id="{8CCEF7D1-689C-4BC1-B59B-4A4CE078ECDF}" type="slidenum">
              <a:rPr lang="en-US" smtClean="0"/>
              <a:t>28</a:t>
            </a:fld>
            <a:endParaRPr lang="en-US"/>
          </a:p>
        </p:txBody>
      </p:sp>
    </p:spTree>
    <p:extLst>
      <p:ext uri="{BB962C8B-B14F-4D97-AF65-F5344CB8AC3E}">
        <p14:creationId xmlns:p14="http://schemas.microsoft.com/office/powerpoint/2010/main" val="2479768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DEEEC-0BD9-FD24-4CAF-A7FE7454E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806FB1-B3D0-AFAF-D431-4E603AF50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309362-675D-AD3C-E7E7-CDFA37EA5F9A}"/>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0157E8BF-43C4-39A1-47DE-169331BF4EF6}"/>
              </a:ext>
            </a:extLst>
          </p:cNvPr>
          <p:cNvSpPr>
            <a:spLocks noGrp="1"/>
          </p:cNvSpPr>
          <p:nvPr>
            <p:ph type="sldNum" sz="quarter" idx="5"/>
          </p:nvPr>
        </p:nvSpPr>
        <p:spPr/>
        <p:txBody>
          <a:bodyPr/>
          <a:lstStyle/>
          <a:p>
            <a:fld id="{8CCEF7D1-689C-4BC1-B59B-4A4CE078ECDF}" type="slidenum">
              <a:rPr lang="en-US" smtClean="0"/>
              <a:t>29</a:t>
            </a:fld>
            <a:endParaRPr lang="en-US"/>
          </a:p>
        </p:txBody>
      </p:sp>
    </p:spTree>
    <p:extLst>
      <p:ext uri="{BB962C8B-B14F-4D97-AF65-F5344CB8AC3E}">
        <p14:creationId xmlns:p14="http://schemas.microsoft.com/office/powerpoint/2010/main" val="3807524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9FBE6-D8B9-AB03-451D-A658BB4F0F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8865E1-7CB8-2E47-2CA4-B585A24452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F2AE4-67DB-77C1-61B5-60F6E8AAC03E}"/>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80EF009F-CB5F-01FE-D12C-920929D0387B}"/>
              </a:ext>
            </a:extLst>
          </p:cNvPr>
          <p:cNvSpPr>
            <a:spLocks noGrp="1"/>
          </p:cNvSpPr>
          <p:nvPr>
            <p:ph type="sldNum" sz="quarter" idx="5"/>
          </p:nvPr>
        </p:nvSpPr>
        <p:spPr/>
        <p:txBody>
          <a:bodyPr/>
          <a:lstStyle/>
          <a:p>
            <a:fld id="{8CCEF7D1-689C-4BC1-B59B-4A4CE078ECDF}" type="slidenum">
              <a:rPr lang="en-US" smtClean="0"/>
              <a:t>30</a:t>
            </a:fld>
            <a:endParaRPr lang="en-US"/>
          </a:p>
        </p:txBody>
      </p:sp>
    </p:spTree>
    <p:extLst>
      <p:ext uri="{BB962C8B-B14F-4D97-AF65-F5344CB8AC3E}">
        <p14:creationId xmlns:p14="http://schemas.microsoft.com/office/powerpoint/2010/main" val="2141110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Steve and Chris have office hours each week and do a lot of hands on advising for more day-to-day cases.</a:t>
            </a:r>
          </a:p>
          <a:p>
            <a:endParaRPr lang="en-CA"/>
          </a:p>
          <a:p>
            <a:r>
              <a:rPr lang="en-CA"/>
              <a:t>I’m answering lots of questions by email and focus mostly on student questions re course overrides/substitutions, ACTSC careers and accreditation/professional bodies, and complex cases. I also do a lot behind the scenes related to the overall program, program changes, new courses, and accreditation programs. </a:t>
            </a:r>
          </a:p>
        </p:txBody>
      </p:sp>
      <p:sp>
        <p:nvSpPr>
          <p:cNvPr id="4" name="Slide Number Placeholder 3"/>
          <p:cNvSpPr>
            <a:spLocks noGrp="1"/>
          </p:cNvSpPr>
          <p:nvPr>
            <p:ph type="sldNum" sz="quarter" idx="5"/>
          </p:nvPr>
        </p:nvSpPr>
        <p:spPr/>
        <p:txBody>
          <a:bodyPr/>
          <a:lstStyle/>
          <a:p>
            <a:fld id="{8CCEF7D1-689C-4BC1-B59B-4A4CE078ECDF}" type="slidenum">
              <a:rPr lang="en-US" smtClean="0"/>
              <a:t>4</a:t>
            </a:fld>
            <a:endParaRPr lang="en-US"/>
          </a:p>
        </p:txBody>
      </p:sp>
    </p:spTree>
    <p:extLst>
      <p:ext uri="{BB962C8B-B14F-4D97-AF65-F5344CB8AC3E}">
        <p14:creationId xmlns:p14="http://schemas.microsoft.com/office/powerpoint/2010/main" val="294875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Note that all of the VEE courses are required courses for the </a:t>
            </a:r>
            <a:r>
              <a:rPr lang="en-CA" err="1"/>
              <a:t>actsc</a:t>
            </a:r>
            <a:r>
              <a:rPr lang="en-CA"/>
              <a:t> major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a:t>Talk about why students may still choose to write SOA/CAS exams: opportunity to do so in co-op term, employer paid support, resume, salary bonuses</a:t>
            </a:r>
          </a:p>
          <a:p>
            <a:endParaRPr lang="en-CA"/>
          </a:p>
          <a:p>
            <a:endParaRPr lang="en-CA"/>
          </a:p>
        </p:txBody>
      </p:sp>
      <p:sp>
        <p:nvSpPr>
          <p:cNvPr id="4" name="Slide Number Placeholder 3"/>
          <p:cNvSpPr>
            <a:spLocks noGrp="1"/>
          </p:cNvSpPr>
          <p:nvPr>
            <p:ph type="sldNum" sz="quarter" idx="5"/>
          </p:nvPr>
        </p:nvSpPr>
        <p:spPr/>
        <p:txBody>
          <a:bodyPr/>
          <a:lstStyle/>
          <a:p>
            <a:fld id="{8CCEF7D1-689C-4BC1-B59B-4A4CE078ECDF}" type="slidenum">
              <a:rPr lang="en-US" smtClean="0"/>
              <a:t>31</a:t>
            </a:fld>
            <a:endParaRPr lang="en-US"/>
          </a:p>
        </p:txBody>
      </p:sp>
    </p:spTree>
    <p:extLst>
      <p:ext uri="{BB962C8B-B14F-4D97-AF65-F5344CB8AC3E}">
        <p14:creationId xmlns:p14="http://schemas.microsoft.com/office/powerpoint/2010/main" val="2216649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err="1"/>
              <a:t>Uw</a:t>
            </a:r>
            <a:r>
              <a:rPr lang="en-CA"/>
              <a:t> ActSci Club is an amazing resource. Highly </a:t>
            </a:r>
            <a:r>
              <a:rPr lang="en-CA" err="1"/>
              <a:t>highly</a:t>
            </a:r>
            <a:r>
              <a:rPr lang="en-CA"/>
              <a:t> recommend for networking opportunities, advice for which exams to write when, discount codes for exam study material, resume and interview prep support, extra-curricular opportunities in executive roles etc. </a:t>
            </a:r>
          </a:p>
        </p:txBody>
      </p:sp>
      <p:sp>
        <p:nvSpPr>
          <p:cNvPr id="4" name="Slide Number Placeholder 3"/>
          <p:cNvSpPr>
            <a:spLocks noGrp="1"/>
          </p:cNvSpPr>
          <p:nvPr>
            <p:ph type="sldNum" sz="quarter" idx="5"/>
          </p:nvPr>
        </p:nvSpPr>
        <p:spPr/>
        <p:txBody>
          <a:bodyPr/>
          <a:lstStyle/>
          <a:p>
            <a:fld id="{8CCEF7D1-689C-4BC1-B59B-4A4CE078ECDF}" type="slidenum">
              <a:rPr lang="en-US" smtClean="0"/>
              <a:t>32</a:t>
            </a:fld>
            <a:endParaRPr lang="en-US"/>
          </a:p>
        </p:txBody>
      </p:sp>
    </p:spTree>
    <p:extLst>
      <p:ext uri="{BB962C8B-B14F-4D97-AF65-F5344CB8AC3E}">
        <p14:creationId xmlns:p14="http://schemas.microsoft.com/office/powerpoint/2010/main" val="9450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CCEF7D1-689C-4BC1-B59B-4A4CE078ECDF}" type="slidenum">
              <a:rPr lang="en-US" smtClean="0"/>
              <a:t>5</a:t>
            </a:fld>
            <a:endParaRPr lang="en-US"/>
          </a:p>
        </p:txBody>
      </p:sp>
    </p:spTree>
    <p:extLst>
      <p:ext uri="{BB962C8B-B14F-4D97-AF65-F5344CB8AC3E}">
        <p14:creationId xmlns:p14="http://schemas.microsoft.com/office/powerpoint/2010/main" val="303400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1C525-6815-8640-C11D-6ECCE3CD26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4B7F5-D0F0-923D-E328-B18E05C906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6B93DB-BC4A-35E7-7247-DF95FBCEEBD8}"/>
              </a:ext>
            </a:extLst>
          </p:cNvPr>
          <p:cNvSpPr>
            <a:spLocks noGrp="1"/>
          </p:cNvSpPr>
          <p:nvPr>
            <p:ph type="body" idx="1"/>
          </p:nvPr>
        </p:nvSpPr>
        <p:spPr/>
        <p:txBody>
          <a:bodyPr/>
          <a:lstStyle/>
          <a:p>
            <a:r>
              <a:rPr lang="en-CA" dirty="0"/>
              <a:t>https://www.youtube.com/watch?v=X2bax2Sim8Q</a:t>
            </a:r>
          </a:p>
        </p:txBody>
      </p:sp>
      <p:sp>
        <p:nvSpPr>
          <p:cNvPr id="4" name="Slide Number Placeholder 3">
            <a:extLst>
              <a:ext uri="{FF2B5EF4-FFF2-40B4-BE49-F238E27FC236}">
                <a16:creationId xmlns:a16="http://schemas.microsoft.com/office/drawing/2014/main" id="{12734BF2-2798-6727-1A81-ADC9D424A8D4}"/>
              </a:ext>
            </a:extLst>
          </p:cNvPr>
          <p:cNvSpPr>
            <a:spLocks noGrp="1"/>
          </p:cNvSpPr>
          <p:nvPr>
            <p:ph type="sldNum" sz="quarter" idx="5"/>
          </p:nvPr>
        </p:nvSpPr>
        <p:spPr/>
        <p:txBody>
          <a:bodyPr/>
          <a:lstStyle/>
          <a:p>
            <a:fld id="{8CCEF7D1-689C-4BC1-B59B-4A4CE078ECDF}" type="slidenum">
              <a:rPr lang="en-US" smtClean="0"/>
              <a:t>6</a:t>
            </a:fld>
            <a:endParaRPr lang="en-US"/>
          </a:p>
        </p:txBody>
      </p:sp>
    </p:spTree>
    <p:extLst>
      <p:ext uri="{BB962C8B-B14F-4D97-AF65-F5344CB8AC3E}">
        <p14:creationId xmlns:p14="http://schemas.microsoft.com/office/powerpoint/2010/main" val="145428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CCEF7D1-689C-4BC1-B59B-4A4CE078ECDF}" type="slidenum">
              <a:rPr lang="en-US" smtClean="0"/>
              <a:t>7</a:t>
            </a:fld>
            <a:endParaRPr lang="en-US"/>
          </a:p>
        </p:txBody>
      </p:sp>
    </p:spTree>
    <p:extLst>
      <p:ext uri="{BB962C8B-B14F-4D97-AF65-F5344CB8AC3E}">
        <p14:creationId xmlns:p14="http://schemas.microsoft.com/office/powerpoint/2010/main" val="158470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B9705-1B28-7742-4C2B-2CFBA7430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78E23-02FB-8E17-A068-443F19DE2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94751-AF55-CEB3-8948-B245050318C2}"/>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B7E4BDD1-43DE-0997-5948-4495225D4CF3}"/>
              </a:ext>
            </a:extLst>
          </p:cNvPr>
          <p:cNvSpPr>
            <a:spLocks noGrp="1"/>
          </p:cNvSpPr>
          <p:nvPr>
            <p:ph type="sldNum" sz="quarter" idx="5"/>
          </p:nvPr>
        </p:nvSpPr>
        <p:spPr/>
        <p:txBody>
          <a:bodyPr/>
          <a:lstStyle/>
          <a:p>
            <a:fld id="{8CCEF7D1-689C-4BC1-B59B-4A4CE078ECDF}" type="slidenum">
              <a:rPr lang="en-US" smtClean="0"/>
              <a:t>8</a:t>
            </a:fld>
            <a:endParaRPr lang="en-US"/>
          </a:p>
        </p:txBody>
      </p:sp>
    </p:spTree>
    <p:extLst>
      <p:ext uri="{BB962C8B-B14F-4D97-AF65-F5344CB8AC3E}">
        <p14:creationId xmlns:p14="http://schemas.microsoft.com/office/powerpoint/2010/main" val="3348683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CCEF7D1-689C-4BC1-B59B-4A4CE078ECDF}" type="slidenum">
              <a:rPr lang="en-US" smtClean="0"/>
              <a:t>9</a:t>
            </a:fld>
            <a:endParaRPr lang="en-US"/>
          </a:p>
        </p:txBody>
      </p:sp>
    </p:spTree>
    <p:extLst>
      <p:ext uri="{BB962C8B-B14F-4D97-AF65-F5344CB8AC3E}">
        <p14:creationId xmlns:p14="http://schemas.microsoft.com/office/powerpoint/2010/main" val="246573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F58D7-166A-3A7A-ACDD-93F829A00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BBAF8B-441B-CCBC-DC2B-DC0F660EC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853C1D-C768-1014-5731-E24A5915B8F1}"/>
              </a:ext>
            </a:extLst>
          </p:cNvPr>
          <p:cNvSpPr>
            <a:spLocks noGrp="1"/>
          </p:cNvSpPr>
          <p:nvPr>
            <p:ph type="body" idx="1"/>
          </p:nvPr>
        </p:nvSpPr>
        <p:spPr/>
        <p:txBody>
          <a:bodyPr/>
          <a:lstStyle/>
          <a:p>
            <a:r>
              <a:rPr lang="en-CA"/>
              <a:t>Some recent data from last year: </a:t>
            </a:r>
          </a:p>
          <a:p>
            <a:r>
              <a:rPr lang="en-CA"/>
              <a:t>-most students have 3-4 exams passed by graduation</a:t>
            </a:r>
          </a:p>
          <a:p>
            <a:r>
              <a:rPr lang="en-CA"/>
              <a:t>-70% of </a:t>
            </a:r>
            <a:r>
              <a:rPr lang="en-CA" err="1"/>
              <a:t>actsc</a:t>
            </a:r>
            <a:r>
              <a:rPr lang="en-CA"/>
              <a:t> majors are co-op students</a:t>
            </a:r>
          </a:p>
          <a:p>
            <a:r>
              <a:rPr lang="en-CA"/>
              <a:t>-placement rate for co-op students within 1 year of graduation is ~100% </a:t>
            </a:r>
            <a:r>
              <a:rPr lang="en-CA" b="1"/>
              <a:t>in their field</a:t>
            </a:r>
            <a:r>
              <a:rPr lang="en-CA" b="0"/>
              <a:t> and over 85% when considering all (co-op and non-coop) students</a:t>
            </a:r>
            <a:endParaRPr lang="en-CA"/>
          </a:p>
        </p:txBody>
      </p:sp>
      <p:sp>
        <p:nvSpPr>
          <p:cNvPr id="4" name="Slide Number Placeholder 3">
            <a:extLst>
              <a:ext uri="{FF2B5EF4-FFF2-40B4-BE49-F238E27FC236}">
                <a16:creationId xmlns:a16="http://schemas.microsoft.com/office/drawing/2014/main" id="{1B89FF68-5A8F-A849-ED25-ADCE3CF7F0BC}"/>
              </a:ext>
            </a:extLst>
          </p:cNvPr>
          <p:cNvSpPr>
            <a:spLocks noGrp="1"/>
          </p:cNvSpPr>
          <p:nvPr>
            <p:ph type="sldNum" sz="quarter" idx="5"/>
          </p:nvPr>
        </p:nvSpPr>
        <p:spPr/>
        <p:txBody>
          <a:bodyPr/>
          <a:lstStyle/>
          <a:p>
            <a:fld id="{8CCEF7D1-689C-4BC1-B59B-4A4CE078ECDF}" type="slidenum">
              <a:rPr lang="en-US" smtClean="0"/>
              <a:t>10</a:t>
            </a:fld>
            <a:endParaRPr lang="en-US"/>
          </a:p>
        </p:txBody>
      </p:sp>
    </p:spTree>
    <p:extLst>
      <p:ext uri="{BB962C8B-B14F-4D97-AF65-F5344CB8AC3E}">
        <p14:creationId xmlns:p14="http://schemas.microsoft.com/office/powerpoint/2010/main" val="2896060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9C041-0B14-C151-F601-E1AB8BF968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6A67F-673F-FC82-A899-CF75C4CD0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AA4DF-2BF3-C01E-6C09-E47CC126B2CD}"/>
              </a:ext>
            </a:extLst>
          </p:cNvPr>
          <p:cNvSpPr>
            <a:spLocks noGrp="1"/>
          </p:cNvSpPr>
          <p:nvPr>
            <p:ph type="body" idx="1"/>
          </p:nvPr>
        </p:nvSpPr>
        <p:spPr/>
        <p:txBody>
          <a:bodyPr/>
          <a:lstStyle/>
          <a:p>
            <a:pPr>
              <a:lnSpc>
                <a:spcPct val="107000"/>
              </a:lnSpc>
              <a:spcAft>
                <a:spcPts val="800"/>
              </a:spcAft>
            </a:pPr>
            <a:r>
              <a:rPr lang="en-CA" sz="1800" kern="100">
                <a:effectLst/>
                <a:latin typeface="Aptos" panose="020B0004020202020204" pitchFamily="34" charset="0"/>
                <a:ea typeface="Aptos" panose="020B0004020202020204" pitchFamily="34" charset="0"/>
                <a:cs typeface="Times New Roman" panose="02020603050405020304" pitchFamily="18" charset="0"/>
              </a:rPr>
              <a:t>Most grads go into traditional actuarial roles which are labelled as “actuarial analyst”. Actuarial analysts at insurance companies work in a wide range of specific jobs such as </a:t>
            </a:r>
          </a:p>
          <a:p>
            <a:pPr>
              <a:lnSpc>
                <a:spcPct val="107000"/>
              </a:lnSpc>
              <a:spcAft>
                <a:spcPts val="800"/>
              </a:spcAft>
            </a:pPr>
            <a:r>
              <a:rPr lang="en-CA" sz="1800" kern="100">
                <a:effectLst/>
                <a:latin typeface="Aptos" panose="020B0004020202020204" pitchFamily="34" charset="0"/>
                <a:ea typeface="Aptos" panose="020B0004020202020204" pitchFamily="34" charset="0"/>
                <a:cs typeface="Times New Roman" panose="02020603050405020304" pitchFamily="18" charset="0"/>
              </a:rPr>
              <a:t>-Pricing</a:t>
            </a:r>
          </a:p>
          <a:p>
            <a:pPr>
              <a:lnSpc>
                <a:spcPct val="107000"/>
              </a:lnSpc>
              <a:spcAft>
                <a:spcPts val="800"/>
              </a:spcAft>
            </a:pPr>
            <a:r>
              <a:rPr lang="en-CA" sz="1800" kern="100">
                <a:effectLst/>
                <a:latin typeface="Aptos" panose="020B0004020202020204" pitchFamily="34" charset="0"/>
                <a:ea typeface="Aptos" panose="020B0004020202020204" pitchFamily="34" charset="0"/>
                <a:cs typeface="Times New Roman" panose="02020603050405020304" pitchFamily="18" charset="0"/>
              </a:rPr>
              <a:t>-Valuation</a:t>
            </a:r>
          </a:p>
          <a:p>
            <a:pPr>
              <a:lnSpc>
                <a:spcPct val="107000"/>
              </a:lnSpc>
              <a:spcAft>
                <a:spcPts val="800"/>
              </a:spcAft>
            </a:pPr>
            <a:r>
              <a:rPr lang="en-CA" sz="1800" kern="100">
                <a:effectLst/>
                <a:latin typeface="Aptos" panose="020B0004020202020204" pitchFamily="34" charset="0"/>
                <a:ea typeface="Aptos" panose="020B0004020202020204" pitchFamily="34" charset="0"/>
                <a:cs typeface="Times New Roman" panose="02020603050405020304" pitchFamily="18" charset="0"/>
              </a:rPr>
              <a:t>-asset liability management </a:t>
            </a:r>
          </a:p>
          <a:p>
            <a:pPr>
              <a:lnSpc>
                <a:spcPct val="107000"/>
              </a:lnSpc>
              <a:spcAft>
                <a:spcPts val="800"/>
              </a:spcAft>
            </a:pPr>
            <a:r>
              <a:rPr lang="en-CA" sz="1800" kern="100">
                <a:effectLst/>
                <a:latin typeface="Aptos" panose="020B0004020202020204" pitchFamily="34" charset="0"/>
                <a:ea typeface="Aptos" panose="020B0004020202020204" pitchFamily="34" charset="0"/>
                <a:cs typeface="Times New Roman" panose="02020603050405020304" pitchFamily="18" charset="0"/>
              </a:rPr>
              <a:t>-product management</a:t>
            </a:r>
          </a:p>
          <a:p>
            <a:pPr>
              <a:lnSpc>
                <a:spcPct val="107000"/>
              </a:lnSpc>
              <a:spcAft>
                <a:spcPts val="800"/>
              </a:spcAft>
            </a:pPr>
            <a:r>
              <a:rPr lang="en-CA" sz="1800" kern="100">
                <a:effectLst/>
                <a:latin typeface="Aptos" panose="020B0004020202020204" pitchFamily="34" charset="0"/>
                <a:ea typeface="Aptos" panose="020B0004020202020204" pitchFamily="34" charset="0"/>
                <a:cs typeface="Times New Roman" panose="02020603050405020304" pitchFamily="18" charset="0"/>
              </a:rPr>
              <a:t>-internal project consultant</a:t>
            </a:r>
          </a:p>
          <a:p>
            <a:pPr>
              <a:lnSpc>
                <a:spcPct val="107000"/>
              </a:lnSpc>
              <a:spcAft>
                <a:spcPts val="800"/>
              </a:spcAft>
            </a:pPr>
            <a:r>
              <a:rPr lang="en-CA" sz="1800" kern="100">
                <a:effectLst/>
                <a:latin typeface="Aptos" panose="020B0004020202020204" pitchFamily="34" charset="0"/>
                <a:ea typeface="Aptos" panose="020B0004020202020204" pitchFamily="34" charset="0"/>
                <a:cs typeface="Times New Roman" panose="02020603050405020304" pitchFamily="18" charset="0"/>
              </a:rPr>
              <a:t>-predictive analytics/data science</a:t>
            </a:r>
          </a:p>
          <a:p>
            <a:pPr>
              <a:lnSpc>
                <a:spcPct val="107000"/>
              </a:lnSpc>
              <a:spcAft>
                <a:spcPts val="800"/>
              </a:spcAft>
            </a:pPr>
            <a:r>
              <a:rPr lang="en-CA" sz="1800" kern="100">
                <a:effectLst/>
                <a:latin typeface="Aptos" panose="020B0004020202020204" pitchFamily="34" charset="0"/>
                <a:ea typeface="Aptos" panose="020B0004020202020204" pitchFamily="34" charset="0"/>
                <a:cs typeface="Times New Roman" panose="02020603050405020304" pitchFamily="18" charset="0"/>
              </a:rPr>
              <a:t>-research and assumption setting. </a:t>
            </a:r>
          </a:p>
          <a:p>
            <a:pPr>
              <a:lnSpc>
                <a:spcPct val="107000"/>
              </a:lnSpc>
              <a:spcAft>
                <a:spcPts val="800"/>
              </a:spcAft>
            </a:pPr>
            <a:r>
              <a:rPr lang="en-CA" sz="1800" kern="100">
                <a:effectLst/>
                <a:latin typeface="Aptos" panose="020B0004020202020204" pitchFamily="34" charset="0"/>
                <a:ea typeface="Aptos" panose="020B0004020202020204" pitchFamily="34" charset="0"/>
                <a:cs typeface="Times New Roman" panose="02020603050405020304" pitchFamily="18" charset="0"/>
              </a:rPr>
              <a:t>Actuarial analysts at consulting firms work as actuarial consultants for external clients doing similar roles to those listed above. </a:t>
            </a:r>
          </a:p>
          <a:p>
            <a:pPr>
              <a:lnSpc>
                <a:spcPct val="107000"/>
              </a:lnSpc>
              <a:spcAft>
                <a:spcPts val="800"/>
              </a:spcAft>
            </a:pPr>
            <a:r>
              <a:rPr lang="en-CA" sz="1800" kern="100">
                <a:effectLst/>
                <a:latin typeface="Aptos" panose="020B0004020202020204" pitchFamily="34" charset="0"/>
                <a:ea typeface="Aptos" panose="020B0004020202020204" pitchFamily="34" charset="0"/>
                <a:cs typeface="Times New Roman" panose="02020603050405020304" pitchFamily="18" charset="0"/>
              </a:rPr>
              <a:t>Common employers are: Sun Life, Manulife, Equitable Life, Canada Life, Definity, Travellers, Intact, The Co-operators, Desjardins, Deloitte, PwC, Willis Towers Watson, Eckler, Munich Re, SCOR Re, Aon Hewitt, Aviva, Northbridge Insurance, and Oliver Wyman.</a:t>
            </a:r>
          </a:p>
          <a:p>
            <a:pPr>
              <a:lnSpc>
                <a:spcPct val="107000"/>
              </a:lnSpc>
              <a:spcAft>
                <a:spcPts val="800"/>
              </a:spcAft>
            </a:pPr>
            <a:endParaRPr lang="en-CA"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CA" sz="1800" kern="100">
                <a:effectLst/>
                <a:latin typeface="Aptos" panose="020B0004020202020204" pitchFamily="34" charset="0"/>
                <a:ea typeface="Aptos" panose="020B0004020202020204" pitchFamily="34" charset="0"/>
                <a:cs typeface="Times New Roman" panose="02020603050405020304" pitchFamily="18" charset="0"/>
              </a:rPr>
              <a:t>Some graduates also work in less traditional roles such as data scientist at a wide range of companies, or investment banking at places like TD Bank, Goldman Sachs, and JP Morgan.</a:t>
            </a:r>
          </a:p>
          <a:p>
            <a:endParaRPr lang="en-CA"/>
          </a:p>
        </p:txBody>
      </p:sp>
      <p:sp>
        <p:nvSpPr>
          <p:cNvPr id="4" name="Slide Number Placeholder 3">
            <a:extLst>
              <a:ext uri="{FF2B5EF4-FFF2-40B4-BE49-F238E27FC236}">
                <a16:creationId xmlns:a16="http://schemas.microsoft.com/office/drawing/2014/main" id="{1E3C2865-A2DE-773E-34FF-D3FC479D3064}"/>
              </a:ext>
            </a:extLst>
          </p:cNvPr>
          <p:cNvSpPr>
            <a:spLocks noGrp="1"/>
          </p:cNvSpPr>
          <p:nvPr>
            <p:ph type="sldNum" sz="quarter" idx="5"/>
          </p:nvPr>
        </p:nvSpPr>
        <p:spPr/>
        <p:txBody>
          <a:bodyPr/>
          <a:lstStyle/>
          <a:p>
            <a:fld id="{8CCEF7D1-689C-4BC1-B59B-4A4CE078ECDF}" type="slidenum">
              <a:rPr lang="en-US" smtClean="0"/>
              <a:t>11</a:t>
            </a:fld>
            <a:endParaRPr lang="en-US"/>
          </a:p>
        </p:txBody>
      </p:sp>
    </p:spTree>
    <p:extLst>
      <p:ext uri="{BB962C8B-B14F-4D97-AF65-F5344CB8AC3E}">
        <p14:creationId xmlns:p14="http://schemas.microsoft.com/office/powerpoint/2010/main" val="239997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2BA46B-62E1-9C4E-9919-D959D55246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98000"/>
            <a:ext cx="4592702" cy="1260000"/>
          </a:xfrm>
          <a:prstGeom prst="rect">
            <a:avLst/>
          </a:prstGeom>
        </p:spPr>
      </p:pic>
      <p:sp>
        <p:nvSpPr>
          <p:cNvPr id="2" name="Title 1"/>
          <p:cNvSpPr>
            <a:spLocks noGrp="1"/>
          </p:cNvSpPr>
          <p:nvPr>
            <p:ph type="ctrTitle" hasCustomPrompt="1"/>
          </p:nvPr>
        </p:nvSpPr>
        <p:spPr>
          <a:xfrm>
            <a:off x="452740" y="1028940"/>
            <a:ext cx="9821560" cy="1474115"/>
          </a:xfrm>
        </p:spPr>
        <p:txBody>
          <a:bodyPr lIns="0" anchor="b">
            <a:noAutofit/>
          </a:bodyPr>
          <a:lstStyle>
            <a:lvl1pPr algn="l">
              <a:defRPr sz="5400" b="1" i="0" cap="all" baseline="0">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11/25/2025</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grpSp>
        <p:nvGrpSpPr>
          <p:cNvPr id="5" name="Group 4"/>
          <p:cNvGrpSpPr/>
          <p:nvPr userDrawn="1"/>
        </p:nvGrpSpPr>
        <p:grpSpPr>
          <a:xfrm>
            <a:off x="0" y="0"/>
            <a:ext cx="12192000" cy="397164"/>
            <a:chOff x="0" y="0"/>
            <a:chExt cx="12192000" cy="397164"/>
          </a:xfrm>
        </p:grpSpPr>
        <p:sp>
          <p:nvSpPr>
            <p:cNvPr id="18" name="Rectangle 17"/>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hasCustomPrompt="1"/>
          </p:nvPr>
        </p:nvSpPr>
        <p:spPr>
          <a:xfrm>
            <a:off x="259883" y="434108"/>
            <a:ext cx="11569729" cy="895927"/>
          </a:xfrm>
        </p:spPr>
        <p:txBody>
          <a:bodyPr/>
          <a:lstStyle>
            <a:lvl1pPr>
              <a:defRPr b="1"/>
            </a:lvl1pPr>
          </a:lstStyle>
          <a:p>
            <a:r>
              <a:rPr lang="en-US"/>
              <a:t>CLICK TO EDIT MASTER TITLE STYLE</a:t>
            </a:r>
          </a:p>
        </p:txBody>
      </p:sp>
      <p:sp>
        <p:nvSpPr>
          <p:cNvPr id="2" name="Date Placeholder 1"/>
          <p:cNvSpPr>
            <a:spLocks noGrp="1"/>
          </p:cNvSpPr>
          <p:nvPr>
            <p:ph type="dt" sz="half" idx="10"/>
          </p:nvPr>
        </p:nvSpPr>
        <p:spPr/>
        <p:txBody>
          <a:bodyPr/>
          <a:lstStyle/>
          <a:p>
            <a:fld id="{C17F432B-3FBE-4889-963D-BF97BFBB7D3F}" type="datetime1">
              <a:rPr lang="en-US" smtClean="0"/>
              <a:t>11/25/2025</a:t>
            </a:fld>
            <a:endParaRPr lang="en-US"/>
          </a:p>
        </p:txBody>
      </p:sp>
      <p:sp>
        <p:nvSpPr>
          <p:cNvPr id="11" name="Footer Placeholder 10"/>
          <p:cNvSpPr>
            <a:spLocks noGrp="1"/>
          </p:cNvSpPr>
          <p:nvPr>
            <p:ph type="ftr" sz="quarter" idx="11"/>
          </p:nvPr>
        </p:nvSpPr>
        <p:spPr/>
        <p:txBody>
          <a:bodyPr/>
          <a:lstStyle/>
          <a:p>
            <a:r>
              <a:rPr lang="en-US"/>
              <a:t>PRESENTATION TITLE</a:t>
            </a:r>
          </a:p>
        </p:txBody>
      </p:sp>
      <p:sp>
        <p:nvSpPr>
          <p:cNvPr id="12" name="Slide Number Placeholder 11"/>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a:t>CLICK TO EDIT MASTER TITLE STYLE</a:t>
            </a:r>
          </a:p>
        </p:txBody>
      </p:sp>
      <p:sp>
        <p:nvSpPr>
          <p:cNvPr id="6" name="Date Placeholder 5"/>
          <p:cNvSpPr>
            <a:spLocks noGrp="1"/>
          </p:cNvSpPr>
          <p:nvPr>
            <p:ph type="dt" sz="half" idx="10"/>
          </p:nvPr>
        </p:nvSpPr>
        <p:spPr/>
        <p:txBody>
          <a:bodyPr/>
          <a:lstStyle/>
          <a:p>
            <a:fld id="{310CCC04-1E76-41EE-A8AC-75AD85313D09}" type="datetime1">
              <a:rPr lang="en-US" smtClean="0"/>
              <a:t>11/25/2025</a:t>
            </a:fld>
            <a:endParaRPr lang="en-US"/>
          </a:p>
        </p:txBody>
      </p:sp>
      <p:sp>
        <p:nvSpPr>
          <p:cNvPr id="7" name="Footer Placeholder 6"/>
          <p:cNvSpPr>
            <a:spLocks noGrp="1"/>
          </p:cNvSpPr>
          <p:nvPr>
            <p:ph type="ftr" sz="quarter" idx="11"/>
          </p:nvPr>
        </p:nvSpPr>
        <p:spPr/>
        <p:txBody>
          <a:bodyPr/>
          <a:lstStyle/>
          <a:p>
            <a:r>
              <a:rPr lang="en-US"/>
              <a:t>PRESENTATION TITLE</a:t>
            </a:r>
          </a:p>
        </p:txBody>
      </p:sp>
      <p:sp>
        <p:nvSpPr>
          <p:cNvPr id="8" name="Slide Number Placeholder 7"/>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974A9E-84AC-4661-9381-CC35B09E47F7}" type="datetime1">
              <a:rPr lang="en-US" smtClean="0"/>
              <a:t>11/25/2025</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751004" y="6335309"/>
            <a:ext cx="1181114" cy="250337"/>
          </a:xfrm>
        </p:spPr>
        <p:txBody>
          <a:bodyPr/>
          <a:lstStyle/>
          <a:p>
            <a:fld id="{1E55829F-8847-4C2A-8DD0-690EAD78E53F}" type="datetime1">
              <a:rPr lang="en-US" smtClean="0"/>
              <a:t>11/25/2025</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8" name="Group 7">
            <a:extLst>
              <a:ext uri="{FF2B5EF4-FFF2-40B4-BE49-F238E27FC236}">
                <a16:creationId xmlns:a16="http://schemas.microsoft.com/office/drawing/2014/main" id="{CCABB091-8774-9E48-B7F2-27B51F3E1D9E}"/>
              </a:ext>
            </a:extLst>
          </p:cNvPr>
          <p:cNvGrpSpPr/>
          <p:nvPr userDrawn="1"/>
        </p:nvGrpSpPr>
        <p:grpSpPr>
          <a:xfrm>
            <a:off x="0" y="0"/>
            <a:ext cx="12192000" cy="397164"/>
            <a:chOff x="0" y="0"/>
            <a:chExt cx="12192000" cy="397164"/>
          </a:xfrm>
        </p:grpSpPr>
        <p:sp>
          <p:nvSpPr>
            <p:cNvPr id="9" name="Rectangle 8">
              <a:extLst>
                <a:ext uri="{FF2B5EF4-FFF2-40B4-BE49-F238E27FC236}">
                  <a16:creationId xmlns:a16="http://schemas.microsoft.com/office/drawing/2014/main" id="{A838D7EA-7D07-4B42-ADCB-1BD63AAF7D0C}"/>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39E683-6E4A-C449-AE6A-1450532C4F8B}"/>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2A2C1C-9C97-DD44-B681-19658D0285CE}"/>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26D620-ECF0-0F4F-8577-FEDCE92C9B0F}"/>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1EAD5E-D572-2543-A13B-AF19766C6061}"/>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b="1" cap="all" baseline="0"/>
            </a:lvl1pPr>
          </a:lstStyle>
          <a:p>
            <a:r>
              <a:rPr lang="en-US"/>
              <a:t>CONTEXT or THEME</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11/25/2025</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grpSp>
        <p:nvGrpSpPr>
          <p:cNvPr id="10" name="Group 9">
            <a:extLst>
              <a:ext uri="{FF2B5EF4-FFF2-40B4-BE49-F238E27FC236}">
                <a16:creationId xmlns:a16="http://schemas.microsoft.com/office/drawing/2014/main" id="{9A98F507-4C7B-6440-9274-D567E17B880A}"/>
              </a:ext>
            </a:extLst>
          </p:cNvPr>
          <p:cNvGrpSpPr/>
          <p:nvPr userDrawn="1"/>
        </p:nvGrpSpPr>
        <p:grpSpPr>
          <a:xfrm>
            <a:off x="0" y="0"/>
            <a:ext cx="12192000" cy="397164"/>
            <a:chOff x="0" y="0"/>
            <a:chExt cx="12192000" cy="397164"/>
          </a:xfrm>
        </p:grpSpPr>
        <p:sp>
          <p:nvSpPr>
            <p:cNvPr id="11" name="Rectangle 10">
              <a:extLst>
                <a:ext uri="{FF2B5EF4-FFF2-40B4-BE49-F238E27FC236}">
                  <a16:creationId xmlns:a16="http://schemas.microsoft.com/office/drawing/2014/main" id="{0062FC0E-C608-DC42-8142-5E620C586391}"/>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CC75DC-12D2-C548-B93B-8BE8DDE058E8}"/>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4F8930-F07E-A444-B191-FE56C3BD8316}"/>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226A990-F64D-7B46-9DDB-79FB7E56237D}"/>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09A52E3-1AD5-F04B-A519-876179FD2849}"/>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807867"/>
            <a:ext cx="5440648" cy="5445153"/>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b="1" cap="all" baseline="0"/>
            </a:lvl1pPr>
          </a:lstStyle>
          <a:p>
            <a:r>
              <a:rPr lang="en-US"/>
              <a:t>CONTEXT or THEME</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11/25/2025</a:t>
            </a:fld>
            <a:endParaRPr lang="en-US"/>
          </a:p>
        </p:txBody>
      </p:sp>
      <p:sp>
        <p:nvSpPr>
          <p:cNvPr id="4" name="Footer Placeholder 3"/>
          <p:cNvSpPr>
            <a:spLocks noGrp="1"/>
          </p:cNvSpPr>
          <p:nvPr>
            <p:ph type="ftr" sz="quarter" idx="11"/>
          </p:nvPr>
        </p:nvSpPr>
        <p:spPr>
          <a:xfrm>
            <a:off x="259882" y="6335309"/>
            <a:ext cx="3887245" cy="250337"/>
          </a:xfrm>
        </p:spPr>
        <p:txBody>
          <a:bodyPr/>
          <a:lstStyle/>
          <a:p>
            <a:r>
              <a:rPr lang="en-US"/>
              <a:t>PRESENTATION TITLE</a:t>
            </a:r>
          </a:p>
        </p:txBody>
      </p:sp>
      <p:sp>
        <p:nvSpPr>
          <p:cNvPr id="5" name="Slide Number Placeholder 4"/>
          <p:cNvSpPr>
            <a:spLocks noGrp="1"/>
          </p:cNvSpPr>
          <p:nvPr>
            <p:ph type="sldNum" sz="quarter" idx="12"/>
          </p:nvPr>
        </p:nvSpPr>
        <p:spPr>
          <a:xfrm>
            <a:off x="5587999" y="6335309"/>
            <a:ext cx="1016000" cy="250337"/>
          </a:xfrm>
        </p:spPr>
        <p:txBody>
          <a:bodyPr/>
          <a:lstStyle/>
          <a:p>
            <a:r>
              <a:rPr lang="en-US"/>
              <a:t>PAGE  </a:t>
            </a:r>
            <a:fld id="{93005692-73BE-493E-93AB-ECD6027A7652}" type="slidenum">
              <a:rPr lang="en-US" smtClean="0"/>
              <a:pPr/>
              <a:t>‹#›</a:t>
            </a:fld>
            <a:endParaRPr lang="en-US"/>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683A625-C185-494B-B37B-9A01244E3192}"/>
              </a:ext>
            </a:extLst>
          </p:cNvPr>
          <p:cNvGrpSpPr/>
          <p:nvPr userDrawn="1"/>
        </p:nvGrpSpPr>
        <p:grpSpPr>
          <a:xfrm>
            <a:off x="0" y="0"/>
            <a:ext cx="12192000" cy="397164"/>
            <a:chOff x="0" y="0"/>
            <a:chExt cx="12192000" cy="397164"/>
          </a:xfrm>
        </p:grpSpPr>
        <p:sp>
          <p:nvSpPr>
            <p:cNvPr id="13" name="Rectangle 12">
              <a:extLst>
                <a:ext uri="{FF2B5EF4-FFF2-40B4-BE49-F238E27FC236}">
                  <a16:creationId xmlns:a16="http://schemas.microsoft.com/office/drawing/2014/main" id="{EEB838A2-1B77-0E49-8EB2-7C6DCD7571CB}"/>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B6C057-9898-964D-A318-DDE19B199684}"/>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A7EC5E2-3D95-A749-8B20-E089E5CD8094}"/>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1FB6F0-3123-6F44-ADA3-9A378BBFB9EC}"/>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58458C1-B21A-1740-8C2E-D51A34AFD1A3}"/>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b="1" cap="all" baseline="0"/>
            </a:lvl1pPr>
          </a:lstStyle>
          <a:p>
            <a:r>
              <a:rPr lang="en-US"/>
              <a:t>SECTION DIVIDER</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11/25/2025</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7" name="Group 6">
            <a:extLst>
              <a:ext uri="{FF2B5EF4-FFF2-40B4-BE49-F238E27FC236}">
                <a16:creationId xmlns:a16="http://schemas.microsoft.com/office/drawing/2014/main" id="{DA77994C-28FD-564D-8D2B-3C1D1E003F78}"/>
              </a:ext>
            </a:extLst>
          </p:cNvPr>
          <p:cNvGrpSpPr/>
          <p:nvPr userDrawn="1"/>
        </p:nvGrpSpPr>
        <p:grpSpPr>
          <a:xfrm>
            <a:off x="0" y="0"/>
            <a:ext cx="12192000" cy="397164"/>
            <a:chOff x="0" y="0"/>
            <a:chExt cx="12192000" cy="397164"/>
          </a:xfrm>
        </p:grpSpPr>
        <p:sp>
          <p:nvSpPr>
            <p:cNvPr id="8" name="Rectangle 7">
              <a:extLst>
                <a:ext uri="{FF2B5EF4-FFF2-40B4-BE49-F238E27FC236}">
                  <a16:creationId xmlns:a16="http://schemas.microsoft.com/office/drawing/2014/main" id="{3AF1F1A7-A97F-2043-A2B6-700DB47E5D6E}"/>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24B184-90A6-454F-9D9E-ECF073E8AB22}"/>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BF415E-5C68-5A46-A4AA-12882385D646}"/>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F68827-DD27-C847-A47E-256BF5F3DD58}"/>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0BE1C56-BDF3-2C49-8D53-7F278C21E615}"/>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b="1" cap="all" baseline="0"/>
            </a:lvl1pPr>
          </a:lstStyle>
          <a:p>
            <a:r>
              <a:rPr lang="en-US"/>
              <a:t>SECTION DIVIDER</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11/25/2025</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7" name="Group 6">
            <a:extLst>
              <a:ext uri="{FF2B5EF4-FFF2-40B4-BE49-F238E27FC236}">
                <a16:creationId xmlns:a16="http://schemas.microsoft.com/office/drawing/2014/main" id="{94B9973A-E968-E149-B111-4E3A0085298A}"/>
              </a:ext>
            </a:extLst>
          </p:cNvPr>
          <p:cNvGrpSpPr/>
          <p:nvPr userDrawn="1"/>
        </p:nvGrpSpPr>
        <p:grpSpPr>
          <a:xfrm>
            <a:off x="0" y="0"/>
            <a:ext cx="12192000" cy="397164"/>
            <a:chOff x="0" y="0"/>
            <a:chExt cx="12192000" cy="397164"/>
          </a:xfrm>
        </p:grpSpPr>
        <p:sp>
          <p:nvSpPr>
            <p:cNvPr id="8" name="Rectangle 7">
              <a:extLst>
                <a:ext uri="{FF2B5EF4-FFF2-40B4-BE49-F238E27FC236}">
                  <a16:creationId xmlns:a16="http://schemas.microsoft.com/office/drawing/2014/main" id="{3D2FDE60-617C-5041-979E-D1F7A2C5C89F}"/>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4F1CEB-D611-BA47-A19D-E0A5A169870A}"/>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7D50D4-6174-034C-A3F3-E9AB2E1D3281}"/>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7EA6D82-A05D-0249-8E30-A4790C4403B2}"/>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C19425-79B1-3342-B23A-57609026ACF2}"/>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b="1" cap="all" baseline="0">
                <a:solidFill>
                  <a:schemeClr val="bg1"/>
                </a:solidFill>
              </a:defRPr>
            </a:lvl1pPr>
          </a:lstStyle>
          <a:p>
            <a:r>
              <a:rPr lang="en-US"/>
              <a:t>SECTION DIVIDER</a:t>
            </a:r>
          </a:p>
        </p:txBody>
      </p:sp>
      <p:sp>
        <p:nvSpPr>
          <p:cNvPr id="3" name="Date Placeholder 2"/>
          <p:cNvSpPr>
            <a:spLocks noGrp="1"/>
          </p:cNvSpPr>
          <p:nvPr>
            <p:ph type="dt" sz="half" idx="10"/>
          </p:nvPr>
        </p:nvSpPr>
        <p:spPr>
          <a:xfrm>
            <a:off x="10751004" y="6335309"/>
            <a:ext cx="1181114" cy="250337"/>
          </a:xfrm>
        </p:spPr>
        <p:txBody>
          <a:bodyPr/>
          <a:lstStyle>
            <a:lvl1pPr>
              <a:defRPr>
                <a:solidFill>
                  <a:schemeClr val="bg1"/>
                </a:solidFill>
              </a:defRPr>
            </a:lvl1pPr>
          </a:lstStyle>
          <a:p>
            <a:fld id="{5FDFC970-B950-4395-A833-47227D4A68CA}" type="datetime1">
              <a:rPr lang="en-US" smtClean="0"/>
              <a:pPr/>
              <a:t>11/25/2025</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a:t>PAGE  </a:t>
            </a:r>
            <a:fld id="{93005692-73BE-493E-93AB-ECD6027A7652}" type="slidenum">
              <a:rPr lang="en-US" smtClean="0"/>
              <a:pPr/>
              <a:t>‹#›</a:t>
            </a:fld>
            <a:endParaRPr lang="en-US"/>
          </a:p>
        </p:txBody>
      </p:sp>
      <p:grpSp>
        <p:nvGrpSpPr>
          <p:cNvPr id="7" name="Group 6">
            <a:extLst>
              <a:ext uri="{FF2B5EF4-FFF2-40B4-BE49-F238E27FC236}">
                <a16:creationId xmlns:a16="http://schemas.microsoft.com/office/drawing/2014/main" id="{3C710A07-0963-2F48-B979-AEAC595D2302}"/>
              </a:ext>
            </a:extLst>
          </p:cNvPr>
          <p:cNvGrpSpPr/>
          <p:nvPr userDrawn="1"/>
        </p:nvGrpSpPr>
        <p:grpSpPr>
          <a:xfrm>
            <a:off x="0" y="0"/>
            <a:ext cx="12192000" cy="397164"/>
            <a:chOff x="0" y="0"/>
            <a:chExt cx="12192000" cy="397164"/>
          </a:xfrm>
        </p:grpSpPr>
        <p:sp>
          <p:nvSpPr>
            <p:cNvPr id="8" name="Rectangle 7">
              <a:extLst>
                <a:ext uri="{FF2B5EF4-FFF2-40B4-BE49-F238E27FC236}">
                  <a16:creationId xmlns:a16="http://schemas.microsoft.com/office/drawing/2014/main" id="{BEF4AFBB-4878-E449-BA3E-95D6B0E5FAB1}"/>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A5CE70-AD3F-774E-BE63-C49B146F7847}"/>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CBF245-27F6-0A4E-A98C-1F74A015B671}"/>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9344F2-19C3-7A47-BC07-9351DEF6EEAF}"/>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60D7D3-7608-864C-95F0-5D019659C1F5}"/>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none" baseline="0">
                <a:solidFill>
                  <a:schemeClr val="tx1"/>
                </a:solidFill>
                <a:latin typeface="Verdana" charset="0"/>
                <a:ea typeface="Verdana" charset="0"/>
                <a:cs typeface="Verdana" charset="0"/>
              </a:defRPr>
            </a:lvl1pPr>
          </a:lstStyle>
          <a:p>
            <a:pPr marL="0" lvl="0" algn="ctr">
              <a:lnSpc>
                <a:spcPct val="75000"/>
              </a:lnSpc>
            </a:pPr>
            <a:r>
              <a:rPr lang="en-US"/>
              <a:t>Click to edit master closing slide</a:t>
            </a:r>
          </a:p>
        </p:txBody>
      </p:sp>
      <p:sp>
        <p:nvSpPr>
          <p:cNvPr id="6" name="Date Placeholder 5"/>
          <p:cNvSpPr>
            <a:spLocks noGrp="1"/>
          </p:cNvSpPr>
          <p:nvPr>
            <p:ph type="dt" sz="half" idx="10"/>
          </p:nvPr>
        </p:nvSpPr>
        <p:spPr>
          <a:xfrm>
            <a:off x="10719067" y="6335309"/>
            <a:ext cx="1181114" cy="250337"/>
          </a:xfrm>
        </p:spPr>
        <p:txBody>
          <a:bodyPr/>
          <a:lstStyle/>
          <a:p>
            <a:fld id="{75D660D7-90CE-4513-A3CE-C070B9421917}" type="datetime1">
              <a:rPr lang="en-US" smtClean="0"/>
              <a:t>11/25/2025</a:t>
            </a:fld>
            <a:endParaRPr lang="en-US"/>
          </a:p>
        </p:txBody>
      </p:sp>
      <p:sp>
        <p:nvSpPr>
          <p:cNvPr id="10" name="Footer Placeholder 9"/>
          <p:cNvSpPr>
            <a:spLocks noGrp="1"/>
          </p:cNvSpPr>
          <p:nvPr>
            <p:ph type="ftr" sz="quarter" idx="11"/>
          </p:nvPr>
        </p:nvSpPr>
        <p:spPr>
          <a:xfrm>
            <a:off x="291819" y="6335309"/>
            <a:ext cx="4829174" cy="250337"/>
          </a:xfrm>
        </p:spPr>
        <p:txBody>
          <a:bodyPr/>
          <a:lstStyle/>
          <a:p>
            <a:r>
              <a:rPr lang="en-US"/>
              <a:t>PRESENTATION TITLE</a:t>
            </a:r>
          </a:p>
        </p:txBody>
      </p:sp>
      <p:sp>
        <p:nvSpPr>
          <p:cNvPr id="11" name="Slide Number Placeholder 10"/>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16" name="Group 15"/>
          <p:cNvGrpSpPr/>
          <p:nvPr userDrawn="1"/>
        </p:nvGrpSpPr>
        <p:grpSpPr>
          <a:xfrm>
            <a:off x="0" y="0"/>
            <a:ext cx="12192000" cy="397164"/>
            <a:chOff x="0" y="0"/>
            <a:chExt cx="12192000" cy="397164"/>
          </a:xfrm>
        </p:grpSpPr>
        <p:sp>
          <p:nvSpPr>
            <p:cNvPr id="17" name="Rectangle 16"/>
            <p:cNvSpPr/>
            <p:nvPr userDrawn="1"/>
          </p:nvSpPr>
          <p:spPr>
            <a:xfrm>
              <a:off x="1" y="198582"/>
              <a:ext cx="3082197"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050818" y="198582"/>
              <a:ext cx="3047061"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1951DB4-78E5-884C-BDE1-084877EE3A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9063" y="985586"/>
            <a:ext cx="6173872" cy="4075200"/>
          </a:xfrm>
          <a:prstGeom prst="rect">
            <a:avLst/>
          </a:prstGeom>
        </p:spPr>
      </p:pic>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cap="all" baseline="0">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11/25/2025</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grpSp>
        <p:nvGrpSpPr>
          <p:cNvPr id="30" name="Group 29"/>
          <p:cNvGrpSpPr/>
          <p:nvPr userDrawn="1"/>
        </p:nvGrpSpPr>
        <p:grpSpPr>
          <a:xfrm>
            <a:off x="0" y="0"/>
            <a:ext cx="12192000" cy="397164"/>
            <a:chOff x="0" y="0"/>
            <a:chExt cx="12192000" cy="397164"/>
          </a:xfrm>
        </p:grpSpPr>
        <p:sp>
          <p:nvSpPr>
            <p:cNvPr id="31" name="Rectangle 30"/>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AED51070-0FEE-B746-AFAB-B0E11FE67C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98000"/>
            <a:ext cx="4592702" cy="1260000"/>
          </a:xfrm>
          <a:prstGeom prst="rect">
            <a:avLst/>
          </a:prstGeom>
        </p:spPr>
      </p:pic>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_AL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marL="0" algn="ctr">
              <a:lnSpc>
                <a:spcPct val="75000"/>
              </a:lnSpc>
              <a:defRPr lang="en-US" sz="1800" b="0" i="0">
                <a:solidFill>
                  <a:schemeClr val="bg1">
                    <a:alpha val="81000"/>
                  </a:schemeClr>
                </a:solidFill>
                <a:latin typeface="Verdana" charset="0"/>
                <a:ea typeface="Verdana" charset="0"/>
                <a:cs typeface="Verdana" charset="0"/>
              </a:defRPr>
            </a:lvl1pPr>
          </a:lstStyle>
          <a:p>
            <a:pPr marL="0" lvl="0" algn="ctr">
              <a:lnSpc>
                <a:spcPct val="75000"/>
              </a:lnSpc>
            </a:pPr>
            <a:r>
              <a:rPr lang="en-US"/>
              <a:t>Click to edit master closing slide</a:t>
            </a:r>
          </a:p>
        </p:txBody>
      </p:sp>
      <p:sp>
        <p:nvSpPr>
          <p:cNvPr id="6" name="Date Placeholder 5"/>
          <p:cNvSpPr>
            <a:spLocks noGrp="1"/>
          </p:cNvSpPr>
          <p:nvPr>
            <p:ph type="dt" sz="half" idx="10"/>
          </p:nvPr>
        </p:nvSpPr>
        <p:spPr>
          <a:xfrm>
            <a:off x="10765732" y="6335309"/>
            <a:ext cx="1181114" cy="250337"/>
          </a:xfrm>
        </p:spPr>
        <p:txBody>
          <a:bodyPr/>
          <a:lstStyle>
            <a:lvl1pPr>
              <a:defRPr>
                <a:solidFill>
                  <a:schemeClr val="bg1"/>
                </a:solidFill>
              </a:defRPr>
            </a:lvl1pPr>
          </a:lstStyle>
          <a:p>
            <a:fld id="{0A368D4B-3D0A-49AB-8EA2-2DC8CB4594DB}" type="datetime1">
              <a:rPr lang="en-US" smtClean="0"/>
              <a:pPr/>
              <a:t>11/25/2025</a:t>
            </a:fld>
            <a:endParaRPr lang="en-US"/>
          </a:p>
        </p:txBody>
      </p:sp>
      <p:sp>
        <p:nvSpPr>
          <p:cNvPr id="7" name="Footer Placeholder 6"/>
          <p:cNvSpPr>
            <a:spLocks noGrp="1"/>
          </p:cNvSpPr>
          <p:nvPr>
            <p:ph type="ftr" sz="quarter" idx="11"/>
          </p:nvPr>
        </p:nvSpPr>
        <p:spPr>
          <a:xfrm>
            <a:off x="245154" y="6335309"/>
            <a:ext cx="4752974" cy="250337"/>
          </a:xfrm>
        </p:spPr>
        <p:txBody>
          <a:bodyPr/>
          <a:lstStyle>
            <a:lvl1pPr>
              <a:defRPr>
                <a:solidFill>
                  <a:schemeClr val="bg1"/>
                </a:solidFill>
              </a:defRPr>
            </a:lvl1pPr>
          </a:lstStyle>
          <a:p>
            <a:r>
              <a:rPr lang="en-US"/>
              <a:t>PRESENTATION TITLE</a:t>
            </a:r>
            <a:endParaRPr lang="en-US">
              <a:solidFill>
                <a:schemeClr val="bg1"/>
              </a:solidFill>
            </a:endParaRPr>
          </a:p>
        </p:txBody>
      </p:sp>
      <p:sp>
        <p:nvSpPr>
          <p:cNvPr id="8" name="Slide Number Placeholder 7"/>
          <p:cNvSpPr>
            <a:spLocks noGrp="1"/>
          </p:cNvSpPr>
          <p:nvPr>
            <p:ph type="sldNum" sz="quarter" idx="12"/>
          </p:nvPr>
        </p:nvSpPr>
        <p:spPr/>
        <p:txBody>
          <a:bodyPr/>
          <a:lstStyle>
            <a:lvl1pPr>
              <a:defRPr>
                <a:solidFill>
                  <a:schemeClr val="bg1"/>
                </a:solidFill>
              </a:defRPr>
            </a:lvl1pPr>
          </a:lstStyle>
          <a:p>
            <a:r>
              <a:rPr lang="en-US"/>
              <a:t>PAGE  </a:t>
            </a:r>
            <a:fld id="{93005692-73BE-493E-93AB-ECD6027A7652}" type="slidenum">
              <a:rPr lang="en-US" smtClean="0"/>
              <a:pPr/>
              <a:t>‹#›</a:t>
            </a:fld>
            <a:endParaRPr lang="en-US"/>
          </a:p>
        </p:txBody>
      </p:sp>
      <p:pic>
        <p:nvPicPr>
          <p:cNvPr id="5" name="Picture 4">
            <a:extLst>
              <a:ext uri="{FF2B5EF4-FFF2-40B4-BE49-F238E27FC236}">
                <a16:creationId xmlns:a16="http://schemas.microsoft.com/office/drawing/2014/main" id="{90DB1498-F58C-E646-9F6F-54D3F125A3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9064" y="985586"/>
            <a:ext cx="6173872" cy="4075200"/>
          </a:xfrm>
          <a:prstGeom prst="rect">
            <a:avLst/>
          </a:prstGeom>
        </p:spPr>
      </p:pic>
      <p:grpSp>
        <p:nvGrpSpPr>
          <p:cNvPr id="10" name="Group 9">
            <a:extLst>
              <a:ext uri="{FF2B5EF4-FFF2-40B4-BE49-F238E27FC236}">
                <a16:creationId xmlns:a16="http://schemas.microsoft.com/office/drawing/2014/main" id="{642D84BF-CC9F-2E45-B41E-E1018E52236B}"/>
              </a:ext>
            </a:extLst>
          </p:cNvPr>
          <p:cNvGrpSpPr/>
          <p:nvPr userDrawn="1"/>
        </p:nvGrpSpPr>
        <p:grpSpPr>
          <a:xfrm>
            <a:off x="0" y="0"/>
            <a:ext cx="12192000" cy="397164"/>
            <a:chOff x="0" y="0"/>
            <a:chExt cx="12192000" cy="397164"/>
          </a:xfrm>
        </p:grpSpPr>
        <p:sp>
          <p:nvSpPr>
            <p:cNvPr id="11" name="Rectangle 10">
              <a:extLst>
                <a:ext uri="{FF2B5EF4-FFF2-40B4-BE49-F238E27FC236}">
                  <a16:creationId xmlns:a16="http://schemas.microsoft.com/office/drawing/2014/main" id="{B4C387F9-B9F8-B843-A4AF-1DE8170DDD75}"/>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777F05-86E1-1440-B143-A590EF7D0CF5}"/>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ABB63A-2280-5247-9344-AFFBEEA91B4A}"/>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7B0FD2-33DD-9B46-A0F5-B6C6D770C391}"/>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A3A37A-AABE-5844-99CD-3DE6893FA8D7}"/>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losing Slide_Y+W">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0719067" y="6335309"/>
            <a:ext cx="1181114" cy="250337"/>
          </a:xfrm>
        </p:spPr>
        <p:txBody>
          <a:bodyPr/>
          <a:lstStyle/>
          <a:p>
            <a:fld id="{75D660D7-90CE-4513-A3CE-C070B9421917}" type="datetime1">
              <a:rPr lang="en-US" smtClean="0"/>
              <a:t>11/25/2025</a:t>
            </a:fld>
            <a:endParaRPr lang="en-US"/>
          </a:p>
        </p:txBody>
      </p:sp>
      <p:sp>
        <p:nvSpPr>
          <p:cNvPr id="10" name="Footer Placeholder 9"/>
          <p:cNvSpPr>
            <a:spLocks noGrp="1"/>
          </p:cNvSpPr>
          <p:nvPr>
            <p:ph type="ftr" sz="quarter" idx="11"/>
          </p:nvPr>
        </p:nvSpPr>
        <p:spPr>
          <a:xfrm>
            <a:off x="291819" y="6335309"/>
            <a:ext cx="4829174" cy="250337"/>
          </a:xfrm>
        </p:spPr>
        <p:txBody>
          <a:bodyPr/>
          <a:lstStyle/>
          <a:p>
            <a:r>
              <a:rPr lang="en-US"/>
              <a:t>PRESENTATION TITLE</a:t>
            </a:r>
          </a:p>
        </p:txBody>
      </p:sp>
      <p:sp>
        <p:nvSpPr>
          <p:cNvPr id="11" name="Slide Number Placeholder 10"/>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16" name="Group 15"/>
          <p:cNvGrpSpPr/>
          <p:nvPr userDrawn="1"/>
        </p:nvGrpSpPr>
        <p:grpSpPr>
          <a:xfrm>
            <a:off x="0" y="0"/>
            <a:ext cx="12192000" cy="397164"/>
            <a:chOff x="0" y="0"/>
            <a:chExt cx="12192000" cy="397164"/>
          </a:xfrm>
        </p:grpSpPr>
        <p:sp>
          <p:nvSpPr>
            <p:cNvPr id="17" name="Rectangle 16"/>
            <p:cNvSpPr/>
            <p:nvPr userDrawn="1"/>
          </p:nvSpPr>
          <p:spPr>
            <a:xfrm>
              <a:off x="1" y="198582"/>
              <a:ext cx="3082197"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050818" y="198582"/>
              <a:ext cx="3047061"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1951DB4-78E5-884C-BDE1-084877EE3A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9064" y="805093"/>
            <a:ext cx="6173872" cy="4075200"/>
          </a:xfrm>
          <a:prstGeom prst="rect">
            <a:avLst/>
          </a:prstGeom>
        </p:spPr>
      </p:pic>
      <p:pic>
        <p:nvPicPr>
          <p:cNvPr id="14" name="Picture 13">
            <a:extLst>
              <a:ext uri="{FF2B5EF4-FFF2-40B4-BE49-F238E27FC236}">
                <a16:creationId xmlns:a16="http://schemas.microsoft.com/office/drawing/2014/main" id="{F0B9F152-2C9C-3C49-91F6-1A68EA51269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187315" y="4854114"/>
            <a:ext cx="1817370" cy="514350"/>
          </a:xfrm>
          <a:prstGeom prst="rect">
            <a:avLst/>
          </a:prstGeom>
        </p:spPr>
      </p:pic>
      <p:pic>
        <p:nvPicPr>
          <p:cNvPr id="15" name="Picture 14">
            <a:extLst>
              <a:ext uri="{FF2B5EF4-FFF2-40B4-BE49-F238E27FC236}">
                <a16:creationId xmlns:a16="http://schemas.microsoft.com/office/drawing/2014/main" id="{49FD4754-DD21-1142-99BB-DD4E0873283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237482" y="5539328"/>
            <a:ext cx="3717036" cy="243459"/>
          </a:xfrm>
          <a:prstGeom prst="rect">
            <a:avLst/>
          </a:prstGeom>
        </p:spPr>
      </p:pic>
    </p:spTree>
    <p:extLst>
      <p:ext uri="{BB962C8B-B14F-4D97-AF65-F5344CB8AC3E}">
        <p14:creationId xmlns:p14="http://schemas.microsoft.com/office/powerpoint/2010/main" val="245560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losing Slide_Y+W_ALT">
    <p:bg>
      <p:bgPr>
        <a:solidFill>
          <a:schemeClr val="tx1"/>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0765732" y="6335309"/>
            <a:ext cx="1181114" cy="250337"/>
          </a:xfrm>
        </p:spPr>
        <p:txBody>
          <a:bodyPr/>
          <a:lstStyle>
            <a:lvl1pPr>
              <a:defRPr>
                <a:solidFill>
                  <a:schemeClr val="bg1"/>
                </a:solidFill>
              </a:defRPr>
            </a:lvl1pPr>
          </a:lstStyle>
          <a:p>
            <a:fld id="{0A368D4B-3D0A-49AB-8EA2-2DC8CB4594DB}" type="datetime1">
              <a:rPr lang="en-US" smtClean="0"/>
              <a:pPr/>
              <a:t>11/25/2025</a:t>
            </a:fld>
            <a:endParaRPr lang="en-US"/>
          </a:p>
        </p:txBody>
      </p:sp>
      <p:sp>
        <p:nvSpPr>
          <p:cNvPr id="7" name="Footer Placeholder 6"/>
          <p:cNvSpPr>
            <a:spLocks noGrp="1"/>
          </p:cNvSpPr>
          <p:nvPr>
            <p:ph type="ftr" sz="quarter" idx="11"/>
          </p:nvPr>
        </p:nvSpPr>
        <p:spPr>
          <a:xfrm>
            <a:off x="245154" y="6335309"/>
            <a:ext cx="4752974" cy="250337"/>
          </a:xfrm>
        </p:spPr>
        <p:txBody>
          <a:bodyPr/>
          <a:lstStyle>
            <a:lvl1pPr>
              <a:defRPr>
                <a:solidFill>
                  <a:schemeClr val="bg1"/>
                </a:solidFill>
              </a:defRPr>
            </a:lvl1pPr>
          </a:lstStyle>
          <a:p>
            <a:r>
              <a:rPr lang="en-US"/>
              <a:t>PRESENTATION TITLE</a:t>
            </a:r>
            <a:endParaRPr lang="en-US">
              <a:solidFill>
                <a:schemeClr val="bg1"/>
              </a:solidFill>
            </a:endParaRPr>
          </a:p>
        </p:txBody>
      </p:sp>
      <p:sp>
        <p:nvSpPr>
          <p:cNvPr id="8" name="Slide Number Placeholder 7"/>
          <p:cNvSpPr>
            <a:spLocks noGrp="1"/>
          </p:cNvSpPr>
          <p:nvPr>
            <p:ph type="sldNum" sz="quarter" idx="12"/>
          </p:nvPr>
        </p:nvSpPr>
        <p:spPr/>
        <p:txBody>
          <a:bodyPr/>
          <a:lstStyle>
            <a:lvl1pPr>
              <a:defRPr>
                <a:solidFill>
                  <a:schemeClr val="bg1"/>
                </a:solidFill>
              </a:defRPr>
            </a:lvl1pPr>
          </a:lstStyle>
          <a:p>
            <a:r>
              <a:rPr lang="en-US"/>
              <a:t>PAGE  </a:t>
            </a:r>
            <a:fld id="{93005692-73BE-493E-93AB-ECD6027A7652}" type="slidenum">
              <a:rPr lang="en-US" smtClean="0"/>
              <a:pPr/>
              <a:t>‹#›</a:t>
            </a:fld>
            <a:endParaRPr lang="en-US"/>
          </a:p>
        </p:txBody>
      </p:sp>
      <p:pic>
        <p:nvPicPr>
          <p:cNvPr id="5" name="Picture 4">
            <a:extLst>
              <a:ext uri="{FF2B5EF4-FFF2-40B4-BE49-F238E27FC236}">
                <a16:creationId xmlns:a16="http://schemas.microsoft.com/office/drawing/2014/main" id="{90DB1498-F58C-E646-9F6F-54D3F125A3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9064" y="799131"/>
            <a:ext cx="6173872" cy="4075200"/>
          </a:xfrm>
          <a:prstGeom prst="rect">
            <a:avLst/>
          </a:prstGeom>
        </p:spPr>
      </p:pic>
      <p:grpSp>
        <p:nvGrpSpPr>
          <p:cNvPr id="10" name="Group 9">
            <a:extLst>
              <a:ext uri="{FF2B5EF4-FFF2-40B4-BE49-F238E27FC236}">
                <a16:creationId xmlns:a16="http://schemas.microsoft.com/office/drawing/2014/main" id="{642D84BF-CC9F-2E45-B41E-E1018E52236B}"/>
              </a:ext>
            </a:extLst>
          </p:cNvPr>
          <p:cNvGrpSpPr/>
          <p:nvPr userDrawn="1"/>
        </p:nvGrpSpPr>
        <p:grpSpPr>
          <a:xfrm>
            <a:off x="0" y="0"/>
            <a:ext cx="12192000" cy="397164"/>
            <a:chOff x="0" y="0"/>
            <a:chExt cx="12192000" cy="397164"/>
          </a:xfrm>
        </p:grpSpPr>
        <p:sp>
          <p:nvSpPr>
            <p:cNvPr id="11" name="Rectangle 10">
              <a:extLst>
                <a:ext uri="{FF2B5EF4-FFF2-40B4-BE49-F238E27FC236}">
                  <a16:creationId xmlns:a16="http://schemas.microsoft.com/office/drawing/2014/main" id="{B4C387F9-B9F8-B843-A4AF-1DE8170DDD75}"/>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777F05-86E1-1440-B143-A590EF7D0CF5}"/>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ABB63A-2280-5247-9344-AFFBEEA91B4A}"/>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7B0FD2-33DD-9B46-A0F5-B6C6D770C391}"/>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A3A37A-AABE-5844-99CD-3DE6893FA8D7}"/>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44F621A7-BC12-434B-BB2A-7AB9ABA1472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187315" y="4854114"/>
            <a:ext cx="1817370" cy="514350"/>
          </a:xfrm>
          <a:prstGeom prst="rect">
            <a:avLst/>
          </a:prstGeom>
        </p:spPr>
      </p:pic>
      <p:pic>
        <p:nvPicPr>
          <p:cNvPr id="17" name="Picture 16">
            <a:extLst>
              <a:ext uri="{FF2B5EF4-FFF2-40B4-BE49-F238E27FC236}">
                <a16:creationId xmlns:a16="http://schemas.microsoft.com/office/drawing/2014/main" id="{17034381-4CDE-A64B-9AB1-A8FE06B6A14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237482" y="5539328"/>
            <a:ext cx="3717036" cy="243459"/>
          </a:xfrm>
          <a:prstGeom prst="rect">
            <a:avLst/>
          </a:prstGeom>
        </p:spPr>
      </p:pic>
    </p:spTree>
    <p:extLst>
      <p:ext uri="{BB962C8B-B14F-4D97-AF65-F5344CB8AC3E}">
        <p14:creationId xmlns:p14="http://schemas.microsoft.com/office/powerpoint/2010/main" val="368844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Blank_NoBkgr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F1AE8C-AD65-434B-B3A8-C41F0F9255AA}"/>
              </a:ext>
            </a:extLst>
          </p:cNvPr>
          <p:cNvSpPr/>
          <p:nvPr userDrawn="1"/>
        </p:nvSpPr>
        <p:spPr>
          <a:xfrm>
            <a:off x="0" y="0"/>
            <a:ext cx="5676629" cy="6858000"/>
          </a:xfrm>
          <a:prstGeom prst="rect">
            <a:avLst/>
          </a:prstGeom>
          <a:solidFill>
            <a:srgbClr val="C6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a:p>
        </p:txBody>
      </p:sp>
      <p:sp>
        <p:nvSpPr>
          <p:cNvPr id="10" name="Rectangle 9">
            <a:extLst>
              <a:ext uri="{FF2B5EF4-FFF2-40B4-BE49-F238E27FC236}">
                <a16:creationId xmlns:a16="http://schemas.microsoft.com/office/drawing/2014/main" id="{B8D81D03-6BAE-0641-9C00-ADAF65F33253}"/>
              </a:ext>
            </a:extLst>
          </p:cNvPr>
          <p:cNvSpPr/>
          <p:nvPr userDrawn="1"/>
        </p:nvSpPr>
        <p:spPr>
          <a:xfrm rot="5400000">
            <a:off x="2336028" y="3340601"/>
            <a:ext cx="6943557" cy="262355"/>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1118127B-6011-6A45-AD84-9F7F730A70AD}"/>
              </a:ext>
            </a:extLst>
          </p:cNvPr>
          <p:cNvSpPr>
            <a:spLocks noGrp="1"/>
          </p:cNvSpPr>
          <p:nvPr>
            <p:ph type="ctrTitle" hasCustomPrompt="1"/>
          </p:nvPr>
        </p:nvSpPr>
        <p:spPr>
          <a:xfrm>
            <a:off x="662152" y="595747"/>
            <a:ext cx="4871749" cy="1907312"/>
          </a:xfrm>
        </p:spPr>
        <p:txBody>
          <a:bodyPr lIns="0" anchor="b">
            <a:noAutofit/>
          </a:bodyPr>
          <a:lstStyle>
            <a:lvl1pPr algn="l">
              <a:defRPr sz="4400" b="1" i="0">
                <a:solidFill>
                  <a:schemeClr val="bg1"/>
                </a:solidFill>
                <a:latin typeface="Barlow Condensed" pitchFamily="2" charset="77"/>
              </a:defRPr>
            </a:lvl1pPr>
          </a:lstStyle>
          <a:p>
            <a:r>
              <a:rPr lang="en-US"/>
              <a:t>CLICK TO EDIT MASTER TITLE SLIDE</a:t>
            </a:r>
          </a:p>
        </p:txBody>
      </p:sp>
      <p:sp>
        <p:nvSpPr>
          <p:cNvPr id="7" name="Content Placeholder 3">
            <a:extLst>
              <a:ext uri="{FF2B5EF4-FFF2-40B4-BE49-F238E27FC236}">
                <a16:creationId xmlns:a16="http://schemas.microsoft.com/office/drawing/2014/main" id="{7BFD8A2A-F478-0643-8E2B-5E237A5D87FA}"/>
              </a:ext>
            </a:extLst>
          </p:cNvPr>
          <p:cNvSpPr>
            <a:spLocks noGrp="1"/>
          </p:cNvSpPr>
          <p:nvPr>
            <p:ph sz="half" idx="2"/>
          </p:nvPr>
        </p:nvSpPr>
        <p:spPr>
          <a:xfrm>
            <a:off x="662152" y="2737633"/>
            <a:ext cx="4871749" cy="3846945"/>
          </a:xfrm>
        </p:spPr>
        <p:txBody>
          <a:bodyPr>
            <a:normAutofit/>
          </a:bodyPr>
          <a:lstStyle>
            <a:lvl1pPr marL="288918" indent="-288918">
              <a:spcBef>
                <a:spcPts val="800"/>
              </a:spcBef>
              <a:spcAft>
                <a:spcPts val="800"/>
              </a:spcAft>
              <a:buFont typeface="Wingdings" charset="2"/>
              <a:buChar char="§"/>
              <a:defRPr sz="2000">
                <a:solidFill>
                  <a:schemeClr val="bg1"/>
                </a:solidFill>
              </a:defRPr>
            </a:lvl1pPr>
            <a:lvl2pPr marL="685783" indent="-228594">
              <a:spcBef>
                <a:spcPts val="800"/>
              </a:spcBef>
              <a:spcAft>
                <a:spcPts val="800"/>
              </a:spcAft>
              <a:buFont typeface="Wingdings" charset="2"/>
              <a:buChar char="§"/>
              <a:defRPr sz="1800">
                <a:solidFill>
                  <a:schemeClr val="bg1"/>
                </a:solidFill>
              </a:defRPr>
            </a:lvl2pPr>
            <a:lvl3pPr marL="1142971" indent="-228594">
              <a:spcBef>
                <a:spcPts val="800"/>
              </a:spcBef>
              <a:spcAft>
                <a:spcPts val="800"/>
              </a:spcAft>
              <a:buFont typeface="Wingdings" charset="2"/>
              <a:buChar char="§"/>
              <a:defRPr sz="1600">
                <a:solidFill>
                  <a:schemeClr val="bg1"/>
                </a:solidFill>
              </a:defRPr>
            </a:lvl3pPr>
            <a:lvl4pPr marL="1600160" indent="-228594">
              <a:spcBef>
                <a:spcPts val="800"/>
              </a:spcBef>
              <a:spcAft>
                <a:spcPts val="800"/>
              </a:spcAft>
              <a:buFont typeface="Wingdings" charset="2"/>
              <a:buChar char="§"/>
              <a:defRPr sz="1400">
                <a:solidFill>
                  <a:schemeClr val="bg1"/>
                </a:solidFill>
              </a:defRPr>
            </a:lvl4pPr>
            <a:lvl5pPr marL="2057349" indent="-228594">
              <a:spcBef>
                <a:spcPts val="800"/>
              </a:spcBef>
              <a:spcAft>
                <a:spcPts val="800"/>
              </a:spcAft>
              <a:buFont typeface="Wingdings" charset="2"/>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5">
            <a:extLst>
              <a:ext uri="{FF2B5EF4-FFF2-40B4-BE49-F238E27FC236}">
                <a16:creationId xmlns:a16="http://schemas.microsoft.com/office/drawing/2014/main" id="{B0C272FD-9E77-6E4B-BAD0-07F5581F603B}"/>
              </a:ext>
            </a:extLst>
          </p:cNvPr>
          <p:cNvSpPr>
            <a:spLocks noGrp="1"/>
          </p:cNvSpPr>
          <p:nvPr>
            <p:ph type="pic" sz="quarter" idx="13"/>
          </p:nvPr>
        </p:nvSpPr>
        <p:spPr>
          <a:xfrm>
            <a:off x="5938984" y="0"/>
            <a:ext cx="6253018" cy="6858000"/>
          </a:xfrm>
        </p:spPr>
        <p:txBody>
          <a:bodyPr/>
          <a:lstStyle/>
          <a:p>
            <a:r>
              <a:rPr lang="en-US"/>
              <a:t>Click icon to add picture</a:t>
            </a:r>
          </a:p>
        </p:txBody>
      </p:sp>
    </p:spTree>
    <p:extLst>
      <p:ext uri="{BB962C8B-B14F-4D97-AF65-F5344CB8AC3E}">
        <p14:creationId xmlns:p14="http://schemas.microsoft.com/office/powerpoint/2010/main" val="82288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2740" y="1028940"/>
            <a:ext cx="9504060" cy="1474115"/>
          </a:xfrm>
        </p:spPr>
        <p:txBody>
          <a:bodyPr lIns="0" anchor="b">
            <a:noAutofit/>
          </a:bodyPr>
          <a:lstStyle>
            <a:lvl1pPr algn="l">
              <a:defRPr sz="5400" b="1" cap="all" baseline="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a:ln>
            <a:noFill/>
          </a:ln>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11/25/2025</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grpSp>
        <p:nvGrpSpPr>
          <p:cNvPr id="23" name="Group 22"/>
          <p:cNvGrpSpPr/>
          <p:nvPr userDrawn="1"/>
        </p:nvGrpSpPr>
        <p:grpSpPr>
          <a:xfrm>
            <a:off x="0" y="0"/>
            <a:ext cx="12192000" cy="397164"/>
            <a:chOff x="0" y="0"/>
            <a:chExt cx="12192000" cy="397164"/>
          </a:xfrm>
        </p:grpSpPr>
        <p:sp>
          <p:nvSpPr>
            <p:cNvPr id="24" name="Rectangle 23"/>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A25637DD-B94D-0C4B-80E5-DEC983B41A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98000"/>
            <a:ext cx="4592704" cy="1260000"/>
          </a:xfrm>
          <a:prstGeom prst="rect">
            <a:avLst/>
          </a:prstGeom>
        </p:spPr>
      </p:pic>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cap="all" baseline="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a:ln>
            <a:noFill/>
          </a:ln>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11/25/2025</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grpSp>
        <p:nvGrpSpPr>
          <p:cNvPr id="30" name="Group 29"/>
          <p:cNvGrpSpPr/>
          <p:nvPr userDrawn="1"/>
        </p:nvGrpSpPr>
        <p:grpSpPr>
          <a:xfrm>
            <a:off x="0" y="0"/>
            <a:ext cx="12192000" cy="397164"/>
            <a:chOff x="0" y="0"/>
            <a:chExt cx="12192000" cy="397164"/>
          </a:xfrm>
        </p:grpSpPr>
        <p:sp>
          <p:nvSpPr>
            <p:cNvPr id="31" name="Rectangle 30"/>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CA7E8EE6-1FF2-414B-9B24-9195B1BD6F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98000"/>
            <a:ext cx="4592704" cy="1260000"/>
          </a:xfrm>
          <a:prstGeom prst="rect">
            <a:avLst/>
          </a:prstGeom>
        </p:spPr>
      </p:pic>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D4B0C9-B47E-4B33-A656-C78D1805DA95}" type="datetime1">
              <a:rPr lang="en-US" smtClean="0"/>
              <a:t>11/25/2025</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3</a:t>
            </a:r>
          </a:p>
        </p:txBody>
      </p:sp>
      <p:sp>
        <p:nvSpPr>
          <p:cNvPr id="7" name="Date Placeholder 6"/>
          <p:cNvSpPr>
            <a:spLocks noGrp="1"/>
          </p:cNvSpPr>
          <p:nvPr>
            <p:ph type="dt" sz="half" idx="16"/>
          </p:nvPr>
        </p:nvSpPr>
        <p:spPr/>
        <p:txBody>
          <a:bodyPr/>
          <a:lstStyle/>
          <a:p>
            <a:fld id="{48C228CE-C572-4AF5-9728-AA6E475873DD}" type="datetime1">
              <a:rPr lang="en-US" smtClean="0"/>
              <a:t>11/25/2025</a:t>
            </a:fld>
            <a:endParaRPr lang="en-US"/>
          </a:p>
        </p:txBody>
      </p:sp>
      <p:sp>
        <p:nvSpPr>
          <p:cNvPr id="11" name="Footer Placeholder 10"/>
          <p:cNvSpPr>
            <a:spLocks noGrp="1"/>
          </p:cNvSpPr>
          <p:nvPr>
            <p:ph type="ftr" sz="quarter" idx="17"/>
          </p:nvPr>
        </p:nvSpPr>
        <p:spPr/>
        <p:txBody>
          <a:bodyPr/>
          <a:lstStyle/>
          <a:p>
            <a:r>
              <a:rPr lang="en-US"/>
              <a:t>PRESENTATION TITLE</a:t>
            </a:r>
          </a:p>
        </p:txBody>
      </p:sp>
      <p:sp>
        <p:nvSpPr>
          <p:cNvPr id="12" name="Slide Number Placeholder 11"/>
          <p:cNvSpPr>
            <a:spLocks noGrp="1"/>
          </p:cNvSpPr>
          <p:nvPr>
            <p:ph type="sldNum" sz="quarter" idx="18"/>
          </p:nvPr>
        </p:nvSpPr>
        <p:spPr/>
        <p:txBody>
          <a:bodyPr/>
          <a:lstStyle/>
          <a:p>
            <a:r>
              <a:rPr lang="en-US"/>
              <a:t>PAGE  </a:t>
            </a:r>
            <a:fld id="{93005692-73BE-493E-93AB-ECD6027A7652}" type="slidenum">
              <a:rPr lang="en-US" smtClean="0"/>
              <a:pPr/>
              <a:t>‹#›</a:t>
            </a:fld>
            <a:endParaRPr lang="en-US"/>
          </a:p>
        </p:txBody>
      </p:sp>
      <p:sp>
        <p:nvSpPr>
          <p:cNvPr id="4" name="Title 3"/>
          <p:cNvSpPr>
            <a:spLocks noGrp="1"/>
          </p:cNvSpPr>
          <p:nvPr>
            <p:ph type="title"/>
          </p:nvPr>
        </p:nvSpPr>
        <p:spPr>
          <a:xfrm>
            <a:off x="259883" y="434108"/>
            <a:ext cx="7046081" cy="895927"/>
          </a:xfrm>
        </p:spPr>
        <p:txBody>
          <a:bodyPr/>
          <a:lstStyle>
            <a:lvl1pPr>
              <a:defRPr b="1" cap="all" baseline="0"/>
            </a:lvl1pPr>
          </a:lstStyle>
          <a:p>
            <a:r>
              <a:rPr lang="en-US"/>
              <a:t>Click to edit Master title style</a:t>
            </a:r>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1" cap="all" baseline="0">
                <a:solidFill>
                  <a:schemeClr val="tx1"/>
                </a:solidFill>
              </a:defRPr>
            </a:lvl1pPr>
          </a:lstStyle>
          <a:p>
            <a:r>
              <a:rPr lang="en-US"/>
              <a:t>CLICK TO EDIT MASTER</a:t>
            </a:r>
            <a:br>
              <a:rPr lang="en-US"/>
            </a:br>
            <a:r>
              <a:rPr lang="en-US"/>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26D43AC-4B94-471D-A170-0D88FCD1FB54}" type="datetime1">
              <a:rPr lang="en-US" smtClean="0"/>
              <a:t>11/25/2025</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0521" y="3219583"/>
            <a:ext cx="8770620" cy="1212056"/>
          </a:xfrm>
        </p:spPr>
        <p:txBody>
          <a:bodyPr anchor="b">
            <a:noAutofit/>
          </a:bodyPr>
          <a:lstStyle>
            <a:lvl1pPr algn="l">
              <a:defRPr sz="4000" b="1" cap="all" baseline="0">
                <a:solidFill>
                  <a:schemeClr val="tx1"/>
                </a:solidFill>
                <a:latin typeface="+mj-lt"/>
              </a:defRPr>
            </a:lvl1pPr>
          </a:lstStyle>
          <a:p>
            <a:r>
              <a:rPr lang="en-US"/>
              <a:t>CLICK TO EDIT MASTER</a:t>
            </a:r>
            <a:br>
              <a:rPr lang="en-US"/>
            </a:br>
            <a:r>
              <a:rPr lang="en-US"/>
              <a:t>SECTION TITLE SLIDE OPTION 2</a:t>
            </a:r>
          </a:p>
        </p:txBody>
      </p:sp>
      <p:sp>
        <p:nvSpPr>
          <p:cNvPr id="3" name="Subtitle 2"/>
          <p:cNvSpPr>
            <a:spLocks noGrp="1"/>
          </p:cNvSpPr>
          <p:nvPr>
            <p:ph type="subTitle" idx="1"/>
          </p:nvPr>
        </p:nvSpPr>
        <p:spPr bwMode="gray">
          <a:xfrm>
            <a:off x="960521" y="4439469"/>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0749107" y="6335309"/>
            <a:ext cx="1181114" cy="250337"/>
          </a:xfrm>
        </p:spPr>
        <p:txBody>
          <a:bodyPr/>
          <a:lstStyle/>
          <a:p>
            <a:fld id="{72EFF9E2-52BD-4C8D-9C57-79F661DB94A1}" type="datetime1">
              <a:rPr lang="en-US" smtClean="0"/>
              <a:t>11/25/2025</a:t>
            </a:fld>
            <a:endParaRPr lang="en-US"/>
          </a:p>
        </p:txBody>
      </p:sp>
      <p:sp>
        <p:nvSpPr>
          <p:cNvPr id="5" name="Footer Placeholder 4"/>
          <p:cNvSpPr>
            <a:spLocks noGrp="1"/>
          </p:cNvSpPr>
          <p:nvPr>
            <p:ph type="ftr" sz="quarter" idx="11"/>
          </p:nvPr>
        </p:nvSpPr>
        <p:spPr>
          <a:xfrm>
            <a:off x="261779" y="6335309"/>
            <a:ext cx="4525878" cy="250337"/>
          </a:xfrm>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27" name="Group 26"/>
          <p:cNvGrpSpPr/>
          <p:nvPr userDrawn="1"/>
        </p:nvGrpSpPr>
        <p:grpSpPr>
          <a:xfrm>
            <a:off x="0" y="0"/>
            <a:ext cx="12192000" cy="397164"/>
            <a:chOff x="0" y="0"/>
            <a:chExt cx="12192000" cy="397164"/>
          </a:xfrm>
        </p:grpSpPr>
        <p:sp>
          <p:nvSpPr>
            <p:cNvPr id="28" name="Rectangle 27"/>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081881F3-AB4F-4026-8B03-DBF7475676B1}" type="datetime1">
              <a:rPr lang="en-US" smtClean="0"/>
              <a:t>11/25/2025</a:t>
            </a:fld>
            <a:endParaRPr lang="en-US"/>
          </a:p>
        </p:txBody>
      </p:sp>
      <p:sp>
        <p:nvSpPr>
          <p:cNvPr id="9" name="Footer Placeholder 8"/>
          <p:cNvSpPr>
            <a:spLocks noGrp="1"/>
          </p:cNvSpPr>
          <p:nvPr>
            <p:ph type="ftr" sz="quarter" idx="11"/>
          </p:nvPr>
        </p:nvSpPr>
        <p:spPr/>
        <p:txBody>
          <a:bodyPr/>
          <a:lstStyle/>
          <a:p>
            <a:r>
              <a:rPr lang="en-US"/>
              <a:t>PRESENTATION TITLE</a:t>
            </a:r>
          </a:p>
        </p:txBody>
      </p:sp>
      <p:sp>
        <p:nvSpPr>
          <p:cNvPr id="10" name="Slide Number Placeholder 9"/>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880C77E-1E1D-EE42-A63B-AC14ACFC9757}"/>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911499" y="5995768"/>
            <a:ext cx="3280501" cy="900000"/>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5FDFC970-B950-4395-A833-47227D4A68CA}" type="datetime1">
              <a:rPr lang="en-US" smtClean="0"/>
              <a:t>11/25/2025</a:t>
            </a:fld>
            <a:endParaRPr lang="en-US"/>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93005692-73BE-493E-93AB-ECD6027A7652}" type="slidenum">
              <a:rPr lang="en-US" smtClean="0"/>
              <a:pPr/>
              <a:t>‹#›</a:t>
            </a:fld>
            <a:endParaRPr lang="en-US"/>
          </a:p>
        </p:txBody>
      </p:sp>
      <p:grpSp>
        <p:nvGrpSpPr>
          <p:cNvPr id="26" name="Group 25"/>
          <p:cNvGrpSpPr/>
          <p:nvPr userDrawn="1"/>
        </p:nvGrpSpPr>
        <p:grpSpPr>
          <a:xfrm>
            <a:off x="0" y="0"/>
            <a:ext cx="12192000" cy="397164"/>
            <a:chOff x="0" y="0"/>
            <a:chExt cx="12192000" cy="397164"/>
          </a:xfrm>
        </p:grpSpPr>
        <p:sp>
          <p:nvSpPr>
            <p:cNvPr id="27" name="Rectangle 26"/>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 id="2147483722" r:id="rId21"/>
    <p:sldLayoutId id="2147483723" r:id="rId22"/>
    <p:sldLayoutId id="2147483724"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uwaterloo.ca/the-centre/forms-and-official-documents/forms-undergraduate-students/plan-modification-form" TargetMode="External"/><Relationship Id="rId2" Type="http://schemas.openxmlformats.org/officeDocument/2006/relationships/hyperlink" Target="mailto:sasugradadv@uwaterloo.ca"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uwaterloo.ca/statistics-and-actuarial-science/current-undergraduate-students/undergraduate-actuarial-accreditation-pathway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uwaterloo.ca/statistics-and-actuarial-science/current-undergraduate-students/canadian-institute-actuaries-cia-accreditation-society"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uwaterloo.ca/statistics-and-actuarial-science/undergraduate-studies/academic-advising/undergraduate-program-sheets"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uwaterloo.ca/statistics-and-actuarial-science/undergraduate-studies/student-opportunities/undergraduate-student-research-awards-usra" TargetMode="External"/><Relationship Id="rId4" Type="http://schemas.openxmlformats.org/officeDocument/2006/relationships/hyperlink" Target="https://odyssey.uwaterloo.ca/ofcourse/app/"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uwaterloo.ca/statistics-and-actuarial-science/undergraduate-studies"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mailto:SASUGradAdv@uwaterloo.ca"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uwaterloo.ca/statistics-and-actuarial-science/current-undergraduate-students/advising-hours" TargetMode="External"/><Relationship Id="rId5" Type="http://schemas.openxmlformats.org/officeDocument/2006/relationships/hyperlink" Target="https://uwaterloo.ca/statistics-and-actuarial-science/undergraduate-studies/academic-advising/faq-actuarial-science-and-statistics" TargetMode="External"/><Relationship Id="rId4" Type="http://schemas.openxmlformats.org/officeDocument/2006/relationships/hyperlink" Target="https://uwaterloo.ca/statistics-and-actuarial-science/undergraduate-studies/academic-advis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2bax2Sim8Q"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www.soa.org/"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www.actuaries.org.uk/" TargetMode="External"/><Relationship Id="rId5" Type="http://schemas.openxmlformats.org/officeDocument/2006/relationships/hyperlink" Target="http://www.casact.org/" TargetMode="External"/><Relationship Id="rId4" Type="http://schemas.openxmlformats.org/officeDocument/2006/relationships/hyperlink" Target="http://www.actuaries.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hematics 3">
            <a:extLst>
              <a:ext uri="{FF2B5EF4-FFF2-40B4-BE49-F238E27FC236}">
                <a16:creationId xmlns:a16="http://schemas.microsoft.com/office/drawing/2014/main" id="{8BE2B18D-579F-ADA4-BD6A-9733351EAA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40" r="18773" b="-1"/>
          <a:stretch/>
        </p:blipFill>
        <p:spPr bwMode="auto">
          <a:xfrm>
            <a:off x="6094124" y="397164"/>
            <a:ext cx="6097876" cy="6460836"/>
          </a:xfrm>
          <a:prstGeom prst="rect">
            <a:avLst/>
          </a:prstGeom>
          <a:solidFill>
            <a:srgbClr val="FFFFFF"/>
          </a:solidFill>
        </p:spPr>
      </p:pic>
      <p:sp>
        <p:nvSpPr>
          <p:cNvPr id="2" name="Title 1"/>
          <p:cNvSpPr>
            <a:spLocks noGrp="1"/>
          </p:cNvSpPr>
          <p:nvPr>
            <p:ph type="ctrTitle"/>
          </p:nvPr>
        </p:nvSpPr>
        <p:spPr>
          <a:xfrm>
            <a:off x="394185" y="1891627"/>
            <a:ext cx="5486243" cy="2650836"/>
          </a:xfrm>
        </p:spPr>
        <p:txBody>
          <a:bodyPr vert="horz" lIns="0" tIns="45720" rIns="91440" bIns="45720" rtlCol="0" anchor="b">
            <a:normAutofit fontScale="90000"/>
          </a:bodyPr>
          <a:lstStyle/>
          <a:p>
            <a:r>
              <a:rPr lang="en-US" sz="4900" b="1" kern="1200" cap="all" spc="50" baseline="0">
                <a:latin typeface="+mj-lt"/>
                <a:ea typeface="+mj-ea"/>
                <a:cs typeface="+mj-cs"/>
              </a:rPr>
              <a:t>Actuarial Science </a:t>
            </a:r>
            <a:br>
              <a:rPr lang="en-US" sz="4900" b="1" kern="1200" cap="all" spc="50" baseline="0">
                <a:latin typeface="+mj-lt"/>
                <a:ea typeface="+mj-ea"/>
                <a:cs typeface="+mj-cs"/>
              </a:rPr>
            </a:br>
            <a:br>
              <a:rPr lang="en-US" sz="4900" b="1" kern="1200" cap="all" spc="50" baseline="0">
                <a:latin typeface="+mj-lt"/>
                <a:ea typeface="+mj-ea"/>
                <a:cs typeface="+mj-cs"/>
              </a:rPr>
            </a:br>
            <a:r>
              <a:rPr lang="en-US" sz="4900" b="1" kern="1200" cap="all" spc="50" baseline="0">
                <a:latin typeface="+mj-lt"/>
                <a:ea typeface="+mj-ea"/>
                <a:cs typeface="+mj-cs"/>
              </a:rPr>
              <a:t>First Year Information night</a:t>
            </a:r>
            <a:br>
              <a:rPr lang="en-US" sz="4000" b="1" kern="1200" cap="all" spc="50" baseline="0">
                <a:latin typeface="+mj-lt"/>
                <a:ea typeface="+mj-ea"/>
                <a:cs typeface="+mj-cs"/>
              </a:rPr>
            </a:br>
            <a:br>
              <a:rPr lang="en-US" sz="4000" b="1" kern="1200" cap="all" spc="50" baseline="0">
                <a:latin typeface="+mj-lt"/>
                <a:ea typeface="+mj-ea"/>
                <a:cs typeface="+mj-cs"/>
              </a:rPr>
            </a:br>
            <a:endParaRPr lang="en-US" sz="4000" b="1" kern="1200" cap="all" spc="50" baseline="0">
              <a:latin typeface="+mj-lt"/>
              <a:ea typeface="+mj-ea"/>
              <a:cs typeface="+mj-cs"/>
            </a:endParaRPr>
          </a:p>
        </p:txBody>
      </p:sp>
      <p:sp>
        <p:nvSpPr>
          <p:cNvPr id="1033" name="Slide Number Placeholder 5">
            <a:extLst>
              <a:ext uri="{FF2B5EF4-FFF2-40B4-BE49-F238E27FC236}">
                <a16:creationId xmlns:a16="http://schemas.microsoft.com/office/drawing/2014/main" id="{12D9AFE2-4965-1CE9-0789-D08D250D8A37}"/>
              </a:ext>
            </a:extLst>
          </p:cNvPr>
          <p:cNvSpPr>
            <a:spLocks noGrp="1"/>
          </p:cNvSpPr>
          <p:nvPr>
            <p:ph type="sldNum" sz="quarter" idx="12"/>
          </p:nvPr>
        </p:nvSpPr>
        <p:spPr>
          <a:xfrm>
            <a:off x="11148416" y="6377231"/>
            <a:ext cx="553900" cy="250337"/>
          </a:xfrm>
        </p:spPr>
        <p:txBody>
          <a:bodyPr/>
          <a:lstStyle/>
          <a:p>
            <a:pPr>
              <a:spcAft>
                <a:spcPts val="600"/>
              </a:spcAft>
            </a:pPr>
            <a:fld id="{93005692-73BE-493E-93AB-ECD6027A7652}" type="slidenum">
              <a:rPr lang="en-US" smtClean="0"/>
              <a:pPr>
                <a:spcAft>
                  <a:spcPts val="600"/>
                </a:spcAft>
              </a:pPr>
              <a:t>1</a:t>
            </a:fld>
            <a:endParaRPr lang="en-US"/>
          </a:p>
        </p:txBody>
      </p:sp>
      <p:sp>
        <p:nvSpPr>
          <p:cNvPr id="10" name="Date Placeholder 9" hidden="1"/>
          <p:cNvSpPr>
            <a:spLocks noGrp="1"/>
          </p:cNvSpPr>
          <p:nvPr>
            <p:ph type="dt" sz="half" idx="10"/>
          </p:nvPr>
        </p:nvSpPr>
        <p:spPr>
          <a:xfrm>
            <a:off x="513125" y="5355407"/>
            <a:ext cx="1182916" cy="377962"/>
          </a:xfrm>
        </p:spPr>
        <p:txBody>
          <a:bodyPr/>
          <a:lstStyle/>
          <a:p>
            <a:pPr>
              <a:spcAft>
                <a:spcPts val="600"/>
              </a:spcAft>
            </a:pPr>
            <a:fld id="{9541D9E1-716A-4165-92A1-0605DFE38AD1}" type="datetime1">
              <a:rPr lang="en-US" smtClean="0"/>
              <a:pPr>
                <a:spcAft>
                  <a:spcPts val="600"/>
                </a:spcAft>
              </a:pPr>
              <a:t>11/25/2025</a:t>
            </a:fld>
            <a:endParaRPr lang="en-US"/>
          </a:p>
        </p:txBody>
      </p:sp>
    </p:spTree>
    <p:extLst>
      <p:ext uri="{BB962C8B-B14F-4D97-AF65-F5344CB8AC3E}">
        <p14:creationId xmlns:p14="http://schemas.microsoft.com/office/powerpoint/2010/main" val="129164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26FFB-AACD-42B6-53AA-79F89C0510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609FF8-9C70-2B2B-21AB-3D69FE3AAF4A}"/>
              </a:ext>
            </a:extLst>
          </p:cNvPr>
          <p:cNvSpPr>
            <a:spLocks noGrp="1"/>
          </p:cNvSpPr>
          <p:nvPr>
            <p:ph type="title"/>
          </p:nvPr>
        </p:nvSpPr>
        <p:spPr/>
        <p:txBody>
          <a:bodyPr/>
          <a:lstStyle/>
          <a:p>
            <a:r>
              <a:rPr lang="en-US"/>
              <a:t>Why be an Actuary?</a:t>
            </a:r>
          </a:p>
        </p:txBody>
      </p:sp>
      <p:sp>
        <p:nvSpPr>
          <p:cNvPr id="4" name="Content Placeholder 3">
            <a:extLst>
              <a:ext uri="{FF2B5EF4-FFF2-40B4-BE49-F238E27FC236}">
                <a16:creationId xmlns:a16="http://schemas.microsoft.com/office/drawing/2014/main" id="{69E66BE5-9548-7171-B1C4-65E631F692B4}"/>
              </a:ext>
            </a:extLst>
          </p:cNvPr>
          <p:cNvSpPr>
            <a:spLocks noGrp="1"/>
          </p:cNvSpPr>
          <p:nvPr>
            <p:ph sz="half" idx="2"/>
          </p:nvPr>
        </p:nvSpPr>
        <p:spPr>
          <a:xfrm>
            <a:off x="259882" y="1330035"/>
            <a:ext cx="11569729" cy="4341928"/>
          </a:xfrm>
        </p:spPr>
        <p:txBody>
          <a:bodyPr>
            <a:normAutofit/>
          </a:bodyPr>
          <a:lstStyle/>
          <a:p>
            <a:pPr>
              <a:buFont typeface="Wingdings" panose="05000000000000000000" pitchFamily="2" charset="2"/>
              <a:buChar char="§"/>
              <a:defRPr/>
            </a:pPr>
            <a:r>
              <a:rPr lang="en-US" altLang="en-US"/>
              <a:t>Accredited actuaries have significant brand recognition and career growth potential (both salary amount and diverse opportunities)</a:t>
            </a:r>
          </a:p>
          <a:p>
            <a:pPr>
              <a:buFont typeface="Wingdings" panose="05000000000000000000" pitchFamily="2" charset="2"/>
              <a:buChar char="§"/>
              <a:defRPr/>
            </a:pPr>
            <a:r>
              <a:rPr lang="en-US" altLang="en-US"/>
              <a:t>Apply a combination of statistics, finance, data science, and risk management along with domain knowledge within insurance or otherwise</a:t>
            </a:r>
          </a:p>
          <a:p>
            <a:pPr>
              <a:buFont typeface="Wingdings" panose="05000000000000000000" pitchFamily="2" charset="2"/>
              <a:buChar char="§"/>
              <a:defRPr/>
            </a:pPr>
            <a:r>
              <a:rPr lang="en-US" altLang="en-US"/>
              <a:t>Rewarding career with the opportunity to serve the public good</a:t>
            </a:r>
          </a:p>
          <a:p>
            <a:pPr>
              <a:buFont typeface="Wingdings" panose="05000000000000000000" pitchFamily="2" charset="2"/>
              <a:buChar char="§"/>
              <a:defRPr/>
            </a:pPr>
            <a:r>
              <a:rPr lang="en-US" altLang="en-US"/>
              <a:t>Demand for actuaries is high currently</a:t>
            </a:r>
          </a:p>
          <a:p>
            <a:pPr lvl="1"/>
            <a:endParaRPr lang="en-US"/>
          </a:p>
        </p:txBody>
      </p:sp>
      <p:sp>
        <p:nvSpPr>
          <p:cNvPr id="6" name="Slide Number Placeholder 5">
            <a:extLst>
              <a:ext uri="{FF2B5EF4-FFF2-40B4-BE49-F238E27FC236}">
                <a16:creationId xmlns:a16="http://schemas.microsoft.com/office/drawing/2014/main" id="{F15FFA32-D51D-9E92-445C-AC77DBDD16EE}"/>
              </a:ext>
            </a:extLst>
          </p:cNvPr>
          <p:cNvSpPr>
            <a:spLocks noGrp="1"/>
          </p:cNvSpPr>
          <p:nvPr>
            <p:ph type="sldNum" sz="quarter" idx="12"/>
          </p:nvPr>
        </p:nvSpPr>
        <p:spPr/>
        <p:txBody>
          <a:bodyPr/>
          <a:lstStyle/>
          <a:p>
            <a:r>
              <a:rPr lang="en-US"/>
              <a:t>PAGE  </a:t>
            </a:r>
            <a:fld id="{93005692-73BE-493E-93AB-ECD6027A7652}" type="slidenum">
              <a:rPr lang="en-US" smtClean="0"/>
              <a:pPr/>
              <a:t>10</a:t>
            </a:fld>
            <a:endParaRPr lang="en-US"/>
          </a:p>
        </p:txBody>
      </p:sp>
    </p:spTree>
    <p:extLst>
      <p:ext uri="{BB962C8B-B14F-4D97-AF65-F5344CB8AC3E}">
        <p14:creationId xmlns:p14="http://schemas.microsoft.com/office/powerpoint/2010/main" val="167448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ACA34-18F2-502B-1610-108B36C6AC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211AAF-4474-5A18-665C-417183FBE07C}"/>
              </a:ext>
            </a:extLst>
          </p:cNvPr>
          <p:cNvSpPr>
            <a:spLocks noGrp="1"/>
          </p:cNvSpPr>
          <p:nvPr>
            <p:ph type="title"/>
          </p:nvPr>
        </p:nvSpPr>
        <p:spPr/>
        <p:txBody>
          <a:bodyPr/>
          <a:lstStyle/>
          <a:p>
            <a:r>
              <a:rPr lang="en-US"/>
              <a:t>Sample Co-op Jobs and Careers</a:t>
            </a:r>
          </a:p>
        </p:txBody>
      </p:sp>
      <p:sp>
        <p:nvSpPr>
          <p:cNvPr id="3" name="Content Placeholder 2">
            <a:extLst>
              <a:ext uri="{FF2B5EF4-FFF2-40B4-BE49-F238E27FC236}">
                <a16:creationId xmlns:a16="http://schemas.microsoft.com/office/drawing/2014/main" id="{A205623E-9D83-02DA-04CB-7C53B3AB00C5}"/>
              </a:ext>
            </a:extLst>
          </p:cNvPr>
          <p:cNvSpPr>
            <a:spLocks noGrp="1"/>
          </p:cNvSpPr>
          <p:nvPr>
            <p:ph idx="1"/>
          </p:nvPr>
        </p:nvSpPr>
        <p:spPr>
          <a:xfrm>
            <a:off x="259882" y="1413163"/>
            <a:ext cx="11569729" cy="4922146"/>
          </a:xfrm>
        </p:spPr>
        <p:txBody>
          <a:bodyPr>
            <a:normAutofit fontScale="92500" lnSpcReduction="20000"/>
          </a:bodyPr>
          <a:lstStyle/>
          <a:p>
            <a:r>
              <a:rPr lang="en-US"/>
              <a:t>Co-ops: </a:t>
            </a:r>
          </a:p>
          <a:p>
            <a:pPr lvl="1"/>
            <a:r>
              <a:rPr lang="en-US"/>
              <a:t>Actuarial Analyst</a:t>
            </a:r>
          </a:p>
          <a:p>
            <a:pPr lvl="1"/>
            <a:r>
              <a:rPr lang="en-US"/>
              <a:t>Data Scientist </a:t>
            </a:r>
          </a:p>
          <a:p>
            <a:pPr lvl="1"/>
            <a:r>
              <a:rPr lang="en-US"/>
              <a:t>Defined Benefit Pension Administrator</a:t>
            </a:r>
          </a:p>
          <a:p>
            <a:pPr lvl="1"/>
            <a:r>
              <a:rPr lang="en-US"/>
              <a:t>Investment Banking Analyst</a:t>
            </a:r>
          </a:p>
          <a:p>
            <a:r>
              <a:rPr lang="en-US"/>
              <a:t>Careers: </a:t>
            </a:r>
          </a:p>
          <a:p>
            <a:pPr lvl="1"/>
            <a:r>
              <a:rPr lang="en-US"/>
              <a:t>VP Individual Life Pricing, Sun Life Financial</a:t>
            </a:r>
          </a:p>
          <a:p>
            <a:pPr lvl="1"/>
            <a:r>
              <a:rPr lang="en-US"/>
              <a:t>CRO, Premier Life Insurance Company</a:t>
            </a:r>
          </a:p>
          <a:p>
            <a:pPr lvl="1"/>
            <a:r>
              <a:rPr lang="en-US"/>
              <a:t>Vice President Enterprise Analytics &amp; Data Office, Definity Insurance</a:t>
            </a:r>
          </a:p>
          <a:p>
            <a:pPr lvl="1"/>
            <a:r>
              <a:rPr lang="en-US"/>
              <a:t>Principal, Private Capital at Ontario Teachers’ Pension Plan</a:t>
            </a:r>
          </a:p>
          <a:p>
            <a:pPr lvl="1"/>
            <a:r>
              <a:rPr lang="en-US"/>
              <a:t>Portfolio Manager, Ambassador Catastrophe Bond Fund</a:t>
            </a:r>
          </a:p>
          <a:p>
            <a:pPr lvl="1"/>
            <a:endParaRPr lang="en-US"/>
          </a:p>
          <a:p>
            <a:endParaRPr lang="en-US"/>
          </a:p>
        </p:txBody>
      </p:sp>
      <p:sp>
        <p:nvSpPr>
          <p:cNvPr id="5" name="Slide Number Placeholder 4">
            <a:extLst>
              <a:ext uri="{FF2B5EF4-FFF2-40B4-BE49-F238E27FC236}">
                <a16:creationId xmlns:a16="http://schemas.microsoft.com/office/drawing/2014/main" id="{98D3B4F5-BD02-8FAF-C204-F675611B40F5}"/>
              </a:ext>
            </a:extLst>
          </p:cNvPr>
          <p:cNvSpPr>
            <a:spLocks noGrp="1"/>
          </p:cNvSpPr>
          <p:nvPr>
            <p:ph type="sldNum" sz="quarter" idx="12"/>
          </p:nvPr>
        </p:nvSpPr>
        <p:spPr/>
        <p:txBody>
          <a:bodyPr/>
          <a:lstStyle/>
          <a:p>
            <a:r>
              <a:rPr lang="en-US"/>
              <a:t>PAGE  </a:t>
            </a:r>
            <a:fld id="{93005692-73BE-493E-93AB-ECD6027A7652}" type="slidenum">
              <a:rPr lang="en-US" smtClean="0"/>
              <a:pPr/>
              <a:t>11</a:t>
            </a:fld>
            <a:endParaRPr lang="en-US"/>
          </a:p>
        </p:txBody>
      </p:sp>
    </p:spTree>
    <p:extLst>
      <p:ext uri="{BB962C8B-B14F-4D97-AF65-F5344CB8AC3E}">
        <p14:creationId xmlns:p14="http://schemas.microsoft.com/office/powerpoint/2010/main" val="11359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Admission requirements</a:t>
            </a:r>
          </a:p>
        </p:txBody>
      </p:sp>
      <p:sp>
        <p:nvSpPr>
          <p:cNvPr id="4" name="Content Placeholder 3"/>
          <p:cNvSpPr>
            <a:spLocks noGrp="1"/>
          </p:cNvSpPr>
          <p:nvPr>
            <p:ph sz="half" idx="2"/>
          </p:nvPr>
        </p:nvSpPr>
        <p:spPr>
          <a:xfrm>
            <a:off x="259883" y="1661708"/>
            <a:ext cx="11569729" cy="4341928"/>
          </a:xfrm>
        </p:spPr>
        <p:txBody>
          <a:bodyPr>
            <a:normAutofit/>
          </a:bodyPr>
          <a:lstStyle/>
          <a:p>
            <a:pPr marL="0" indent="0">
              <a:buNone/>
            </a:pPr>
            <a:r>
              <a:rPr lang="en-US"/>
              <a:t>To declare Actuarial Science as a major, joint, or minor, students are required to have: </a:t>
            </a:r>
          </a:p>
          <a:p>
            <a:pPr lvl="1"/>
            <a:r>
              <a:rPr lang="en-US"/>
              <a:t>Completed MTHEL131 with a minimum grade of 60.0%; or, for Business Administration and Mathematics Double degree students, a minimum grade of C- in BUS121W. </a:t>
            </a:r>
          </a:p>
          <a:p>
            <a:pPr lvl="1"/>
            <a:r>
              <a:rPr lang="en-US"/>
              <a:t>A minimum major average of 70.0%; or if a MAV does not yet exist</a:t>
            </a:r>
          </a:p>
          <a:p>
            <a:pPr lvl="1"/>
            <a:r>
              <a:rPr lang="en-US"/>
              <a:t>A minimum cumulative average (CAV) of 70.0% on at least 10 passed courses</a:t>
            </a:r>
          </a:p>
          <a:p>
            <a:pPr marL="0" indent="0">
              <a:buNone/>
            </a:pPr>
            <a:r>
              <a:rPr lang="en-US" sz="2000"/>
              <a:t>ACTSC MAV exists once you have 3 courses from: STAT 230/231, ACTSC 231/232, any 300-400 level math courses</a:t>
            </a:r>
          </a:p>
          <a:p>
            <a:pPr lvl="1"/>
            <a:r>
              <a:rPr lang="en-US"/>
              <a:t>No limit to number of students</a:t>
            </a:r>
          </a:p>
        </p:txBody>
      </p:sp>
      <p:sp>
        <p:nvSpPr>
          <p:cNvPr id="5" name="Footer Placeholder 4"/>
          <p:cNvSpPr>
            <a:spLocks noGrp="1"/>
          </p:cNvSpPr>
          <p:nvPr>
            <p:ph type="ftr" sz="quarter" idx="11"/>
          </p:nvPr>
        </p:nvSpPr>
        <p:spPr>
          <a:xfrm>
            <a:off x="1753831" y="1245534"/>
            <a:ext cx="8684337" cy="250337"/>
          </a:xfrm>
        </p:spPr>
        <p:txBody>
          <a:bodyPr/>
          <a:lstStyle/>
          <a:p>
            <a:r>
              <a:rPr lang="en-US" sz="1400" b="1"/>
              <a:t>All our plans are 2A entry, i.e. you need to have passed a minimum of 10 courses.</a:t>
            </a:r>
          </a:p>
        </p:txBody>
      </p:sp>
      <p:sp>
        <p:nvSpPr>
          <p:cNvPr id="6" name="Slide Number Placeholder 5"/>
          <p:cNvSpPr>
            <a:spLocks noGrp="1"/>
          </p:cNvSpPr>
          <p:nvPr>
            <p:ph type="sldNum" sz="quarter" idx="12"/>
          </p:nvPr>
        </p:nvSpPr>
        <p:spPr/>
        <p:txBody>
          <a:bodyPr/>
          <a:lstStyle/>
          <a:p>
            <a:r>
              <a:rPr lang="en-US"/>
              <a:t>PAGE  </a:t>
            </a:r>
            <a:fld id="{93005692-73BE-493E-93AB-ECD6027A7652}" type="slidenum">
              <a:rPr lang="en-US" smtClean="0"/>
              <a:pPr/>
              <a:t>12</a:t>
            </a:fld>
            <a:endParaRPr lang="en-US"/>
          </a:p>
        </p:txBody>
      </p:sp>
    </p:spTree>
    <p:extLst>
      <p:ext uri="{BB962C8B-B14F-4D97-AF65-F5344CB8AC3E}">
        <p14:creationId xmlns:p14="http://schemas.microsoft.com/office/powerpoint/2010/main" val="355635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6118-F2A0-AACE-A4B6-6197208AC84F}"/>
              </a:ext>
            </a:extLst>
          </p:cNvPr>
          <p:cNvSpPr>
            <a:spLocks noGrp="1"/>
          </p:cNvSpPr>
          <p:nvPr>
            <p:ph type="title"/>
          </p:nvPr>
        </p:nvSpPr>
        <p:spPr/>
        <p:txBody>
          <a:bodyPr/>
          <a:lstStyle/>
          <a:p>
            <a:r>
              <a:rPr lang="en-US"/>
              <a:t>What is MTHEL 131?</a:t>
            </a:r>
          </a:p>
        </p:txBody>
      </p:sp>
      <p:sp>
        <p:nvSpPr>
          <p:cNvPr id="3" name="Content Placeholder 2">
            <a:extLst>
              <a:ext uri="{FF2B5EF4-FFF2-40B4-BE49-F238E27FC236}">
                <a16:creationId xmlns:a16="http://schemas.microsoft.com/office/drawing/2014/main" id="{584310E1-D15A-E1BB-3FDB-ACD0A9483FFD}"/>
              </a:ext>
            </a:extLst>
          </p:cNvPr>
          <p:cNvSpPr>
            <a:spLocks noGrp="1"/>
          </p:cNvSpPr>
          <p:nvPr>
            <p:ph idx="1"/>
          </p:nvPr>
        </p:nvSpPr>
        <p:spPr/>
        <p:txBody>
          <a:bodyPr>
            <a:normAutofit lnSpcReduction="10000"/>
          </a:bodyPr>
          <a:lstStyle/>
          <a:p>
            <a:endParaRPr lang="en-US"/>
          </a:p>
          <a:p>
            <a:pPr marL="0" indent="0">
              <a:buNone/>
            </a:pPr>
            <a:r>
              <a:rPr lang="en-US" b="1"/>
              <a:t>Introduction to Actuarial Practice</a:t>
            </a:r>
          </a:p>
          <a:p>
            <a:pPr marL="0" indent="0">
              <a:buNone/>
            </a:pPr>
            <a:r>
              <a:rPr lang="en-US" i="1"/>
              <a:t>Individual life insurance products. Introduction to property and casualty insurance. Introductory risk management, insurance pricing and valuation. Pension plan design.</a:t>
            </a:r>
          </a:p>
          <a:p>
            <a:pPr marL="0" indent="0">
              <a:buNone/>
            </a:pPr>
            <a:endParaRPr lang="en-US"/>
          </a:p>
          <a:p>
            <a:r>
              <a:rPr lang="en-US"/>
              <a:t>A broad overview of the actuarial industry and fundamental risk management/actuarial principles with limited math. The course is offered both fall and winter terms, so if you aren’t in it now, make sure you sign up for it in Winter, otherwise you won’t be able to declare Actuarial Science in 2A. </a:t>
            </a:r>
          </a:p>
          <a:p>
            <a:endParaRPr lang="en-US"/>
          </a:p>
        </p:txBody>
      </p:sp>
      <p:sp>
        <p:nvSpPr>
          <p:cNvPr id="5" name="Slide Number Placeholder 4">
            <a:extLst>
              <a:ext uri="{FF2B5EF4-FFF2-40B4-BE49-F238E27FC236}">
                <a16:creationId xmlns:a16="http://schemas.microsoft.com/office/drawing/2014/main" id="{10B8B53C-5677-B80C-9A14-3356029DC1C3}"/>
              </a:ext>
            </a:extLst>
          </p:cNvPr>
          <p:cNvSpPr>
            <a:spLocks noGrp="1"/>
          </p:cNvSpPr>
          <p:nvPr>
            <p:ph type="sldNum" sz="quarter" idx="12"/>
          </p:nvPr>
        </p:nvSpPr>
        <p:spPr/>
        <p:txBody>
          <a:bodyPr/>
          <a:lstStyle/>
          <a:p>
            <a:r>
              <a:rPr lang="en-US"/>
              <a:t>PAGE  </a:t>
            </a:r>
            <a:fld id="{93005692-73BE-493E-93AB-ECD6027A7652}" type="slidenum">
              <a:rPr lang="en-US" smtClean="0"/>
              <a:pPr/>
              <a:t>13</a:t>
            </a:fld>
            <a:endParaRPr lang="en-US"/>
          </a:p>
        </p:txBody>
      </p:sp>
    </p:spTree>
    <p:extLst>
      <p:ext uri="{BB962C8B-B14F-4D97-AF65-F5344CB8AC3E}">
        <p14:creationId xmlns:p14="http://schemas.microsoft.com/office/powerpoint/2010/main" val="10376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E4C6B-8CFF-12D6-41AC-B2CEF652F5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E60CEA-676E-510F-9976-49A95B369E20}"/>
              </a:ext>
            </a:extLst>
          </p:cNvPr>
          <p:cNvSpPr>
            <a:spLocks noGrp="1"/>
          </p:cNvSpPr>
          <p:nvPr>
            <p:ph type="title"/>
          </p:nvPr>
        </p:nvSpPr>
        <p:spPr/>
        <p:txBody>
          <a:bodyPr/>
          <a:lstStyle/>
          <a:p>
            <a:r>
              <a:rPr lang="en-US"/>
              <a:t>How do I declare my major?</a:t>
            </a:r>
          </a:p>
        </p:txBody>
      </p:sp>
      <p:sp>
        <p:nvSpPr>
          <p:cNvPr id="3" name="Content Placeholder 2">
            <a:extLst>
              <a:ext uri="{FF2B5EF4-FFF2-40B4-BE49-F238E27FC236}">
                <a16:creationId xmlns:a16="http://schemas.microsoft.com/office/drawing/2014/main" id="{A5F40A44-2BF7-FD84-5480-A0E60FC46086}"/>
              </a:ext>
            </a:extLst>
          </p:cNvPr>
          <p:cNvSpPr>
            <a:spLocks noGrp="1"/>
          </p:cNvSpPr>
          <p:nvPr>
            <p:ph idx="1"/>
          </p:nvPr>
        </p:nvSpPr>
        <p:spPr>
          <a:xfrm>
            <a:off x="259882" y="1413163"/>
            <a:ext cx="11569729" cy="4737471"/>
          </a:xfrm>
        </p:spPr>
        <p:txBody>
          <a:bodyPr>
            <a:normAutofit/>
          </a:bodyPr>
          <a:lstStyle/>
          <a:p>
            <a:r>
              <a:rPr lang="en-US"/>
              <a:t>To declare your major, you fill out a plan modification form and email it to us at </a:t>
            </a:r>
            <a:r>
              <a:rPr lang="en-US">
                <a:hlinkClick r:id="rId2"/>
              </a:rPr>
              <a:t>sasugradadv@uwaterloo.ca</a:t>
            </a:r>
            <a:r>
              <a:rPr lang="en-US"/>
              <a:t> and we will sign it/send for processing if you meet the requirements.</a:t>
            </a:r>
          </a:p>
          <a:p>
            <a:r>
              <a:rPr lang="en-US"/>
              <a:t>You can find links to the plan mod form on our website or here directly: </a:t>
            </a:r>
            <a:r>
              <a:rPr lang="en-US">
                <a:hlinkClick r:id="rId3"/>
              </a:rPr>
              <a:t>https://uwaterloo.ca/the-centre/forms-and-official-documents/forms-undergraduate-students/plan-modification-form</a:t>
            </a:r>
            <a:r>
              <a:rPr lang="en-US"/>
              <a:t> </a:t>
            </a:r>
          </a:p>
          <a:p>
            <a:r>
              <a:rPr lang="en-US"/>
              <a:t>When you declare with the plan mod form, you can also identify the “calendar year” (aka Requirement Term) you’re using. </a:t>
            </a:r>
          </a:p>
        </p:txBody>
      </p:sp>
      <p:sp>
        <p:nvSpPr>
          <p:cNvPr id="5" name="Slide Number Placeholder 4">
            <a:extLst>
              <a:ext uri="{FF2B5EF4-FFF2-40B4-BE49-F238E27FC236}">
                <a16:creationId xmlns:a16="http://schemas.microsoft.com/office/drawing/2014/main" id="{A5C85DCA-C2D3-B24A-1847-97B392F1B278}"/>
              </a:ext>
            </a:extLst>
          </p:cNvPr>
          <p:cNvSpPr>
            <a:spLocks noGrp="1"/>
          </p:cNvSpPr>
          <p:nvPr>
            <p:ph type="sldNum" sz="quarter" idx="12"/>
          </p:nvPr>
        </p:nvSpPr>
        <p:spPr/>
        <p:txBody>
          <a:bodyPr/>
          <a:lstStyle/>
          <a:p>
            <a:r>
              <a:rPr lang="en-US"/>
              <a:t>PAGE  </a:t>
            </a:r>
            <a:fld id="{93005692-73BE-493E-93AB-ECD6027A7652}" type="slidenum">
              <a:rPr lang="en-US" smtClean="0"/>
              <a:pPr/>
              <a:t>14</a:t>
            </a:fld>
            <a:endParaRPr lang="en-US"/>
          </a:p>
        </p:txBody>
      </p:sp>
    </p:spTree>
    <p:extLst>
      <p:ext uri="{BB962C8B-B14F-4D97-AF65-F5344CB8AC3E}">
        <p14:creationId xmlns:p14="http://schemas.microsoft.com/office/powerpoint/2010/main" val="324613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B3BFC-D4BF-28B9-F28D-C205996C37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3744FD-DBC7-7438-02B6-A3BCC6C76B86}"/>
              </a:ext>
            </a:extLst>
          </p:cNvPr>
          <p:cNvSpPr>
            <a:spLocks noGrp="1"/>
          </p:cNvSpPr>
          <p:nvPr>
            <p:ph type="title"/>
          </p:nvPr>
        </p:nvSpPr>
        <p:spPr/>
        <p:txBody>
          <a:bodyPr/>
          <a:lstStyle/>
          <a:p>
            <a:r>
              <a:rPr lang="en-US"/>
              <a:t>Calendar Years</a:t>
            </a:r>
          </a:p>
        </p:txBody>
      </p:sp>
      <p:sp>
        <p:nvSpPr>
          <p:cNvPr id="3" name="Content Placeholder 2">
            <a:extLst>
              <a:ext uri="{FF2B5EF4-FFF2-40B4-BE49-F238E27FC236}">
                <a16:creationId xmlns:a16="http://schemas.microsoft.com/office/drawing/2014/main" id="{95301F15-D438-A088-6C8B-7E1B214B6A10}"/>
              </a:ext>
            </a:extLst>
          </p:cNvPr>
          <p:cNvSpPr>
            <a:spLocks noGrp="1"/>
          </p:cNvSpPr>
          <p:nvPr>
            <p:ph idx="1"/>
          </p:nvPr>
        </p:nvSpPr>
        <p:spPr>
          <a:xfrm>
            <a:off x="259882" y="1413163"/>
            <a:ext cx="11569729" cy="4737471"/>
          </a:xfrm>
        </p:spPr>
        <p:txBody>
          <a:bodyPr>
            <a:normAutofit/>
          </a:bodyPr>
          <a:lstStyle/>
          <a:p>
            <a:r>
              <a:rPr lang="en-US"/>
              <a:t>A new Undergraduate Studies Academic Calendar is published each year and covers Fall 20XY – Spring 20X(Y+1)</a:t>
            </a:r>
          </a:p>
          <a:p>
            <a:r>
              <a:rPr lang="en-US"/>
              <a:t>You can see old calendars on the Archives tab</a:t>
            </a:r>
          </a:p>
        </p:txBody>
      </p:sp>
      <p:sp>
        <p:nvSpPr>
          <p:cNvPr id="5" name="Slide Number Placeholder 4">
            <a:extLst>
              <a:ext uri="{FF2B5EF4-FFF2-40B4-BE49-F238E27FC236}">
                <a16:creationId xmlns:a16="http://schemas.microsoft.com/office/drawing/2014/main" id="{7D4F83ED-9828-0F71-24BE-0AAE0083E224}"/>
              </a:ext>
            </a:extLst>
          </p:cNvPr>
          <p:cNvSpPr>
            <a:spLocks noGrp="1"/>
          </p:cNvSpPr>
          <p:nvPr>
            <p:ph type="sldNum" sz="quarter" idx="12"/>
          </p:nvPr>
        </p:nvSpPr>
        <p:spPr/>
        <p:txBody>
          <a:bodyPr/>
          <a:lstStyle/>
          <a:p>
            <a:r>
              <a:rPr lang="en-US"/>
              <a:t>PAGE  </a:t>
            </a:r>
            <a:fld id="{93005692-73BE-493E-93AB-ECD6027A7652}" type="slidenum">
              <a:rPr lang="en-US" smtClean="0"/>
              <a:pPr/>
              <a:t>15</a:t>
            </a:fld>
            <a:endParaRPr lang="en-US"/>
          </a:p>
        </p:txBody>
      </p:sp>
      <p:pic>
        <p:nvPicPr>
          <p:cNvPr id="8" name="Picture 7">
            <a:extLst>
              <a:ext uri="{FF2B5EF4-FFF2-40B4-BE49-F238E27FC236}">
                <a16:creationId xmlns:a16="http://schemas.microsoft.com/office/drawing/2014/main" id="{A7427693-7D22-9486-981B-54B68EDF1A4A}"/>
              </a:ext>
            </a:extLst>
          </p:cNvPr>
          <p:cNvPicPr>
            <a:picLocks noChangeAspect="1"/>
          </p:cNvPicPr>
          <p:nvPr/>
        </p:nvPicPr>
        <p:blipFill>
          <a:blip r:embed="rId3"/>
          <a:stretch>
            <a:fillRect/>
          </a:stretch>
        </p:blipFill>
        <p:spPr>
          <a:xfrm>
            <a:off x="3323539" y="2952520"/>
            <a:ext cx="8608579" cy="3068457"/>
          </a:xfrm>
          <a:prstGeom prst="rect">
            <a:avLst/>
          </a:prstGeom>
        </p:spPr>
      </p:pic>
      <p:sp>
        <p:nvSpPr>
          <p:cNvPr id="11" name="Content Placeholder 2">
            <a:extLst>
              <a:ext uri="{FF2B5EF4-FFF2-40B4-BE49-F238E27FC236}">
                <a16:creationId xmlns:a16="http://schemas.microsoft.com/office/drawing/2014/main" id="{DBE6DE8B-AAF8-DAC0-9880-72F86D9836F6}"/>
              </a:ext>
            </a:extLst>
          </p:cNvPr>
          <p:cNvSpPr txBox="1">
            <a:spLocks/>
          </p:cNvSpPr>
          <p:nvPr/>
        </p:nvSpPr>
        <p:spPr>
          <a:xfrm>
            <a:off x="259882" y="2996588"/>
            <a:ext cx="2911257" cy="3394253"/>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Students can follow any calendar year from their first term in the Math Faculty and </a:t>
            </a:r>
            <a:r>
              <a:rPr lang="en-US" b="1"/>
              <a:t>onwards </a:t>
            </a:r>
            <a:r>
              <a:rPr lang="en-US"/>
              <a:t>for program requirements</a:t>
            </a:r>
            <a:endParaRPr lang="en-US" b="1"/>
          </a:p>
        </p:txBody>
      </p:sp>
    </p:spTree>
    <p:extLst>
      <p:ext uri="{BB962C8B-B14F-4D97-AF65-F5344CB8AC3E}">
        <p14:creationId xmlns:p14="http://schemas.microsoft.com/office/powerpoint/2010/main" val="206339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8DBE4-C242-295D-4A0C-AB281F2CB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D7878-3D01-C201-977D-AF25296A801C}"/>
              </a:ext>
            </a:extLst>
          </p:cNvPr>
          <p:cNvSpPr>
            <a:spLocks noGrp="1"/>
          </p:cNvSpPr>
          <p:nvPr>
            <p:ph type="title"/>
          </p:nvPr>
        </p:nvSpPr>
        <p:spPr/>
        <p:txBody>
          <a:bodyPr/>
          <a:lstStyle/>
          <a:p>
            <a:r>
              <a:rPr lang="en-US"/>
              <a:t>Calendar Years</a:t>
            </a:r>
          </a:p>
        </p:txBody>
      </p:sp>
      <p:sp>
        <p:nvSpPr>
          <p:cNvPr id="3" name="Content Placeholder 2">
            <a:extLst>
              <a:ext uri="{FF2B5EF4-FFF2-40B4-BE49-F238E27FC236}">
                <a16:creationId xmlns:a16="http://schemas.microsoft.com/office/drawing/2014/main" id="{EADC7CCF-305F-4EAB-4F18-EB4754B7DC30}"/>
              </a:ext>
            </a:extLst>
          </p:cNvPr>
          <p:cNvSpPr>
            <a:spLocks noGrp="1"/>
          </p:cNvSpPr>
          <p:nvPr>
            <p:ph idx="1"/>
          </p:nvPr>
        </p:nvSpPr>
        <p:spPr>
          <a:xfrm>
            <a:off x="259882" y="1413163"/>
            <a:ext cx="11569729" cy="4737471"/>
          </a:xfrm>
        </p:spPr>
        <p:txBody>
          <a:bodyPr>
            <a:normAutofit/>
          </a:bodyPr>
          <a:lstStyle/>
          <a:p>
            <a:r>
              <a:rPr lang="en-US"/>
              <a:t>Actuarial Science program requirements have been the same for the past number of years, but will be changing for the Fall 2026 – Spring 2027 calendar:</a:t>
            </a:r>
          </a:p>
          <a:p>
            <a:pPr lvl="1"/>
            <a:r>
              <a:rPr lang="en-US"/>
              <a:t>In place of a choice between STAT 340 and 341, STAT 341 will now be required</a:t>
            </a:r>
          </a:p>
          <a:p>
            <a:pPr lvl="1"/>
            <a:r>
              <a:rPr lang="en-US"/>
              <a:t>STAT 440 and STAT 444 are added to a list of courses from which you must choose 2</a:t>
            </a:r>
          </a:p>
          <a:p>
            <a:pPr lvl="1"/>
            <a:r>
              <a:rPr lang="en-US"/>
              <a:t>Finance and Predictive Analytics Specializations are changing</a:t>
            </a:r>
          </a:p>
          <a:p>
            <a:r>
              <a:rPr lang="en-US"/>
              <a:t>We are also creating a new course: ACTSC 456 Statistical Learning in Actuarial Science</a:t>
            </a:r>
          </a:p>
          <a:p>
            <a:r>
              <a:rPr lang="en-US"/>
              <a:t>There are </a:t>
            </a:r>
            <a:r>
              <a:rPr lang="en-US" b="1"/>
              <a:t>potentially</a:t>
            </a:r>
            <a:r>
              <a:rPr lang="en-US"/>
              <a:t> further changes taking effect Fall 2027 to introduce even more flexibility into the plan related to the choice of 400-level ACTSC courses</a:t>
            </a:r>
          </a:p>
        </p:txBody>
      </p:sp>
      <p:sp>
        <p:nvSpPr>
          <p:cNvPr id="5" name="Slide Number Placeholder 4">
            <a:extLst>
              <a:ext uri="{FF2B5EF4-FFF2-40B4-BE49-F238E27FC236}">
                <a16:creationId xmlns:a16="http://schemas.microsoft.com/office/drawing/2014/main" id="{B9F5646F-46F2-A614-E348-5A966F3A179F}"/>
              </a:ext>
            </a:extLst>
          </p:cNvPr>
          <p:cNvSpPr>
            <a:spLocks noGrp="1"/>
          </p:cNvSpPr>
          <p:nvPr>
            <p:ph type="sldNum" sz="quarter" idx="12"/>
          </p:nvPr>
        </p:nvSpPr>
        <p:spPr/>
        <p:txBody>
          <a:bodyPr/>
          <a:lstStyle/>
          <a:p>
            <a:r>
              <a:rPr lang="en-US"/>
              <a:t>PAGE  </a:t>
            </a:r>
            <a:fld id="{93005692-73BE-493E-93AB-ECD6027A7652}" type="slidenum">
              <a:rPr lang="en-US" smtClean="0"/>
              <a:pPr/>
              <a:t>16</a:t>
            </a:fld>
            <a:endParaRPr lang="en-US"/>
          </a:p>
        </p:txBody>
      </p:sp>
    </p:spTree>
    <p:extLst>
      <p:ext uri="{BB962C8B-B14F-4D97-AF65-F5344CB8AC3E}">
        <p14:creationId xmlns:p14="http://schemas.microsoft.com/office/powerpoint/2010/main" val="140513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2CFB5-B698-387E-CC5C-91C979E91A8F}"/>
              </a:ext>
            </a:extLst>
          </p:cNvPr>
          <p:cNvSpPr>
            <a:spLocks noGrp="1"/>
          </p:cNvSpPr>
          <p:nvPr>
            <p:ph type="title"/>
          </p:nvPr>
        </p:nvSpPr>
        <p:spPr/>
        <p:txBody>
          <a:bodyPr/>
          <a:lstStyle/>
          <a:p>
            <a:r>
              <a:rPr lang="en-US"/>
              <a:t>What if I want to declare BOTH </a:t>
            </a:r>
            <a:r>
              <a:rPr lang="en-US" err="1"/>
              <a:t>ActSci</a:t>
            </a:r>
            <a:r>
              <a:rPr lang="en-US"/>
              <a:t> and Stats?</a:t>
            </a:r>
          </a:p>
        </p:txBody>
      </p:sp>
      <p:sp>
        <p:nvSpPr>
          <p:cNvPr id="3" name="Content Placeholder 2">
            <a:extLst>
              <a:ext uri="{FF2B5EF4-FFF2-40B4-BE49-F238E27FC236}">
                <a16:creationId xmlns:a16="http://schemas.microsoft.com/office/drawing/2014/main" id="{0CBF31B3-4DC8-A47E-EBEB-8BD790A461E0}"/>
              </a:ext>
            </a:extLst>
          </p:cNvPr>
          <p:cNvSpPr>
            <a:spLocks noGrp="1"/>
          </p:cNvSpPr>
          <p:nvPr>
            <p:ph idx="1"/>
          </p:nvPr>
        </p:nvSpPr>
        <p:spPr>
          <a:xfrm>
            <a:off x="259882" y="1413163"/>
            <a:ext cx="11569729" cy="4737471"/>
          </a:xfrm>
        </p:spPr>
        <p:txBody>
          <a:bodyPr>
            <a:normAutofit/>
          </a:bodyPr>
          <a:lstStyle/>
          <a:p>
            <a:r>
              <a:rPr lang="en-US"/>
              <a:t>To declare a double major in Actuarial Science and Statistics you need to have:</a:t>
            </a:r>
          </a:p>
          <a:p>
            <a:pPr lvl="1"/>
            <a:r>
              <a:rPr lang="en-US"/>
              <a:t>a CAV of 70+% (or MAV of 70%+) for ACTSC</a:t>
            </a:r>
          </a:p>
          <a:p>
            <a:pPr lvl="1"/>
            <a:r>
              <a:rPr lang="en-US"/>
              <a:t>a FAV (Faculty Average = avg of all Math courses) 65+% for STATs (normally satisfied with MAV of 70%+)</a:t>
            </a:r>
          </a:p>
          <a:p>
            <a:pPr lvl="1"/>
            <a:r>
              <a:rPr lang="en-US"/>
              <a:t>passed 10 courses</a:t>
            </a:r>
          </a:p>
          <a:p>
            <a:pPr lvl="1"/>
            <a:r>
              <a:rPr lang="en-US"/>
              <a:t>completed MTHEL 131 with 60%+</a:t>
            </a:r>
          </a:p>
          <a:p>
            <a:r>
              <a:rPr lang="en-US"/>
              <a:t>To complete the double major, you need to meet all the specific Actuarial Science course requirements PLUS STAT 332 (counted in the one additional 300 or 400 math requirement), and 3* 400-level Statistics courses.</a:t>
            </a:r>
          </a:p>
          <a:p>
            <a:pPr lvl="1"/>
            <a:r>
              <a:rPr lang="en-US"/>
              <a:t>*only 1 if you take two of STAT 440/431/433/441/443/444 in the ACTSC additional list.</a:t>
            </a:r>
          </a:p>
        </p:txBody>
      </p:sp>
      <p:sp>
        <p:nvSpPr>
          <p:cNvPr id="5" name="Slide Number Placeholder 4">
            <a:extLst>
              <a:ext uri="{FF2B5EF4-FFF2-40B4-BE49-F238E27FC236}">
                <a16:creationId xmlns:a16="http://schemas.microsoft.com/office/drawing/2014/main" id="{BFE8DA12-908B-7CD4-FF66-CE252DFB0724}"/>
              </a:ext>
            </a:extLst>
          </p:cNvPr>
          <p:cNvSpPr>
            <a:spLocks noGrp="1"/>
          </p:cNvSpPr>
          <p:nvPr>
            <p:ph type="sldNum" sz="quarter" idx="12"/>
          </p:nvPr>
        </p:nvSpPr>
        <p:spPr/>
        <p:txBody>
          <a:bodyPr/>
          <a:lstStyle/>
          <a:p>
            <a:r>
              <a:rPr lang="en-US"/>
              <a:t>PAGE  </a:t>
            </a:r>
            <a:fld id="{93005692-73BE-493E-93AB-ECD6027A7652}" type="slidenum">
              <a:rPr lang="en-US" smtClean="0"/>
              <a:pPr/>
              <a:t>17</a:t>
            </a:fld>
            <a:endParaRPr lang="en-US"/>
          </a:p>
        </p:txBody>
      </p:sp>
    </p:spTree>
    <p:extLst>
      <p:ext uri="{BB962C8B-B14F-4D97-AF65-F5344CB8AC3E}">
        <p14:creationId xmlns:p14="http://schemas.microsoft.com/office/powerpoint/2010/main" val="125746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1A/1B Courses – Actuarial Science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14520986"/>
              </p:ext>
            </p:extLst>
          </p:nvPr>
        </p:nvGraphicFramePr>
        <p:xfrm>
          <a:off x="260350" y="1412875"/>
          <a:ext cx="11569700" cy="2225040"/>
        </p:xfrm>
        <a:graphic>
          <a:graphicData uri="http://schemas.openxmlformats.org/drawingml/2006/table">
            <a:tbl>
              <a:tblPr firstRow="1" bandRow="1">
                <a:tableStyleId>{5C22544A-7EE6-4342-B048-85BDC9FD1C3A}</a:tableStyleId>
              </a:tblPr>
              <a:tblGrid>
                <a:gridCol w="5784850">
                  <a:extLst>
                    <a:ext uri="{9D8B030D-6E8A-4147-A177-3AD203B41FA5}">
                      <a16:colId xmlns:a16="http://schemas.microsoft.com/office/drawing/2014/main" val="20000"/>
                    </a:ext>
                  </a:extLst>
                </a:gridCol>
                <a:gridCol w="5784850">
                  <a:extLst>
                    <a:ext uri="{9D8B030D-6E8A-4147-A177-3AD203B41FA5}">
                      <a16:colId xmlns:a16="http://schemas.microsoft.com/office/drawing/2014/main" val="20001"/>
                    </a:ext>
                  </a:extLst>
                </a:gridCol>
              </a:tblGrid>
              <a:tr h="370840">
                <a:tc>
                  <a:txBody>
                    <a:bodyPr/>
                    <a:lstStyle/>
                    <a:p>
                      <a:r>
                        <a:rPr lang="en-US"/>
                        <a:t>Fall</a:t>
                      </a:r>
                    </a:p>
                  </a:txBody>
                  <a:tcPr/>
                </a:tc>
                <a:tc>
                  <a:txBody>
                    <a:bodyPr/>
                    <a:lstStyle/>
                    <a:p>
                      <a:r>
                        <a:rPr lang="en-US"/>
                        <a:t>Winter</a:t>
                      </a:r>
                    </a:p>
                  </a:txBody>
                  <a:tcPr/>
                </a:tc>
                <a:extLst>
                  <a:ext uri="{0D108BD9-81ED-4DB2-BD59-A6C34878D82A}">
                    <a16:rowId xmlns:a16="http://schemas.microsoft.com/office/drawing/2014/main" val="10000"/>
                  </a:ext>
                </a:extLst>
              </a:tr>
              <a:tr h="370840">
                <a:tc>
                  <a:txBody>
                    <a:bodyPr/>
                    <a:lstStyle/>
                    <a:p>
                      <a:r>
                        <a:rPr lang="en-US"/>
                        <a:t>CS 115/135</a:t>
                      </a:r>
                    </a:p>
                  </a:txBody>
                  <a:tcPr/>
                </a:tc>
                <a:tc>
                  <a:txBody>
                    <a:bodyPr/>
                    <a:lstStyle/>
                    <a:p>
                      <a:r>
                        <a:rPr lang="en-US"/>
                        <a:t>CS 116/136</a:t>
                      </a:r>
                    </a:p>
                  </a:txBody>
                  <a:tcPr/>
                </a:tc>
                <a:extLst>
                  <a:ext uri="{0D108BD9-81ED-4DB2-BD59-A6C34878D82A}">
                    <a16:rowId xmlns:a16="http://schemas.microsoft.com/office/drawing/2014/main" val="10001"/>
                  </a:ext>
                </a:extLst>
              </a:tr>
              <a:tr h="370840">
                <a:tc>
                  <a:txBody>
                    <a:bodyPr/>
                    <a:lstStyle/>
                    <a:p>
                      <a:r>
                        <a:rPr lang="en-US"/>
                        <a:t>MATH 135</a:t>
                      </a:r>
                    </a:p>
                  </a:txBody>
                  <a:tcPr/>
                </a:tc>
                <a:tc>
                  <a:txBody>
                    <a:bodyPr/>
                    <a:lstStyle/>
                    <a:p>
                      <a:r>
                        <a:rPr lang="en-US"/>
                        <a:t>MATH</a:t>
                      </a:r>
                      <a:r>
                        <a:rPr lang="en-US" baseline="0"/>
                        <a:t> 136</a:t>
                      </a:r>
                      <a:endParaRPr lang="en-US"/>
                    </a:p>
                  </a:txBody>
                  <a:tcPr/>
                </a:tc>
                <a:extLst>
                  <a:ext uri="{0D108BD9-81ED-4DB2-BD59-A6C34878D82A}">
                    <a16:rowId xmlns:a16="http://schemas.microsoft.com/office/drawing/2014/main" val="10002"/>
                  </a:ext>
                </a:extLst>
              </a:tr>
              <a:tr h="370840">
                <a:tc>
                  <a:txBody>
                    <a:bodyPr/>
                    <a:lstStyle/>
                    <a:p>
                      <a:r>
                        <a:rPr lang="en-US"/>
                        <a:t>MATH 137</a:t>
                      </a:r>
                    </a:p>
                  </a:txBody>
                  <a:tcPr/>
                </a:tc>
                <a:tc>
                  <a:txBody>
                    <a:bodyPr/>
                    <a:lstStyle/>
                    <a:p>
                      <a:r>
                        <a:rPr lang="en-US"/>
                        <a:t>MATH 138</a:t>
                      </a:r>
                    </a:p>
                  </a:txBody>
                  <a:tcPr/>
                </a:tc>
                <a:extLst>
                  <a:ext uri="{0D108BD9-81ED-4DB2-BD59-A6C34878D82A}">
                    <a16:rowId xmlns:a16="http://schemas.microsoft.com/office/drawing/2014/main" val="10003"/>
                  </a:ext>
                </a:extLst>
              </a:tr>
              <a:tr h="370840">
                <a:tc>
                  <a:txBody>
                    <a:bodyPr/>
                    <a:lstStyle/>
                    <a:p>
                      <a:r>
                        <a:rPr lang="en-US"/>
                        <a:t>Communication</a:t>
                      </a:r>
                      <a:r>
                        <a:rPr lang="en-US" baseline="0"/>
                        <a:t> List 1 Course</a:t>
                      </a:r>
                      <a:endParaRPr lang="en-US"/>
                    </a:p>
                  </a:txBody>
                  <a:tcPr/>
                </a:tc>
                <a:tc>
                  <a:txBody>
                    <a:bodyPr/>
                    <a:lstStyle/>
                    <a:p>
                      <a:r>
                        <a:rPr lang="en-US"/>
                        <a:t>ECON 101</a:t>
                      </a:r>
                    </a:p>
                  </a:txBody>
                  <a:tcPr/>
                </a:tc>
                <a:extLst>
                  <a:ext uri="{0D108BD9-81ED-4DB2-BD59-A6C34878D82A}">
                    <a16:rowId xmlns:a16="http://schemas.microsoft.com/office/drawing/2014/main" val="10004"/>
                  </a:ext>
                </a:extLst>
              </a:tr>
              <a:tr h="370840">
                <a:tc>
                  <a:txBody>
                    <a:bodyPr/>
                    <a:lstStyle/>
                    <a:p>
                      <a:r>
                        <a:rPr lang="en-US"/>
                        <a:t>MTHEL 131</a:t>
                      </a:r>
                    </a:p>
                  </a:txBody>
                  <a:tcPr/>
                </a:tc>
                <a:tc>
                  <a:txBody>
                    <a:bodyPr/>
                    <a:lstStyle/>
                    <a:p>
                      <a:r>
                        <a:rPr lang="en-US"/>
                        <a:t>AFM 101 (MTHEL 131 if not taken in 1A)</a:t>
                      </a: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18</a:t>
            </a:fld>
            <a:endParaRPr lang="en-US"/>
          </a:p>
        </p:txBody>
      </p:sp>
      <p:sp>
        <p:nvSpPr>
          <p:cNvPr id="7" name="TextBox 6"/>
          <p:cNvSpPr txBox="1"/>
          <p:nvPr/>
        </p:nvSpPr>
        <p:spPr>
          <a:xfrm>
            <a:off x="259882" y="4161183"/>
            <a:ext cx="11569730" cy="646331"/>
          </a:xfrm>
          <a:prstGeom prst="rect">
            <a:avLst/>
          </a:prstGeom>
          <a:noFill/>
        </p:spPr>
        <p:txBody>
          <a:bodyPr wrap="square" rtlCol="0">
            <a:spAutoFit/>
          </a:bodyPr>
          <a:lstStyle/>
          <a:p>
            <a:r>
              <a:rPr lang="en-US"/>
              <a:t>*There is flexibility when you take ECON 101/102, AFM 101 and the rest of the non-math electives. The most important thing is taking MTHEL 131 in your first year if you want to get into </a:t>
            </a:r>
            <a:r>
              <a:rPr lang="en-US" err="1"/>
              <a:t>ActSci</a:t>
            </a:r>
            <a:r>
              <a:rPr lang="en-US"/>
              <a:t> at the start of year 2.</a:t>
            </a:r>
          </a:p>
        </p:txBody>
      </p:sp>
    </p:spTree>
    <p:extLst>
      <p:ext uri="{BB962C8B-B14F-4D97-AF65-F5344CB8AC3E}">
        <p14:creationId xmlns:p14="http://schemas.microsoft.com/office/powerpoint/2010/main" val="257849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2A/2B Courses – Actuarial Science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9724173"/>
              </p:ext>
            </p:extLst>
          </p:nvPr>
        </p:nvGraphicFramePr>
        <p:xfrm>
          <a:off x="260350" y="1412875"/>
          <a:ext cx="11569700" cy="2225040"/>
        </p:xfrm>
        <a:graphic>
          <a:graphicData uri="http://schemas.openxmlformats.org/drawingml/2006/table">
            <a:tbl>
              <a:tblPr firstRow="1" bandRow="1">
                <a:tableStyleId>{5C22544A-7EE6-4342-B048-85BDC9FD1C3A}</a:tableStyleId>
              </a:tblPr>
              <a:tblGrid>
                <a:gridCol w="5784850">
                  <a:extLst>
                    <a:ext uri="{9D8B030D-6E8A-4147-A177-3AD203B41FA5}">
                      <a16:colId xmlns:a16="http://schemas.microsoft.com/office/drawing/2014/main" val="20000"/>
                    </a:ext>
                  </a:extLst>
                </a:gridCol>
                <a:gridCol w="5784850">
                  <a:extLst>
                    <a:ext uri="{9D8B030D-6E8A-4147-A177-3AD203B41FA5}">
                      <a16:colId xmlns:a16="http://schemas.microsoft.com/office/drawing/2014/main" val="20001"/>
                    </a:ext>
                  </a:extLst>
                </a:gridCol>
              </a:tblGrid>
              <a:tr h="370840">
                <a:tc>
                  <a:txBody>
                    <a:bodyPr/>
                    <a:lstStyle/>
                    <a:p>
                      <a:r>
                        <a:rPr lang="en-US"/>
                        <a:t>Fall</a:t>
                      </a:r>
                    </a:p>
                  </a:txBody>
                  <a:tcPr/>
                </a:tc>
                <a:tc>
                  <a:txBody>
                    <a:bodyPr/>
                    <a:lstStyle/>
                    <a:p>
                      <a:r>
                        <a:rPr lang="en-US"/>
                        <a:t>Winter</a:t>
                      </a:r>
                    </a:p>
                  </a:txBody>
                  <a:tcPr/>
                </a:tc>
                <a:extLst>
                  <a:ext uri="{0D108BD9-81ED-4DB2-BD59-A6C34878D82A}">
                    <a16:rowId xmlns:a16="http://schemas.microsoft.com/office/drawing/2014/main" val="10000"/>
                  </a:ext>
                </a:extLst>
              </a:tr>
              <a:tr h="370840">
                <a:tc>
                  <a:txBody>
                    <a:bodyPr/>
                    <a:lstStyle/>
                    <a:p>
                      <a:r>
                        <a:rPr lang="en-US"/>
                        <a:t>STAT 230</a:t>
                      </a:r>
                    </a:p>
                  </a:txBody>
                  <a:tcPr/>
                </a:tc>
                <a:tc>
                  <a:txBody>
                    <a:bodyPr/>
                    <a:lstStyle/>
                    <a:p>
                      <a:r>
                        <a:rPr lang="en-US"/>
                        <a:t>Stat 231</a:t>
                      </a:r>
                    </a:p>
                  </a:txBody>
                  <a:tcPr/>
                </a:tc>
                <a:extLst>
                  <a:ext uri="{0D108BD9-81ED-4DB2-BD59-A6C34878D82A}">
                    <a16:rowId xmlns:a16="http://schemas.microsoft.com/office/drawing/2014/main" val="10001"/>
                  </a:ext>
                </a:extLst>
              </a:tr>
              <a:tr h="370840">
                <a:tc>
                  <a:txBody>
                    <a:bodyPr/>
                    <a:lstStyle/>
                    <a:p>
                      <a:r>
                        <a:rPr lang="en-US"/>
                        <a:t>MATH 235</a:t>
                      </a:r>
                    </a:p>
                  </a:txBody>
                  <a:tcPr/>
                </a:tc>
                <a:tc>
                  <a:txBody>
                    <a:bodyPr/>
                    <a:lstStyle/>
                    <a:p>
                      <a:r>
                        <a:rPr lang="en-US"/>
                        <a:t>ACTSC 232</a:t>
                      </a:r>
                    </a:p>
                  </a:txBody>
                  <a:tcPr/>
                </a:tc>
                <a:extLst>
                  <a:ext uri="{0D108BD9-81ED-4DB2-BD59-A6C34878D82A}">
                    <a16:rowId xmlns:a16="http://schemas.microsoft.com/office/drawing/2014/main" val="10002"/>
                  </a:ext>
                </a:extLst>
              </a:tr>
              <a:tr h="370840">
                <a:tc>
                  <a:txBody>
                    <a:bodyPr/>
                    <a:lstStyle/>
                    <a:p>
                      <a:r>
                        <a:rPr lang="en-US"/>
                        <a:t>MATH 237</a:t>
                      </a:r>
                    </a:p>
                  </a:txBody>
                  <a:tcPr/>
                </a:tc>
                <a:tc>
                  <a:txBody>
                    <a:bodyPr/>
                    <a:lstStyle/>
                    <a:p>
                      <a:r>
                        <a:rPr lang="en-US"/>
                        <a:t>ACTSC 372</a:t>
                      </a:r>
                    </a:p>
                  </a:txBody>
                  <a:tcPr/>
                </a:tc>
                <a:extLst>
                  <a:ext uri="{0D108BD9-81ED-4DB2-BD59-A6C34878D82A}">
                    <a16:rowId xmlns:a16="http://schemas.microsoft.com/office/drawing/2014/main" val="10003"/>
                  </a:ext>
                </a:extLst>
              </a:tr>
              <a:tr h="370840">
                <a:tc>
                  <a:txBody>
                    <a:bodyPr/>
                    <a:lstStyle/>
                    <a:p>
                      <a:r>
                        <a:rPr lang="en-US"/>
                        <a:t>ACTSC 231</a:t>
                      </a:r>
                    </a:p>
                  </a:txBody>
                  <a:tcPr/>
                </a:tc>
                <a:tc>
                  <a:txBody>
                    <a:bodyPr/>
                    <a:lstStyle/>
                    <a:p>
                      <a:r>
                        <a:rPr lang="en-US"/>
                        <a:t>Elective or AMATH 250</a:t>
                      </a:r>
                    </a:p>
                  </a:txBody>
                  <a:tcPr/>
                </a:tc>
                <a:extLst>
                  <a:ext uri="{0D108BD9-81ED-4DB2-BD59-A6C34878D82A}">
                    <a16:rowId xmlns:a16="http://schemas.microsoft.com/office/drawing/2014/main" val="10004"/>
                  </a:ext>
                </a:extLst>
              </a:tr>
              <a:tr h="370840">
                <a:tc>
                  <a:txBody>
                    <a:bodyPr/>
                    <a:lstStyle/>
                    <a:p>
                      <a:r>
                        <a:rPr lang="en-US"/>
                        <a:t>ECON 102</a:t>
                      </a:r>
                    </a:p>
                  </a:txBody>
                  <a:tcPr/>
                </a:tc>
                <a:tc>
                  <a:txBody>
                    <a:bodyPr/>
                    <a:lstStyle/>
                    <a:p>
                      <a:r>
                        <a:rPr lang="en-US"/>
                        <a:t>Elective</a:t>
                      </a: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19</a:t>
            </a:fld>
            <a:endParaRPr lang="en-US"/>
          </a:p>
        </p:txBody>
      </p:sp>
      <p:sp>
        <p:nvSpPr>
          <p:cNvPr id="7" name="TextBox 6"/>
          <p:cNvSpPr txBox="1"/>
          <p:nvPr/>
        </p:nvSpPr>
        <p:spPr>
          <a:xfrm>
            <a:off x="259882" y="4161183"/>
            <a:ext cx="11569730" cy="646331"/>
          </a:xfrm>
          <a:prstGeom prst="rect">
            <a:avLst/>
          </a:prstGeom>
          <a:noFill/>
        </p:spPr>
        <p:txBody>
          <a:bodyPr wrap="square" rtlCol="0">
            <a:spAutoFit/>
          </a:bodyPr>
          <a:lstStyle/>
          <a:p>
            <a:r>
              <a:rPr lang="en-US"/>
              <a:t>*All of ACTSC 231, 232, and 372 open to any math student, other ACTSC 3XX and 4XX only open to ACTSC majors</a:t>
            </a:r>
          </a:p>
        </p:txBody>
      </p:sp>
    </p:spTree>
    <p:extLst>
      <p:ext uri="{BB962C8B-B14F-4D97-AF65-F5344CB8AC3E}">
        <p14:creationId xmlns:p14="http://schemas.microsoft.com/office/powerpoint/2010/main" val="114870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62152" y="595747"/>
            <a:ext cx="4871749" cy="1907312"/>
          </a:xfrm>
        </p:spPr>
        <p:txBody>
          <a:bodyPr vert="horz" lIns="0" tIns="91440" rIns="91440" bIns="45720" rtlCol="0" anchor="b">
            <a:normAutofit/>
          </a:bodyPr>
          <a:lstStyle/>
          <a:p>
            <a:r>
              <a:rPr lang="en-US" b="1" i="0" kern="1200" spc="51" baseline="0">
                <a:latin typeface="Barlow Condensed" pitchFamily="2" charset="77"/>
                <a:ea typeface="+mj-ea"/>
                <a:cs typeface="+mj-cs"/>
              </a:rPr>
              <a:t>Emily Kozlowski (she/her)</a:t>
            </a:r>
          </a:p>
        </p:txBody>
      </p:sp>
      <p:sp>
        <p:nvSpPr>
          <p:cNvPr id="6" name="TextBox 5"/>
          <p:cNvSpPr txBox="1"/>
          <p:nvPr/>
        </p:nvSpPr>
        <p:spPr>
          <a:xfrm>
            <a:off x="662152" y="2737633"/>
            <a:ext cx="4871749" cy="3846945"/>
          </a:xfrm>
          <a:prstGeom prst="rect">
            <a:avLst/>
          </a:prstGeom>
        </p:spPr>
        <p:txBody>
          <a:bodyPr vert="horz" lIns="91440" tIns="45720" rIns="91440" bIns="45720" rtlCol="0">
            <a:normAutofit/>
          </a:bodyPr>
          <a:lstStyle/>
          <a:p>
            <a:pPr defTabSz="914377">
              <a:spcBef>
                <a:spcPts val="800"/>
              </a:spcBef>
              <a:spcAft>
                <a:spcPts val="800"/>
              </a:spcAft>
              <a:buClr>
                <a:schemeClr val="tx1"/>
              </a:buClr>
              <a:buSzPct val="85000"/>
            </a:pPr>
            <a:r>
              <a:rPr lang="en-US" sz="2000">
                <a:solidFill>
                  <a:schemeClr val="bg1"/>
                </a:solidFill>
              </a:rPr>
              <a:t>Associate Professor, Teaching Stream</a:t>
            </a:r>
          </a:p>
          <a:p>
            <a:pPr defTabSz="914377">
              <a:spcBef>
                <a:spcPts val="800"/>
              </a:spcBef>
              <a:spcAft>
                <a:spcPts val="800"/>
              </a:spcAft>
              <a:buClr>
                <a:schemeClr val="tx1"/>
              </a:buClr>
              <a:buSzPct val="85000"/>
            </a:pPr>
            <a:r>
              <a:rPr lang="en-US" sz="2000">
                <a:solidFill>
                  <a:schemeClr val="bg1"/>
                </a:solidFill>
              </a:rPr>
              <a:t>ASA, ACIA</a:t>
            </a:r>
          </a:p>
          <a:p>
            <a:pPr defTabSz="914377">
              <a:spcBef>
                <a:spcPts val="800"/>
              </a:spcBef>
              <a:spcAft>
                <a:spcPts val="800"/>
              </a:spcAft>
              <a:buClr>
                <a:schemeClr val="tx1"/>
              </a:buClr>
              <a:buSzPct val="85000"/>
            </a:pPr>
            <a:r>
              <a:rPr lang="en-US" sz="2000">
                <a:solidFill>
                  <a:schemeClr val="bg1"/>
                </a:solidFill>
              </a:rPr>
              <a:t>Head Actuarial Science Advisor</a:t>
            </a:r>
          </a:p>
          <a:p>
            <a:pPr defTabSz="914377">
              <a:spcBef>
                <a:spcPts val="800"/>
              </a:spcBef>
              <a:spcAft>
                <a:spcPts val="800"/>
              </a:spcAft>
              <a:buClr>
                <a:schemeClr val="tx1"/>
              </a:buClr>
              <a:buSzPct val="85000"/>
            </a:pPr>
            <a:r>
              <a:rPr lang="en-US" sz="2000">
                <a:solidFill>
                  <a:schemeClr val="bg1"/>
                </a:solidFill>
              </a:rPr>
              <a:t>Dept of Statistics and Actuarial Science</a:t>
            </a:r>
          </a:p>
          <a:p>
            <a:pPr defTabSz="914377">
              <a:spcBef>
                <a:spcPts val="800"/>
              </a:spcBef>
              <a:spcAft>
                <a:spcPts val="800"/>
              </a:spcAft>
              <a:buClr>
                <a:schemeClr val="tx1"/>
              </a:buClr>
              <a:buSzPct val="85000"/>
            </a:pPr>
            <a:r>
              <a:rPr lang="en-US" sz="2000">
                <a:solidFill>
                  <a:schemeClr val="bg1"/>
                </a:solidFill>
              </a:rPr>
              <a:t>Email: SASugradADV@uwaterloo.ca</a:t>
            </a:r>
          </a:p>
        </p:txBody>
      </p:sp>
      <p:pic>
        <p:nvPicPr>
          <p:cNvPr id="7" name="Picture Placeholder 6" descr="A person smiling at camera&#10;&#10;Description automatically generated">
            <a:extLst>
              <a:ext uri="{FF2B5EF4-FFF2-40B4-BE49-F238E27FC236}">
                <a16:creationId xmlns:a16="http://schemas.microsoft.com/office/drawing/2014/main" id="{BA4E84F8-712C-5C5B-A517-14017C429A14}"/>
              </a:ext>
            </a:extLst>
          </p:cNvPr>
          <p:cNvPicPr>
            <a:picLocks noGrp="1" noChangeAspect="1"/>
          </p:cNvPicPr>
          <p:nvPr>
            <p:ph type="pic" sz="quarter" idx="13"/>
          </p:nvPr>
        </p:nvPicPr>
        <p:blipFill rotWithShape="1">
          <a:blip r:embed="rId3"/>
          <a:srcRect l="10510" r="4010"/>
          <a:stretch/>
        </p:blipFill>
        <p:spPr>
          <a:xfrm>
            <a:off x="5938984" y="10"/>
            <a:ext cx="6253018" cy="6857990"/>
          </a:xfrm>
          <a:noFill/>
        </p:spPr>
      </p:pic>
    </p:spTree>
    <p:extLst>
      <p:ext uri="{BB962C8B-B14F-4D97-AF65-F5344CB8AC3E}">
        <p14:creationId xmlns:p14="http://schemas.microsoft.com/office/powerpoint/2010/main" val="1063610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EA025-2B96-E578-1BFA-0D1E12FBEA61}"/>
              </a:ext>
            </a:extLst>
          </p:cNvPr>
          <p:cNvSpPr>
            <a:spLocks noGrp="1"/>
          </p:cNvSpPr>
          <p:nvPr>
            <p:ph type="title"/>
          </p:nvPr>
        </p:nvSpPr>
        <p:spPr/>
        <p:txBody>
          <a:bodyPr/>
          <a:lstStyle/>
          <a:p>
            <a:r>
              <a:rPr lang="en-US"/>
              <a:t>What courses should I watch out for?</a:t>
            </a:r>
          </a:p>
        </p:txBody>
      </p:sp>
      <p:sp>
        <p:nvSpPr>
          <p:cNvPr id="3" name="Content Placeholder 2">
            <a:extLst>
              <a:ext uri="{FF2B5EF4-FFF2-40B4-BE49-F238E27FC236}">
                <a16:creationId xmlns:a16="http://schemas.microsoft.com/office/drawing/2014/main" id="{62790399-CE59-BC44-B2F7-25CEFD8EFF65}"/>
              </a:ext>
            </a:extLst>
          </p:cNvPr>
          <p:cNvSpPr>
            <a:spLocks noGrp="1"/>
          </p:cNvSpPr>
          <p:nvPr>
            <p:ph idx="1"/>
          </p:nvPr>
        </p:nvSpPr>
        <p:spPr/>
        <p:txBody>
          <a:bodyPr>
            <a:normAutofit/>
          </a:bodyPr>
          <a:lstStyle/>
          <a:p>
            <a:r>
              <a:rPr lang="en-US"/>
              <a:t>ACTSC 232 – often taken in 2B, requires 60+% in ACTSC 231</a:t>
            </a:r>
          </a:p>
          <a:p>
            <a:r>
              <a:rPr lang="en-US"/>
              <a:t>ACTSC 331 – requires 60+% in ACTSC 232</a:t>
            </a:r>
          </a:p>
          <a:p>
            <a:r>
              <a:rPr lang="en-US"/>
              <a:t>Almost all 300 and 400 level ACTSC – requires you to be declared as </a:t>
            </a:r>
            <a:r>
              <a:rPr lang="en-US" err="1"/>
              <a:t>ActSci</a:t>
            </a:r>
            <a:endParaRPr lang="en-US"/>
          </a:p>
          <a:p>
            <a:r>
              <a:rPr lang="en-US"/>
              <a:t>ACTSC 431 – requires 60+% in ACTSC 363</a:t>
            </a:r>
          </a:p>
          <a:p>
            <a:r>
              <a:rPr lang="en-US"/>
              <a:t>ENGL 378 – requires 70+% in your first communication course (EMLS 101R, 102R, EMLS/ENGL 129R, ENGL 109, COMMST 100, 223)</a:t>
            </a:r>
          </a:p>
          <a:p>
            <a:r>
              <a:rPr lang="en-US"/>
              <a:t>STAT 330, 333, 340, 341 – requires 60+% in STAT 230</a:t>
            </a:r>
          </a:p>
          <a:p>
            <a:r>
              <a:rPr lang="en-US"/>
              <a:t>STAT 331, 332 – requires 60+% in STAT 231</a:t>
            </a:r>
          </a:p>
          <a:p>
            <a:endParaRPr lang="en-US"/>
          </a:p>
        </p:txBody>
      </p:sp>
      <p:sp>
        <p:nvSpPr>
          <p:cNvPr id="5" name="Slide Number Placeholder 4">
            <a:extLst>
              <a:ext uri="{FF2B5EF4-FFF2-40B4-BE49-F238E27FC236}">
                <a16:creationId xmlns:a16="http://schemas.microsoft.com/office/drawing/2014/main" id="{F511D63F-51D1-0E3E-29E2-59B745EC9E4C}"/>
              </a:ext>
            </a:extLst>
          </p:cNvPr>
          <p:cNvSpPr>
            <a:spLocks noGrp="1"/>
          </p:cNvSpPr>
          <p:nvPr>
            <p:ph type="sldNum" sz="quarter" idx="12"/>
          </p:nvPr>
        </p:nvSpPr>
        <p:spPr/>
        <p:txBody>
          <a:bodyPr/>
          <a:lstStyle/>
          <a:p>
            <a:r>
              <a:rPr lang="en-US"/>
              <a:t>PAGE  </a:t>
            </a:r>
            <a:fld id="{93005692-73BE-493E-93AB-ECD6027A7652}" type="slidenum">
              <a:rPr lang="en-US" smtClean="0"/>
              <a:pPr/>
              <a:t>20</a:t>
            </a:fld>
            <a:endParaRPr lang="en-US"/>
          </a:p>
        </p:txBody>
      </p:sp>
    </p:spTree>
    <p:extLst>
      <p:ext uri="{BB962C8B-B14F-4D97-AF65-F5344CB8AC3E}">
        <p14:creationId xmlns:p14="http://schemas.microsoft.com/office/powerpoint/2010/main" val="85636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Suggested Non-Math Courses</a:t>
            </a:r>
          </a:p>
        </p:txBody>
      </p:sp>
      <p:sp>
        <p:nvSpPr>
          <p:cNvPr id="3" name="Content Placeholder 2"/>
          <p:cNvSpPr>
            <a:spLocks noGrp="1"/>
          </p:cNvSpPr>
          <p:nvPr>
            <p:ph sz="half" idx="1"/>
          </p:nvPr>
        </p:nvSpPr>
        <p:spPr>
          <a:xfrm>
            <a:off x="259882" y="1330035"/>
            <a:ext cx="11569730" cy="4673601"/>
          </a:xfrm>
        </p:spPr>
        <p:txBody>
          <a:bodyPr>
            <a:normAutofit fontScale="92500"/>
          </a:bodyPr>
          <a:lstStyle/>
          <a:p>
            <a:r>
              <a:rPr lang="en-US"/>
              <a:t>For actuarial science you have a minimum of </a:t>
            </a:r>
          </a:p>
          <a:p>
            <a:pPr lvl="1"/>
            <a:r>
              <a:rPr lang="en-US"/>
              <a:t>27 math courses </a:t>
            </a:r>
          </a:p>
          <a:p>
            <a:pPr lvl="1"/>
            <a:r>
              <a:rPr lang="en-US"/>
              <a:t>10 non-math courses</a:t>
            </a:r>
          </a:p>
          <a:p>
            <a:pPr lvl="1"/>
            <a:r>
              <a:rPr lang="en-US"/>
              <a:t>3 courses that can be anything</a:t>
            </a:r>
          </a:p>
          <a:p>
            <a:r>
              <a:rPr lang="en-US"/>
              <a:t>2 of the non-math courses are communication courses.  </a:t>
            </a:r>
          </a:p>
          <a:p>
            <a:r>
              <a:rPr lang="en-US"/>
              <a:t>Another 4 of the non-math courses are ECON 101/102, AFM 101, MTHEL 131.  </a:t>
            </a:r>
          </a:p>
          <a:p>
            <a:pPr marL="0" indent="0">
              <a:buNone/>
            </a:pPr>
            <a:r>
              <a:rPr lang="en-US"/>
              <a:t>However, the others can be:</a:t>
            </a:r>
          </a:p>
          <a:p>
            <a:pPr lvl="1"/>
            <a:r>
              <a:rPr lang="en-US"/>
              <a:t>Courses that will help you complete a minor in another field:  Economics, Psychology, Physics etc.</a:t>
            </a:r>
          </a:p>
          <a:p>
            <a:pPr lvl="1"/>
            <a:r>
              <a:rPr lang="en-US"/>
              <a:t>Courses that you find interesting</a:t>
            </a:r>
          </a:p>
        </p:txBody>
      </p:sp>
      <p:sp>
        <p:nvSpPr>
          <p:cNvPr id="6" name="Slide Number Placeholder 5"/>
          <p:cNvSpPr>
            <a:spLocks noGrp="1"/>
          </p:cNvSpPr>
          <p:nvPr>
            <p:ph type="sldNum" sz="quarter" idx="12"/>
          </p:nvPr>
        </p:nvSpPr>
        <p:spPr/>
        <p:txBody>
          <a:bodyPr/>
          <a:lstStyle/>
          <a:p>
            <a:r>
              <a:rPr lang="en-US"/>
              <a:t>PAGE  </a:t>
            </a:r>
            <a:fld id="{93005692-73BE-493E-93AB-ECD6027A7652}" type="slidenum">
              <a:rPr lang="en-US" smtClean="0"/>
              <a:pPr/>
              <a:t>21</a:t>
            </a:fld>
            <a:endParaRPr lang="en-US"/>
          </a:p>
        </p:txBody>
      </p:sp>
    </p:spTree>
    <p:extLst>
      <p:ext uri="{BB962C8B-B14F-4D97-AF65-F5344CB8AC3E}">
        <p14:creationId xmlns:p14="http://schemas.microsoft.com/office/powerpoint/2010/main" val="4990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97220-F92C-C991-4A2A-E8121D08D107}"/>
              </a:ext>
            </a:extLst>
          </p:cNvPr>
          <p:cNvSpPr>
            <a:spLocks noGrp="1"/>
          </p:cNvSpPr>
          <p:nvPr>
            <p:ph type="title"/>
          </p:nvPr>
        </p:nvSpPr>
        <p:spPr/>
        <p:txBody>
          <a:bodyPr/>
          <a:lstStyle/>
          <a:p>
            <a:r>
              <a:rPr lang="en-US"/>
              <a:t>Adding the Predictive Analytics Specialization to ACTSC</a:t>
            </a:r>
          </a:p>
        </p:txBody>
      </p:sp>
      <p:sp>
        <p:nvSpPr>
          <p:cNvPr id="3" name="Content Placeholder 2">
            <a:extLst>
              <a:ext uri="{FF2B5EF4-FFF2-40B4-BE49-F238E27FC236}">
                <a16:creationId xmlns:a16="http://schemas.microsoft.com/office/drawing/2014/main" id="{751A4077-C155-38F7-7BA8-E26B88C1A4EA}"/>
              </a:ext>
            </a:extLst>
          </p:cNvPr>
          <p:cNvSpPr>
            <a:spLocks noGrp="1"/>
          </p:cNvSpPr>
          <p:nvPr>
            <p:ph idx="1"/>
          </p:nvPr>
        </p:nvSpPr>
        <p:spPr>
          <a:xfrm>
            <a:off x="259882" y="1413163"/>
            <a:ext cx="11569729" cy="5172483"/>
          </a:xfrm>
        </p:spPr>
        <p:txBody>
          <a:bodyPr>
            <a:normAutofit/>
          </a:bodyPr>
          <a:lstStyle/>
          <a:p>
            <a:r>
              <a:rPr lang="en-US"/>
              <a:t>As of the 2026/2027 calendar, to complete Honours Actuarial Science with the Predictive Analytics Specialization you must complete the Honours Actuarial Science plan plus the following:</a:t>
            </a:r>
            <a:br>
              <a:rPr lang="en-US"/>
            </a:br>
            <a:endParaRPr lang="en-US"/>
          </a:p>
          <a:p>
            <a:r>
              <a:rPr lang="en-US"/>
              <a:t>1 of ACTSC 454 or ACTSC 457– Counts as #1 of “Two additional 400-level ACTSC courses”</a:t>
            </a:r>
          </a:p>
          <a:p>
            <a:r>
              <a:rPr lang="en-US"/>
              <a:t>ACTSC 456 – Counts as #2 of “Two additional 400-level ACTSC courses”</a:t>
            </a:r>
          </a:p>
          <a:p>
            <a:r>
              <a:rPr lang="en-US"/>
              <a:t>STAT 431 and STAT 440 – Completes the “Two additional courses chosen from” list</a:t>
            </a:r>
          </a:p>
          <a:p>
            <a:r>
              <a:rPr lang="en-US"/>
              <a:t>1 of STAT 442, STAT 443, or STAT 444 – will count as the “One additional 300- level or 400-level math course”</a:t>
            </a:r>
          </a:p>
          <a:p>
            <a:endParaRPr lang="en-US"/>
          </a:p>
        </p:txBody>
      </p:sp>
      <p:sp>
        <p:nvSpPr>
          <p:cNvPr id="5" name="Slide Number Placeholder 4">
            <a:extLst>
              <a:ext uri="{FF2B5EF4-FFF2-40B4-BE49-F238E27FC236}">
                <a16:creationId xmlns:a16="http://schemas.microsoft.com/office/drawing/2014/main" id="{F5968BD3-4C1C-FA97-0BA5-0BA7363B01A4}"/>
              </a:ext>
            </a:extLst>
          </p:cNvPr>
          <p:cNvSpPr>
            <a:spLocks noGrp="1"/>
          </p:cNvSpPr>
          <p:nvPr>
            <p:ph type="sldNum" sz="quarter" idx="12"/>
          </p:nvPr>
        </p:nvSpPr>
        <p:spPr/>
        <p:txBody>
          <a:bodyPr/>
          <a:lstStyle/>
          <a:p>
            <a:r>
              <a:rPr lang="en-US"/>
              <a:t>PAGE  </a:t>
            </a:r>
            <a:fld id="{93005692-73BE-493E-93AB-ECD6027A7652}" type="slidenum">
              <a:rPr lang="en-US" smtClean="0"/>
              <a:pPr/>
              <a:t>22</a:t>
            </a:fld>
            <a:endParaRPr lang="en-US"/>
          </a:p>
        </p:txBody>
      </p:sp>
    </p:spTree>
    <p:extLst>
      <p:ext uri="{BB962C8B-B14F-4D97-AF65-F5344CB8AC3E}">
        <p14:creationId xmlns:p14="http://schemas.microsoft.com/office/powerpoint/2010/main" val="219486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2F94-D18D-C828-7EEA-BDE6D89978FD}"/>
              </a:ext>
            </a:extLst>
          </p:cNvPr>
          <p:cNvSpPr>
            <a:spLocks noGrp="1"/>
          </p:cNvSpPr>
          <p:nvPr>
            <p:ph type="title"/>
          </p:nvPr>
        </p:nvSpPr>
        <p:spPr/>
        <p:txBody>
          <a:bodyPr/>
          <a:lstStyle/>
          <a:p>
            <a:r>
              <a:rPr lang="en-US"/>
              <a:t>Adding the Finance Specialization to ACTSC</a:t>
            </a:r>
          </a:p>
        </p:txBody>
      </p:sp>
      <p:sp>
        <p:nvSpPr>
          <p:cNvPr id="3" name="Content Placeholder 2">
            <a:extLst>
              <a:ext uri="{FF2B5EF4-FFF2-40B4-BE49-F238E27FC236}">
                <a16:creationId xmlns:a16="http://schemas.microsoft.com/office/drawing/2014/main" id="{122F38F3-10A0-5AB0-4711-D4D41027132E}"/>
              </a:ext>
            </a:extLst>
          </p:cNvPr>
          <p:cNvSpPr>
            <a:spLocks noGrp="1"/>
          </p:cNvSpPr>
          <p:nvPr>
            <p:ph idx="1"/>
          </p:nvPr>
        </p:nvSpPr>
        <p:spPr/>
        <p:txBody>
          <a:bodyPr>
            <a:normAutofit/>
          </a:bodyPr>
          <a:lstStyle/>
          <a:p>
            <a:r>
              <a:rPr lang="en-US"/>
              <a:t>As of the 2026/2027 calendar, to complete Honours Actuarial Science with the Finance Specialization you must complete the Honours Actuarial Science plan plus the following:</a:t>
            </a:r>
          </a:p>
          <a:p>
            <a:endParaRPr lang="en-US"/>
          </a:p>
          <a:p>
            <a:r>
              <a:rPr lang="en-US"/>
              <a:t>STAT 340 – will count as the “One additional 300- level or 400-level math course”</a:t>
            </a:r>
          </a:p>
          <a:p>
            <a:r>
              <a:rPr lang="en-US"/>
              <a:t>1 of CS 370 or CS 371</a:t>
            </a:r>
          </a:p>
          <a:p>
            <a:r>
              <a:rPr lang="en-US"/>
              <a:t>ACTSC 423, ACTSC 445, and ACTSC 447 – completes the “Two additional 400-level ACTSC courses” and also one of the “Two additional courses chosen from” list.</a:t>
            </a:r>
          </a:p>
        </p:txBody>
      </p:sp>
      <p:sp>
        <p:nvSpPr>
          <p:cNvPr id="5" name="Slide Number Placeholder 4">
            <a:extLst>
              <a:ext uri="{FF2B5EF4-FFF2-40B4-BE49-F238E27FC236}">
                <a16:creationId xmlns:a16="http://schemas.microsoft.com/office/drawing/2014/main" id="{B14384A9-CD50-FC46-29F7-70CA9D0C2FD2}"/>
              </a:ext>
            </a:extLst>
          </p:cNvPr>
          <p:cNvSpPr>
            <a:spLocks noGrp="1"/>
          </p:cNvSpPr>
          <p:nvPr>
            <p:ph type="sldNum" sz="quarter" idx="12"/>
          </p:nvPr>
        </p:nvSpPr>
        <p:spPr/>
        <p:txBody>
          <a:bodyPr/>
          <a:lstStyle/>
          <a:p>
            <a:r>
              <a:rPr lang="en-US"/>
              <a:t>PAGE  </a:t>
            </a:r>
            <a:fld id="{93005692-73BE-493E-93AB-ECD6027A7652}" type="slidenum">
              <a:rPr lang="en-US" smtClean="0"/>
              <a:pPr/>
              <a:t>23</a:t>
            </a:fld>
            <a:endParaRPr lang="en-US"/>
          </a:p>
        </p:txBody>
      </p:sp>
    </p:spTree>
    <p:extLst>
      <p:ext uri="{BB962C8B-B14F-4D97-AF65-F5344CB8AC3E}">
        <p14:creationId xmlns:p14="http://schemas.microsoft.com/office/powerpoint/2010/main" val="75610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3B55-986D-A33A-FD80-AA7EC38A7151}"/>
              </a:ext>
            </a:extLst>
          </p:cNvPr>
          <p:cNvSpPr>
            <a:spLocks noGrp="1"/>
          </p:cNvSpPr>
          <p:nvPr>
            <p:ph type="title"/>
          </p:nvPr>
        </p:nvSpPr>
        <p:spPr/>
        <p:txBody>
          <a:bodyPr>
            <a:normAutofit/>
          </a:bodyPr>
          <a:lstStyle/>
          <a:p>
            <a:r>
              <a:rPr lang="en-US"/>
              <a:t>What is the Canadian Institute of Actuaries (CIA)?</a:t>
            </a:r>
          </a:p>
        </p:txBody>
      </p:sp>
      <p:sp>
        <p:nvSpPr>
          <p:cNvPr id="3" name="Content Placeholder 2">
            <a:extLst>
              <a:ext uri="{FF2B5EF4-FFF2-40B4-BE49-F238E27FC236}">
                <a16:creationId xmlns:a16="http://schemas.microsoft.com/office/drawing/2014/main" id="{3AC7DEC1-DA45-3828-6258-7FFCDC8CF314}"/>
              </a:ext>
            </a:extLst>
          </p:cNvPr>
          <p:cNvSpPr>
            <a:spLocks noGrp="1"/>
          </p:cNvSpPr>
          <p:nvPr>
            <p:ph idx="1"/>
          </p:nvPr>
        </p:nvSpPr>
        <p:spPr/>
        <p:txBody>
          <a:bodyPr>
            <a:normAutofit/>
          </a:bodyPr>
          <a:lstStyle/>
          <a:p>
            <a:r>
              <a:rPr lang="en-US"/>
              <a:t>Professional Actuarial body in Canada</a:t>
            </a:r>
          </a:p>
          <a:p>
            <a:r>
              <a:rPr lang="en-US"/>
              <a:t>Offers the following designations:</a:t>
            </a:r>
          </a:p>
          <a:p>
            <a:pPr lvl="1"/>
            <a:r>
              <a:rPr lang="en-US"/>
              <a:t>ACIA – Associate of the Canadian Institute of Actuaries</a:t>
            </a:r>
          </a:p>
          <a:p>
            <a:pPr lvl="1"/>
            <a:r>
              <a:rPr lang="en-US"/>
              <a:t>FCIA – Fellow of the Canadian Institute of Actuaries (top level)</a:t>
            </a:r>
          </a:p>
          <a:p>
            <a:endParaRPr lang="en-US"/>
          </a:p>
          <a:p>
            <a:endParaRPr lang="en-US"/>
          </a:p>
        </p:txBody>
      </p:sp>
      <p:sp>
        <p:nvSpPr>
          <p:cNvPr id="5" name="Slide Number Placeholder 4">
            <a:extLst>
              <a:ext uri="{FF2B5EF4-FFF2-40B4-BE49-F238E27FC236}">
                <a16:creationId xmlns:a16="http://schemas.microsoft.com/office/drawing/2014/main" id="{4693D8E3-1F0D-D5C2-82D5-881D912F6CA8}"/>
              </a:ext>
            </a:extLst>
          </p:cNvPr>
          <p:cNvSpPr>
            <a:spLocks noGrp="1"/>
          </p:cNvSpPr>
          <p:nvPr>
            <p:ph type="sldNum" sz="quarter" idx="12"/>
          </p:nvPr>
        </p:nvSpPr>
        <p:spPr/>
        <p:txBody>
          <a:bodyPr/>
          <a:lstStyle/>
          <a:p>
            <a:r>
              <a:rPr lang="en-US"/>
              <a:t>PAGE  </a:t>
            </a:r>
            <a:fld id="{93005692-73BE-493E-93AB-ECD6027A7652}" type="slidenum">
              <a:rPr lang="en-US" smtClean="0"/>
              <a:pPr/>
              <a:t>24</a:t>
            </a:fld>
            <a:endParaRPr lang="en-US"/>
          </a:p>
        </p:txBody>
      </p:sp>
    </p:spTree>
    <p:extLst>
      <p:ext uri="{BB962C8B-B14F-4D97-AF65-F5344CB8AC3E}">
        <p14:creationId xmlns:p14="http://schemas.microsoft.com/office/powerpoint/2010/main" val="309034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5993B-F85D-B916-9C3C-98857F6CBE91}"/>
              </a:ext>
            </a:extLst>
          </p:cNvPr>
          <p:cNvSpPr>
            <a:spLocks noGrp="1"/>
          </p:cNvSpPr>
          <p:nvPr>
            <p:ph type="title"/>
          </p:nvPr>
        </p:nvSpPr>
        <p:spPr/>
        <p:txBody>
          <a:bodyPr/>
          <a:lstStyle/>
          <a:p>
            <a:r>
              <a:rPr lang="en-US"/>
              <a:t>What is the SOA?</a:t>
            </a:r>
          </a:p>
        </p:txBody>
      </p:sp>
      <p:sp>
        <p:nvSpPr>
          <p:cNvPr id="3" name="Content Placeholder 2">
            <a:extLst>
              <a:ext uri="{FF2B5EF4-FFF2-40B4-BE49-F238E27FC236}">
                <a16:creationId xmlns:a16="http://schemas.microsoft.com/office/drawing/2014/main" id="{0989EDD9-5792-0FF0-4CE5-EDDFD3727C3D}"/>
              </a:ext>
            </a:extLst>
          </p:cNvPr>
          <p:cNvSpPr>
            <a:spLocks noGrp="1"/>
          </p:cNvSpPr>
          <p:nvPr>
            <p:ph idx="1"/>
          </p:nvPr>
        </p:nvSpPr>
        <p:spPr/>
        <p:txBody>
          <a:bodyPr>
            <a:normAutofit/>
          </a:bodyPr>
          <a:lstStyle/>
          <a:p>
            <a:r>
              <a:rPr lang="en-US"/>
              <a:t>Society of Actuaries (SOA): Professional body in the United States, focused on life/health insurance. </a:t>
            </a:r>
          </a:p>
          <a:p>
            <a:r>
              <a:rPr lang="en-US"/>
              <a:t>Actuaries complete a series of professional exams to earn an actuarial credential:</a:t>
            </a:r>
          </a:p>
          <a:p>
            <a:pPr lvl="1"/>
            <a:r>
              <a:rPr lang="en-US"/>
              <a:t>ASA – Associate of the Society of Actuaries</a:t>
            </a:r>
          </a:p>
          <a:p>
            <a:pPr lvl="1"/>
            <a:r>
              <a:rPr lang="en-US"/>
              <a:t>FSA – Fellow of the Society of Actuaries (top level)</a:t>
            </a:r>
          </a:p>
          <a:p>
            <a:pPr lvl="1"/>
            <a:endParaRPr lang="en-US"/>
          </a:p>
          <a:p>
            <a:pPr marL="403225" indent="-342900"/>
            <a:r>
              <a:rPr lang="en-US"/>
              <a:t>For ASA: 6 exams, 4 e-learning modules, complete UW VEE courses</a:t>
            </a:r>
          </a:p>
          <a:p>
            <a:pPr marL="403225" indent="-342900"/>
            <a:r>
              <a:rPr lang="en-US"/>
              <a:t>For FSA: 4 exams after ASA</a:t>
            </a:r>
          </a:p>
          <a:p>
            <a:endParaRPr lang="en-US"/>
          </a:p>
        </p:txBody>
      </p:sp>
      <p:sp>
        <p:nvSpPr>
          <p:cNvPr id="5" name="Slide Number Placeholder 4">
            <a:extLst>
              <a:ext uri="{FF2B5EF4-FFF2-40B4-BE49-F238E27FC236}">
                <a16:creationId xmlns:a16="http://schemas.microsoft.com/office/drawing/2014/main" id="{8FCA1D9F-4FE3-1F67-C5AD-36EDE9BCFEC3}"/>
              </a:ext>
            </a:extLst>
          </p:cNvPr>
          <p:cNvSpPr>
            <a:spLocks noGrp="1"/>
          </p:cNvSpPr>
          <p:nvPr>
            <p:ph type="sldNum" sz="quarter" idx="12"/>
          </p:nvPr>
        </p:nvSpPr>
        <p:spPr/>
        <p:txBody>
          <a:bodyPr/>
          <a:lstStyle/>
          <a:p>
            <a:r>
              <a:rPr lang="en-US"/>
              <a:t>PAGE  </a:t>
            </a:r>
            <a:fld id="{93005692-73BE-493E-93AB-ECD6027A7652}" type="slidenum">
              <a:rPr lang="en-US" smtClean="0"/>
              <a:pPr/>
              <a:t>25</a:t>
            </a:fld>
            <a:endParaRPr lang="en-US"/>
          </a:p>
        </p:txBody>
      </p:sp>
    </p:spTree>
    <p:extLst>
      <p:ext uri="{BB962C8B-B14F-4D97-AF65-F5344CB8AC3E}">
        <p14:creationId xmlns:p14="http://schemas.microsoft.com/office/powerpoint/2010/main" val="96127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B9E42-B4FE-5A27-6244-5C9A6E1DE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0EF9E5-6C41-F6B5-69B2-8893F950ACC1}"/>
              </a:ext>
            </a:extLst>
          </p:cNvPr>
          <p:cNvSpPr>
            <a:spLocks noGrp="1"/>
          </p:cNvSpPr>
          <p:nvPr>
            <p:ph type="title"/>
          </p:nvPr>
        </p:nvSpPr>
        <p:spPr/>
        <p:txBody>
          <a:bodyPr/>
          <a:lstStyle/>
          <a:p>
            <a:r>
              <a:rPr lang="en-US"/>
              <a:t>What is the CAS?</a:t>
            </a:r>
          </a:p>
        </p:txBody>
      </p:sp>
      <p:sp>
        <p:nvSpPr>
          <p:cNvPr id="3" name="Content Placeholder 2">
            <a:extLst>
              <a:ext uri="{FF2B5EF4-FFF2-40B4-BE49-F238E27FC236}">
                <a16:creationId xmlns:a16="http://schemas.microsoft.com/office/drawing/2014/main" id="{DE33C299-AD61-0E8F-C63B-6626B27DE3FC}"/>
              </a:ext>
            </a:extLst>
          </p:cNvPr>
          <p:cNvSpPr>
            <a:spLocks noGrp="1"/>
          </p:cNvSpPr>
          <p:nvPr>
            <p:ph idx="1"/>
          </p:nvPr>
        </p:nvSpPr>
        <p:spPr/>
        <p:txBody>
          <a:bodyPr>
            <a:normAutofit/>
          </a:bodyPr>
          <a:lstStyle/>
          <a:p>
            <a:r>
              <a:rPr lang="en-US"/>
              <a:t>Casualty Actuarial Society (CAS): Professional body in the United States, focused on property and casualty (i.e. home and auto) insurance.</a:t>
            </a:r>
          </a:p>
          <a:p>
            <a:r>
              <a:rPr lang="en-US"/>
              <a:t>Actuaries complete a series of professional exams to earn an actuarial credential:</a:t>
            </a:r>
          </a:p>
          <a:p>
            <a:pPr lvl="1"/>
            <a:r>
              <a:rPr lang="en-US"/>
              <a:t>ACAS – Associate of the Casualty Actuarial Society</a:t>
            </a:r>
          </a:p>
          <a:p>
            <a:pPr lvl="1"/>
            <a:r>
              <a:rPr lang="en-US"/>
              <a:t>FCAS – Fellow of the Casualty Actuarial Society (top level)</a:t>
            </a:r>
          </a:p>
          <a:p>
            <a:pPr lvl="1"/>
            <a:endParaRPr lang="en-US"/>
          </a:p>
          <a:p>
            <a:r>
              <a:rPr lang="en-US"/>
              <a:t>For ACAS: 7 exams, 3 e-learning modules, complete UW VEE courses</a:t>
            </a:r>
          </a:p>
          <a:p>
            <a:r>
              <a:rPr lang="en-US"/>
              <a:t>For FCAS: 3 exams after ACAS</a:t>
            </a:r>
          </a:p>
          <a:p>
            <a:pPr marL="60325" indent="0">
              <a:buNone/>
            </a:pPr>
            <a:endParaRPr lang="en-US"/>
          </a:p>
          <a:p>
            <a:endParaRPr lang="en-US"/>
          </a:p>
        </p:txBody>
      </p:sp>
      <p:sp>
        <p:nvSpPr>
          <p:cNvPr id="5" name="Slide Number Placeholder 4">
            <a:extLst>
              <a:ext uri="{FF2B5EF4-FFF2-40B4-BE49-F238E27FC236}">
                <a16:creationId xmlns:a16="http://schemas.microsoft.com/office/drawing/2014/main" id="{6920F6B6-F2BA-49EA-B2CE-18AC0A3E06ED}"/>
              </a:ext>
            </a:extLst>
          </p:cNvPr>
          <p:cNvSpPr>
            <a:spLocks noGrp="1"/>
          </p:cNvSpPr>
          <p:nvPr>
            <p:ph type="sldNum" sz="quarter" idx="12"/>
          </p:nvPr>
        </p:nvSpPr>
        <p:spPr/>
        <p:txBody>
          <a:bodyPr/>
          <a:lstStyle/>
          <a:p>
            <a:r>
              <a:rPr lang="en-US"/>
              <a:t>PAGE  </a:t>
            </a:r>
            <a:fld id="{93005692-73BE-493E-93AB-ECD6027A7652}" type="slidenum">
              <a:rPr lang="en-US" smtClean="0"/>
              <a:pPr/>
              <a:t>26</a:t>
            </a:fld>
            <a:endParaRPr lang="en-US"/>
          </a:p>
        </p:txBody>
      </p:sp>
    </p:spTree>
    <p:extLst>
      <p:ext uri="{BB962C8B-B14F-4D97-AF65-F5344CB8AC3E}">
        <p14:creationId xmlns:p14="http://schemas.microsoft.com/office/powerpoint/2010/main" val="238989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B8F6-F85C-37CD-BCD2-3DF7F943B145}"/>
              </a:ext>
            </a:extLst>
          </p:cNvPr>
          <p:cNvSpPr>
            <a:spLocks noGrp="1"/>
          </p:cNvSpPr>
          <p:nvPr>
            <p:ph type="title"/>
          </p:nvPr>
        </p:nvSpPr>
        <p:spPr/>
        <p:txBody>
          <a:bodyPr/>
          <a:lstStyle/>
          <a:p>
            <a:r>
              <a:rPr lang="en-US"/>
              <a:t>CIA University Accreditation Program</a:t>
            </a:r>
          </a:p>
        </p:txBody>
      </p:sp>
      <p:sp>
        <p:nvSpPr>
          <p:cNvPr id="3" name="Content Placeholder 2">
            <a:extLst>
              <a:ext uri="{FF2B5EF4-FFF2-40B4-BE49-F238E27FC236}">
                <a16:creationId xmlns:a16="http://schemas.microsoft.com/office/drawing/2014/main" id="{0B0136C0-B9E1-B1D1-8E51-2AEEDA50A492}"/>
              </a:ext>
            </a:extLst>
          </p:cNvPr>
          <p:cNvSpPr>
            <a:spLocks noGrp="1"/>
          </p:cNvSpPr>
          <p:nvPr>
            <p:ph idx="1"/>
          </p:nvPr>
        </p:nvSpPr>
        <p:spPr/>
        <p:txBody>
          <a:bodyPr/>
          <a:lstStyle/>
          <a:p>
            <a:r>
              <a:rPr lang="en-US"/>
              <a:t>A practicing actuary in Canada needs only an FCIA, and an FCIA is well-recognized internationally.</a:t>
            </a:r>
          </a:p>
          <a:p>
            <a:r>
              <a:rPr lang="en-US"/>
              <a:t>Only in the last few years has the CIA started to offer its own education pathway for designation, having relied on SOA/CAS exams in the past. </a:t>
            </a:r>
          </a:p>
          <a:p>
            <a:r>
              <a:rPr lang="en-US"/>
              <a:t>Thus, most actuaries have held FSA and FCIA, or FCAS and FCIA designations historically.</a:t>
            </a:r>
          </a:p>
          <a:p>
            <a:r>
              <a:rPr lang="en-US"/>
              <a:t>Employers have updated their hiring practices and study compensation to fully recognize actuaries using only the CIA accreditation system.</a:t>
            </a:r>
          </a:p>
        </p:txBody>
      </p:sp>
      <p:sp>
        <p:nvSpPr>
          <p:cNvPr id="5" name="Slide Number Placeholder 4">
            <a:extLst>
              <a:ext uri="{FF2B5EF4-FFF2-40B4-BE49-F238E27FC236}">
                <a16:creationId xmlns:a16="http://schemas.microsoft.com/office/drawing/2014/main" id="{C273ECBE-ED6A-3984-6795-A6C8574E0CB8}"/>
              </a:ext>
            </a:extLst>
          </p:cNvPr>
          <p:cNvSpPr>
            <a:spLocks noGrp="1"/>
          </p:cNvSpPr>
          <p:nvPr>
            <p:ph type="sldNum" sz="quarter" idx="12"/>
          </p:nvPr>
        </p:nvSpPr>
        <p:spPr/>
        <p:txBody>
          <a:bodyPr/>
          <a:lstStyle/>
          <a:p>
            <a:r>
              <a:rPr lang="en-US"/>
              <a:t>PAGE  </a:t>
            </a:r>
            <a:fld id="{93005692-73BE-493E-93AB-ECD6027A7652}" type="slidenum">
              <a:rPr lang="en-US" smtClean="0"/>
              <a:pPr/>
              <a:t>27</a:t>
            </a:fld>
            <a:endParaRPr lang="en-US"/>
          </a:p>
        </p:txBody>
      </p:sp>
    </p:spTree>
    <p:extLst>
      <p:ext uri="{BB962C8B-B14F-4D97-AF65-F5344CB8AC3E}">
        <p14:creationId xmlns:p14="http://schemas.microsoft.com/office/powerpoint/2010/main" val="12141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B8F6-F85C-37CD-BCD2-3DF7F943B145}"/>
              </a:ext>
            </a:extLst>
          </p:cNvPr>
          <p:cNvSpPr>
            <a:spLocks noGrp="1"/>
          </p:cNvSpPr>
          <p:nvPr>
            <p:ph type="title"/>
          </p:nvPr>
        </p:nvSpPr>
        <p:spPr/>
        <p:txBody>
          <a:bodyPr/>
          <a:lstStyle/>
          <a:p>
            <a:r>
              <a:rPr lang="en-US"/>
              <a:t>CIA University Accreditation Program</a:t>
            </a:r>
          </a:p>
        </p:txBody>
      </p:sp>
      <p:sp>
        <p:nvSpPr>
          <p:cNvPr id="3" name="Content Placeholder 2">
            <a:extLst>
              <a:ext uri="{FF2B5EF4-FFF2-40B4-BE49-F238E27FC236}">
                <a16:creationId xmlns:a16="http://schemas.microsoft.com/office/drawing/2014/main" id="{0B0136C0-B9E1-B1D1-8E51-2AEEDA50A492}"/>
              </a:ext>
            </a:extLst>
          </p:cNvPr>
          <p:cNvSpPr>
            <a:spLocks noGrp="1"/>
          </p:cNvSpPr>
          <p:nvPr>
            <p:ph idx="1"/>
          </p:nvPr>
        </p:nvSpPr>
        <p:spPr>
          <a:xfrm>
            <a:off x="259882" y="1413163"/>
            <a:ext cx="11569729" cy="4811367"/>
          </a:xfrm>
        </p:spPr>
        <p:txBody>
          <a:bodyPr>
            <a:normAutofit fontScale="92500" lnSpcReduction="20000"/>
          </a:bodyPr>
          <a:lstStyle/>
          <a:p>
            <a:r>
              <a:rPr lang="en-US"/>
              <a:t>The CIA University Accreditation Program (UAP) allows students who have successfully completed the ACTSC program at UW (or other accredited universities) to bypass all preliminary exams from the SOA or CAS and move directly to writing the ACIA capstone exam which earns them the ACIA designation.</a:t>
            </a:r>
          </a:p>
          <a:p>
            <a:pPr algn="l"/>
            <a:r>
              <a:rPr lang="en-US" b="0" i="0">
                <a:solidFill>
                  <a:srgbClr val="000000"/>
                </a:solidFill>
                <a:effectLst/>
                <a:latin typeface="georgia" panose="02040502050405020303" pitchFamily="18" charset="0"/>
              </a:rPr>
              <a:t>You need to graduate with an ACTSC major with completion of:</a:t>
            </a:r>
          </a:p>
          <a:p>
            <a:pPr lvl="1">
              <a:buFont typeface="Arial" panose="020B0604020202020204" pitchFamily="34" charset="0"/>
              <a:buChar char="•"/>
            </a:pPr>
            <a:r>
              <a:rPr lang="en-US" b="0" i="0">
                <a:solidFill>
                  <a:srgbClr val="000000"/>
                </a:solidFill>
                <a:effectLst/>
                <a:latin typeface="georgia" panose="02040502050405020303" pitchFamily="18" charset="0"/>
              </a:rPr>
              <a:t>STAT 341 (now explicitly required starting in F26 calendar)</a:t>
            </a:r>
          </a:p>
          <a:p>
            <a:pPr lvl="1">
              <a:buFont typeface="Arial" panose="020B0604020202020204" pitchFamily="34" charset="0"/>
              <a:buChar char="•"/>
            </a:pPr>
            <a:r>
              <a:rPr lang="en-US" b="0" i="0">
                <a:solidFill>
                  <a:srgbClr val="000000"/>
                </a:solidFill>
                <a:effectLst/>
                <a:latin typeface="georgia" panose="02040502050405020303" pitchFamily="18" charset="0"/>
              </a:rPr>
              <a:t>Two courses from this list:</a:t>
            </a:r>
          </a:p>
          <a:p>
            <a:pPr marL="1200150" lvl="2" indent="-285750">
              <a:buFont typeface="Arial" panose="020B0604020202020204" pitchFamily="34" charset="0"/>
              <a:buChar char="•"/>
            </a:pPr>
            <a:r>
              <a:rPr lang="en-US" b="0" i="0">
                <a:solidFill>
                  <a:srgbClr val="000000"/>
                </a:solidFill>
                <a:effectLst/>
                <a:latin typeface="georgia" panose="02040502050405020303" pitchFamily="18" charset="0"/>
              </a:rPr>
              <a:t>STAT 431;</a:t>
            </a:r>
          </a:p>
          <a:p>
            <a:pPr marL="1200150" lvl="2" indent="-285750">
              <a:buFont typeface="Arial" panose="020B0604020202020204" pitchFamily="34" charset="0"/>
              <a:buChar char="•"/>
            </a:pPr>
            <a:r>
              <a:rPr lang="en-US" b="0" i="0">
                <a:solidFill>
                  <a:srgbClr val="000000"/>
                </a:solidFill>
                <a:effectLst/>
                <a:latin typeface="georgia" panose="02040502050405020303" pitchFamily="18" charset="0"/>
              </a:rPr>
              <a:t>STAT 441;</a:t>
            </a:r>
          </a:p>
          <a:p>
            <a:pPr marL="1200150" lvl="2" indent="-285750">
              <a:buFont typeface="Arial" panose="020B0604020202020204" pitchFamily="34" charset="0"/>
              <a:buChar char="•"/>
            </a:pPr>
            <a:r>
              <a:rPr lang="en-US" b="0" i="0">
                <a:solidFill>
                  <a:srgbClr val="000000"/>
                </a:solidFill>
                <a:effectLst/>
                <a:latin typeface="georgia" panose="02040502050405020303" pitchFamily="18" charset="0"/>
              </a:rPr>
              <a:t>STAT 443.</a:t>
            </a:r>
          </a:p>
          <a:p>
            <a:pPr marL="403225" indent="-342900">
              <a:buFont typeface="Wingdings" panose="05000000000000000000" pitchFamily="2" charset="2"/>
              <a:buChar char="§"/>
            </a:pPr>
            <a:r>
              <a:rPr lang="en-US">
                <a:solidFill>
                  <a:srgbClr val="000000"/>
                </a:solidFill>
                <a:latin typeface="georgia" panose="02040502050405020303" pitchFamily="18" charset="0"/>
                <a:hlinkClick r:id="rId3"/>
              </a:rPr>
              <a:t>https://uwaterloo.ca/statistics-and-actuarial-science/current-undergraduate-students/undergraduate-actuarial-accreditation-pathways</a:t>
            </a:r>
            <a:r>
              <a:rPr lang="en-US">
                <a:solidFill>
                  <a:srgbClr val="000000"/>
                </a:solidFill>
                <a:latin typeface="georgia" panose="02040502050405020303" pitchFamily="18" charset="0"/>
              </a:rPr>
              <a:t> </a:t>
            </a:r>
            <a:endParaRPr lang="en-US" b="0" i="0">
              <a:solidFill>
                <a:srgbClr val="000000"/>
              </a:solidFill>
              <a:effectLst/>
              <a:latin typeface="georgia" panose="02040502050405020303" pitchFamily="18" charset="0"/>
            </a:endParaRPr>
          </a:p>
          <a:p>
            <a:pPr marL="403225" indent="-342900">
              <a:buFont typeface="Wingdings" panose="05000000000000000000" pitchFamily="2" charset="2"/>
              <a:buChar char="§"/>
            </a:pPr>
            <a:endParaRPr lang="en-US"/>
          </a:p>
        </p:txBody>
      </p:sp>
      <p:sp>
        <p:nvSpPr>
          <p:cNvPr id="5" name="Slide Number Placeholder 4">
            <a:extLst>
              <a:ext uri="{FF2B5EF4-FFF2-40B4-BE49-F238E27FC236}">
                <a16:creationId xmlns:a16="http://schemas.microsoft.com/office/drawing/2014/main" id="{C273ECBE-ED6A-3984-6795-A6C8574E0CB8}"/>
              </a:ext>
            </a:extLst>
          </p:cNvPr>
          <p:cNvSpPr>
            <a:spLocks noGrp="1"/>
          </p:cNvSpPr>
          <p:nvPr>
            <p:ph type="sldNum" sz="quarter" idx="12"/>
          </p:nvPr>
        </p:nvSpPr>
        <p:spPr/>
        <p:txBody>
          <a:bodyPr/>
          <a:lstStyle/>
          <a:p>
            <a:r>
              <a:rPr lang="en-US"/>
              <a:t>PAGE  </a:t>
            </a:r>
            <a:fld id="{93005692-73BE-493E-93AB-ECD6027A7652}" type="slidenum">
              <a:rPr lang="en-US" smtClean="0"/>
              <a:pPr/>
              <a:t>28</a:t>
            </a:fld>
            <a:endParaRPr lang="en-US"/>
          </a:p>
        </p:txBody>
      </p:sp>
    </p:spTree>
    <p:extLst>
      <p:ext uri="{BB962C8B-B14F-4D97-AF65-F5344CB8AC3E}">
        <p14:creationId xmlns:p14="http://schemas.microsoft.com/office/powerpoint/2010/main" val="43130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04536-B7BD-7CB6-E0ED-1A6BA225A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3DA5B2-22D8-74BD-17B5-04B5B4B8485F}"/>
              </a:ext>
            </a:extLst>
          </p:cNvPr>
          <p:cNvSpPr>
            <a:spLocks noGrp="1"/>
          </p:cNvSpPr>
          <p:nvPr>
            <p:ph type="title"/>
          </p:nvPr>
        </p:nvSpPr>
        <p:spPr/>
        <p:txBody>
          <a:bodyPr/>
          <a:lstStyle/>
          <a:p>
            <a:r>
              <a:rPr lang="en-US"/>
              <a:t>CIA University Accreditation Program</a:t>
            </a:r>
          </a:p>
        </p:txBody>
      </p:sp>
      <p:sp>
        <p:nvSpPr>
          <p:cNvPr id="3" name="Content Placeholder 2">
            <a:extLst>
              <a:ext uri="{FF2B5EF4-FFF2-40B4-BE49-F238E27FC236}">
                <a16:creationId xmlns:a16="http://schemas.microsoft.com/office/drawing/2014/main" id="{4A94F6FE-36D1-C331-A7CE-F9E0AF81A1EC}"/>
              </a:ext>
            </a:extLst>
          </p:cNvPr>
          <p:cNvSpPr>
            <a:spLocks noGrp="1"/>
          </p:cNvSpPr>
          <p:nvPr>
            <p:ph idx="1"/>
          </p:nvPr>
        </p:nvSpPr>
        <p:spPr>
          <a:xfrm>
            <a:off x="259882" y="1413163"/>
            <a:ext cx="11569729" cy="4811367"/>
          </a:xfrm>
        </p:spPr>
        <p:txBody>
          <a:bodyPr>
            <a:normAutofit/>
          </a:bodyPr>
          <a:lstStyle/>
          <a:p>
            <a:r>
              <a:rPr lang="en-US"/>
              <a:t>In addition to the ACIA Capstone exam (6 hours spread over 2 sessions, open book), you must complete 2 e-learning modules:</a:t>
            </a:r>
          </a:p>
          <a:p>
            <a:pPr lvl="1"/>
            <a:r>
              <a:rPr lang="en-US" b="0" i="0">
                <a:solidFill>
                  <a:srgbClr val="000000"/>
                </a:solidFill>
                <a:effectLst/>
                <a:latin typeface="georgia" panose="02040502050405020303" pitchFamily="18" charset="0"/>
              </a:rPr>
              <a:t>Actuarial Foundations</a:t>
            </a:r>
          </a:p>
          <a:p>
            <a:pPr lvl="1"/>
            <a:r>
              <a:rPr lang="en-US">
                <a:solidFill>
                  <a:srgbClr val="000000"/>
                </a:solidFill>
                <a:latin typeface="georgia" panose="02040502050405020303" pitchFamily="18" charset="0"/>
              </a:rPr>
              <a:t>Predictive Analytics</a:t>
            </a:r>
          </a:p>
          <a:p>
            <a:r>
              <a:rPr lang="en-US" b="0" i="0">
                <a:solidFill>
                  <a:srgbClr val="000000"/>
                </a:solidFill>
                <a:effectLst/>
                <a:latin typeface="georgia" panose="02040502050405020303" pitchFamily="18" charset="0"/>
              </a:rPr>
              <a:t>You can complete your ACIA Modules while in </a:t>
            </a:r>
            <a:r>
              <a:rPr lang="en-US">
                <a:solidFill>
                  <a:srgbClr val="000000"/>
                </a:solidFill>
                <a:latin typeface="georgia" panose="02040502050405020303" pitchFamily="18" charset="0"/>
              </a:rPr>
              <a:t>undergrad, along with registering as a CIA student member (for free), both of which can be indicated on your resume.</a:t>
            </a:r>
            <a:endParaRPr lang="en-US" b="0" i="0">
              <a:solidFill>
                <a:srgbClr val="000000"/>
              </a:solidFill>
              <a:effectLst/>
              <a:latin typeface="georgia" panose="02040502050405020303" pitchFamily="18" charset="0"/>
            </a:endParaRPr>
          </a:p>
          <a:p>
            <a:pPr marL="403225" indent="-342900">
              <a:buFont typeface="Wingdings" panose="05000000000000000000" pitchFamily="2" charset="2"/>
              <a:buChar char="§"/>
            </a:pPr>
            <a:r>
              <a:rPr lang="en-US"/>
              <a:t>For FCIA: 3 exams (4 hours each, open book) after ACIA</a:t>
            </a:r>
          </a:p>
        </p:txBody>
      </p:sp>
      <p:sp>
        <p:nvSpPr>
          <p:cNvPr id="5" name="Slide Number Placeholder 4">
            <a:extLst>
              <a:ext uri="{FF2B5EF4-FFF2-40B4-BE49-F238E27FC236}">
                <a16:creationId xmlns:a16="http://schemas.microsoft.com/office/drawing/2014/main" id="{9425EAAA-3EE9-96EA-B651-756B7E638674}"/>
              </a:ext>
            </a:extLst>
          </p:cNvPr>
          <p:cNvSpPr>
            <a:spLocks noGrp="1"/>
          </p:cNvSpPr>
          <p:nvPr>
            <p:ph type="sldNum" sz="quarter" idx="12"/>
          </p:nvPr>
        </p:nvSpPr>
        <p:spPr/>
        <p:txBody>
          <a:bodyPr/>
          <a:lstStyle/>
          <a:p>
            <a:r>
              <a:rPr lang="en-US"/>
              <a:t>PAGE  </a:t>
            </a:r>
            <a:fld id="{93005692-73BE-493E-93AB-ECD6027A7652}" type="slidenum">
              <a:rPr lang="en-US" smtClean="0"/>
              <a:pPr/>
              <a:t>29</a:t>
            </a:fld>
            <a:endParaRPr lang="en-US"/>
          </a:p>
        </p:txBody>
      </p:sp>
    </p:spTree>
    <p:extLst>
      <p:ext uri="{BB962C8B-B14F-4D97-AF65-F5344CB8AC3E}">
        <p14:creationId xmlns:p14="http://schemas.microsoft.com/office/powerpoint/2010/main" val="62371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Actuarial Science (and Statistics) Advisors</a:t>
            </a:r>
          </a:p>
        </p:txBody>
      </p:sp>
      <p:sp>
        <p:nvSpPr>
          <p:cNvPr id="3" name="Content Placeholder 2"/>
          <p:cNvSpPr>
            <a:spLocks noGrp="1"/>
          </p:cNvSpPr>
          <p:nvPr>
            <p:ph idx="1"/>
          </p:nvPr>
        </p:nvSpPr>
        <p:spPr>
          <a:xfrm>
            <a:off x="568354" y="4024162"/>
            <a:ext cx="5237535" cy="1803762"/>
          </a:xfrm>
        </p:spPr>
        <p:txBody>
          <a:bodyPr/>
          <a:lstStyle/>
          <a:p>
            <a:pPr marL="0" indent="0" algn="ctr" eaLnBrk="1" hangingPunct="1">
              <a:spcBef>
                <a:spcPts val="1000"/>
              </a:spcBef>
              <a:spcAft>
                <a:spcPts val="0"/>
              </a:spcAft>
              <a:buNone/>
              <a:defRPr/>
            </a:pPr>
            <a:r>
              <a:rPr lang="en-US" altLang="en-US" b="1"/>
              <a:t>Christopher Finn</a:t>
            </a:r>
          </a:p>
          <a:p>
            <a:pPr marL="0" indent="0" algn="ctr" eaLnBrk="1" hangingPunct="1">
              <a:spcBef>
                <a:spcPts val="1000"/>
              </a:spcBef>
              <a:spcAft>
                <a:spcPts val="0"/>
              </a:spcAft>
              <a:buNone/>
              <a:defRPr/>
            </a:pPr>
            <a:r>
              <a:rPr lang="en-US" altLang="en-US"/>
              <a:t>ACTSC + STATs Academic Advisor</a:t>
            </a:r>
          </a:p>
          <a:p>
            <a:pPr marL="0" indent="0" algn="ctr" eaLnBrk="1" hangingPunct="1">
              <a:spcBef>
                <a:spcPts val="1000"/>
              </a:spcBef>
              <a:spcAft>
                <a:spcPts val="0"/>
              </a:spcAft>
              <a:buNone/>
              <a:defRPr/>
            </a:pPr>
            <a:r>
              <a:rPr lang="en-US" altLang="en-US"/>
              <a:t>&amp; Student Experience Specialist</a:t>
            </a:r>
          </a:p>
          <a:p>
            <a:pPr marL="0" indent="0" eaLnBrk="1" hangingPunct="1">
              <a:spcBef>
                <a:spcPts val="1000"/>
              </a:spcBef>
              <a:buNone/>
              <a:defRPr/>
            </a:pPr>
            <a:endParaRPr lang="en-US" altLang="en-US"/>
          </a:p>
        </p:txBody>
      </p:sp>
      <p:sp>
        <p:nvSpPr>
          <p:cNvPr id="7" name="Slide Number Placeholder 6"/>
          <p:cNvSpPr>
            <a:spLocks noGrp="1"/>
          </p:cNvSpPr>
          <p:nvPr>
            <p:ph type="sldNum" sz="quarter" idx="12"/>
          </p:nvPr>
        </p:nvSpPr>
        <p:spPr/>
        <p:txBody>
          <a:bodyPr/>
          <a:lstStyle/>
          <a:p>
            <a:r>
              <a:rPr lang="en-US"/>
              <a:t>PAGE  </a:t>
            </a:r>
            <a:fld id="{93005692-73BE-493E-93AB-ECD6027A7652}" type="slidenum">
              <a:rPr lang="en-US" smtClean="0"/>
              <a:pPr/>
              <a:t>3</a:t>
            </a:fld>
            <a:endParaRPr lang="en-US"/>
          </a:p>
        </p:txBody>
      </p:sp>
      <p:pic>
        <p:nvPicPr>
          <p:cNvPr id="5" name="Picture 4">
            <a:extLst>
              <a:ext uri="{FF2B5EF4-FFF2-40B4-BE49-F238E27FC236}">
                <a16:creationId xmlns:a16="http://schemas.microsoft.com/office/drawing/2014/main" id="{8F7A7217-F7CB-43DA-9339-033FCBE41501}"/>
              </a:ext>
            </a:extLst>
          </p:cNvPr>
          <p:cNvPicPr>
            <a:picLocks noChangeAspect="1"/>
          </p:cNvPicPr>
          <p:nvPr/>
        </p:nvPicPr>
        <p:blipFill>
          <a:blip r:embed="rId2"/>
          <a:stretch>
            <a:fillRect/>
          </a:stretch>
        </p:blipFill>
        <p:spPr>
          <a:xfrm>
            <a:off x="1712532" y="1285562"/>
            <a:ext cx="2749298" cy="2738600"/>
          </a:xfrm>
          <a:prstGeom prst="rect">
            <a:avLst/>
          </a:prstGeom>
        </p:spPr>
      </p:pic>
      <p:pic>
        <p:nvPicPr>
          <p:cNvPr id="8" name="Picture 7">
            <a:extLst>
              <a:ext uri="{FF2B5EF4-FFF2-40B4-BE49-F238E27FC236}">
                <a16:creationId xmlns:a16="http://schemas.microsoft.com/office/drawing/2014/main" id="{A575C493-ABE2-46D1-D795-ED61516ADBA2}"/>
              </a:ext>
            </a:extLst>
          </p:cNvPr>
          <p:cNvPicPr>
            <a:picLocks noChangeAspect="1"/>
          </p:cNvPicPr>
          <p:nvPr/>
        </p:nvPicPr>
        <p:blipFill>
          <a:blip r:embed="rId3"/>
          <a:stretch>
            <a:fillRect/>
          </a:stretch>
        </p:blipFill>
        <p:spPr>
          <a:xfrm>
            <a:off x="7258538" y="1160370"/>
            <a:ext cx="2326651" cy="2988983"/>
          </a:xfrm>
          <a:prstGeom prst="rect">
            <a:avLst/>
          </a:prstGeom>
        </p:spPr>
      </p:pic>
      <p:sp>
        <p:nvSpPr>
          <p:cNvPr id="9" name="Content Placeholder 2">
            <a:extLst>
              <a:ext uri="{FF2B5EF4-FFF2-40B4-BE49-F238E27FC236}">
                <a16:creationId xmlns:a16="http://schemas.microsoft.com/office/drawing/2014/main" id="{8E4EAFB6-198A-E8A3-7303-0879E06306B7}"/>
              </a:ext>
            </a:extLst>
          </p:cNvPr>
          <p:cNvSpPr txBox="1">
            <a:spLocks/>
          </p:cNvSpPr>
          <p:nvPr/>
        </p:nvSpPr>
        <p:spPr>
          <a:xfrm>
            <a:off x="5805889" y="4035179"/>
            <a:ext cx="5237535" cy="1803762"/>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000"/>
              </a:spcBef>
              <a:spcAft>
                <a:spcPts val="0"/>
              </a:spcAft>
              <a:buFont typeface="Wingdings" charset="2"/>
              <a:buNone/>
              <a:defRPr/>
            </a:pPr>
            <a:r>
              <a:rPr lang="en-US" altLang="en-US" b="1"/>
              <a:t>Steve Van Doormaal</a:t>
            </a:r>
          </a:p>
          <a:p>
            <a:pPr marL="0" indent="0" algn="ctr">
              <a:spcBef>
                <a:spcPts val="1000"/>
              </a:spcBef>
              <a:spcAft>
                <a:spcPts val="0"/>
              </a:spcAft>
              <a:buFont typeface="Wingdings" charset="2"/>
              <a:buNone/>
              <a:defRPr/>
            </a:pPr>
            <a:r>
              <a:rPr lang="en-US" altLang="en-US"/>
              <a:t>Undergraduate Studies Manager</a:t>
            </a:r>
          </a:p>
          <a:p>
            <a:pPr marL="0" indent="0">
              <a:spcBef>
                <a:spcPts val="1000"/>
              </a:spcBef>
              <a:buFont typeface="Wingdings" charset="2"/>
              <a:buNone/>
              <a:defRPr/>
            </a:pPr>
            <a:endParaRPr lang="en-US" altLang="en-US"/>
          </a:p>
        </p:txBody>
      </p:sp>
    </p:spTree>
    <p:extLst>
      <p:ext uri="{BB962C8B-B14F-4D97-AF65-F5344CB8AC3E}">
        <p14:creationId xmlns:p14="http://schemas.microsoft.com/office/powerpoint/2010/main" val="44320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3498-1725-DEB1-6E3D-E9C3FF449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96BC1-4573-16A6-99C7-104CF612F9C5}"/>
              </a:ext>
            </a:extLst>
          </p:cNvPr>
          <p:cNvSpPr>
            <a:spLocks noGrp="1"/>
          </p:cNvSpPr>
          <p:nvPr>
            <p:ph type="title"/>
          </p:nvPr>
        </p:nvSpPr>
        <p:spPr/>
        <p:txBody>
          <a:bodyPr/>
          <a:lstStyle/>
          <a:p>
            <a:r>
              <a:rPr lang="en-US"/>
              <a:t>CIA University Accreditation Program</a:t>
            </a:r>
          </a:p>
        </p:txBody>
      </p:sp>
      <p:sp>
        <p:nvSpPr>
          <p:cNvPr id="3" name="Content Placeholder 2">
            <a:extLst>
              <a:ext uri="{FF2B5EF4-FFF2-40B4-BE49-F238E27FC236}">
                <a16:creationId xmlns:a16="http://schemas.microsoft.com/office/drawing/2014/main" id="{E220E9DD-D936-846D-1E8C-F82B0029F235}"/>
              </a:ext>
            </a:extLst>
          </p:cNvPr>
          <p:cNvSpPr>
            <a:spLocks noGrp="1"/>
          </p:cNvSpPr>
          <p:nvPr>
            <p:ph idx="1"/>
          </p:nvPr>
        </p:nvSpPr>
        <p:spPr>
          <a:xfrm>
            <a:off x="259882" y="1413163"/>
            <a:ext cx="11569729" cy="4811367"/>
          </a:xfrm>
        </p:spPr>
        <p:txBody>
          <a:bodyPr>
            <a:normAutofit/>
          </a:bodyPr>
          <a:lstStyle/>
          <a:p>
            <a:r>
              <a:rPr lang="en-US"/>
              <a:t>For the CAS, the CIA UAP is recognized and provides waivers for 4 ACAS exams (Exam 1, Exam 2, MAS-I, MAS-II) for students who complete the ACIA capstone exam with the short-term section for the specialized section of the exam.</a:t>
            </a:r>
          </a:p>
        </p:txBody>
      </p:sp>
      <p:sp>
        <p:nvSpPr>
          <p:cNvPr id="5" name="Slide Number Placeholder 4">
            <a:extLst>
              <a:ext uri="{FF2B5EF4-FFF2-40B4-BE49-F238E27FC236}">
                <a16:creationId xmlns:a16="http://schemas.microsoft.com/office/drawing/2014/main" id="{8219002D-8562-86E5-2D42-22AF24666DCA}"/>
              </a:ext>
            </a:extLst>
          </p:cNvPr>
          <p:cNvSpPr>
            <a:spLocks noGrp="1"/>
          </p:cNvSpPr>
          <p:nvPr>
            <p:ph type="sldNum" sz="quarter" idx="12"/>
          </p:nvPr>
        </p:nvSpPr>
        <p:spPr/>
        <p:txBody>
          <a:bodyPr/>
          <a:lstStyle/>
          <a:p>
            <a:r>
              <a:rPr lang="en-US"/>
              <a:t>PAGE  </a:t>
            </a:r>
            <a:fld id="{93005692-73BE-493E-93AB-ECD6027A7652}" type="slidenum">
              <a:rPr lang="en-US" smtClean="0"/>
              <a:pPr/>
              <a:t>30</a:t>
            </a:fld>
            <a:endParaRPr lang="en-US"/>
          </a:p>
        </p:txBody>
      </p:sp>
    </p:spTree>
    <p:extLst>
      <p:ext uri="{BB962C8B-B14F-4D97-AF65-F5344CB8AC3E}">
        <p14:creationId xmlns:p14="http://schemas.microsoft.com/office/powerpoint/2010/main" val="371388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B8F6-F85C-37CD-BCD2-3DF7F943B145}"/>
              </a:ext>
            </a:extLst>
          </p:cNvPr>
          <p:cNvSpPr>
            <a:spLocks noGrp="1"/>
          </p:cNvSpPr>
          <p:nvPr>
            <p:ph type="title"/>
          </p:nvPr>
        </p:nvSpPr>
        <p:spPr/>
        <p:txBody>
          <a:bodyPr/>
          <a:lstStyle/>
          <a:p>
            <a:r>
              <a:rPr lang="en-US"/>
              <a:t>VEEs</a:t>
            </a:r>
          </a:p>
        </p:txBody>
      </p:sp>
      <p:sp>
        <p:nvSpPr>
          <p:cNvPr id="3" name="Content Placeholder 2">
            <a:extLst>
              <a:ext uri="{FF2B5EF4-FFF2-40B4-BE49-F238E27FC236}">
                <a16:creationId xmlns:a16="http://schemas.microsoft.com/office/drawing/2014/main" id="{0B0136C0-B9E1-B1D1-8E51-2AEEDA50A492}"/>
              </a:ext>
            </a:extLst>
          </p:cNvPr>
          <p:cNvSpPr>
            <a:spLocks noGrp="1"/>
          </p:cNvSpPr>
          <p:nvPr>
            <p:ph idx="1"/>
          </p:nvPr>
        </p:nvSpPr>
        <p:spPr/>
        <p:txBody>
          <a:bodyPr>
            <a:normAutofit lnSpcReduction="10000"/>
          </a:bodyPr>
          <a:lstStyle/>
          <a:p>
            <a:r>
              <a:rPr lang="en-US"/>
              <a:t>The SOA and CAS have Validation by Educational Experience (VEE) Requirements</a:t>
            </a:r>
          </a:p>
          <a:p>
            <a:r>
              <a:rPr lang="en-US"/>
              <a:t>You earn VEEs by completing the following courses with a grade of </a:t>
            </a:r>
            <a:r>
              <a:rPr lang="en-US" b="1"/>
              <a:t>at least 70%:</a:t>
            </a:r>
          </a:p>
          <a:p>
            <a:endParaRPr lang="en-US">
              <a:hlinkClick r:id="rId3"/>
            </a:endParaRPr>
          </a:p>
          <a:p>
            <a:endParaRPr lang="en-US">
              <a:hlinkClick r:id="rId3"/>
            </a:endParaRPr>
          </a:p>
          <a:p>
            <a:endParaRPr lang="en-US">
              <a:hlinkClick r:id="rId3"/>
            </a:endParaRPr>
          </a:p>
          <a:p>
            <a:endParaRPr lang="en-US">
              <a:hlinkClick r:id="rId3"/>
            </a:endParaRPr>
          </a:p>
          <a:p>
            <a:r>
              <a:rPr lang="en-US">
                <a:hlinkClick r:id="rId3"/>
              </a:rPr>
              <a:t>https://uwaterloo.ca/statistics-and-actuarial-science/current-undergraduate-students/undergraduate-actuarial-accreditation-pathways</a:t>
            </a:r>
          </a:p>
        </p:txBody>
      </p:sp>
      <p:sp>
        <p:nvSpPr>
          <p:cNvPr id="5" name="Slide Number Placeholder 4">
            <a:extLst>
              <a:ext uri="{FF2B5EF4-FFF2-40B4-BE49-F238E27FC236}">
                <a16:creationId xmlns:a16="http://schemas.microsoft.com/office/drawing/2014/main" id="{C273ECBE-ED6A-3984-6795-A6C8574E0CB8}"/>
              </a:ext>
            </a:extLst>
          </p:cNvPr>
          <p:cNvSpPr>
            <a:spLocks noGrp="1"/>
          </p:cNvSpPr>
          <p:nvPr>
            <p:ph type="sldNum" sz="quarter" idx="12"/>
          </p:nvPr>
        </p:nvSpPr>
        <p:spPr/>
        <p:txBody>
          <a:bodyPr/>
          <a:lstStyle/>
          <a:p>
            <a:r>
              <a:rPr lang="en-US"/>
              <a:t>PAGE  </a:t>
            </a:r>
            <a:fld id="{93005692-73BE-493E-93AB-ECD6027A7652}" type="slidenum">
              <a:rPr lang="en-US" smtClean="0"/>
              <a:pPr/>
              <a:t>31</a:t>
            </a:fld>
            <a:endParaRPr lang="en-US"/>
          </a:p>
        </p:txBody>
      </p:sp>
      <p:graphicFrame>
        <p:nvGraphicFramePr>
          <p:cNvPr id="8" name="Table 7">
            <a:extLst>
              <a:ext uri="{FF2B5EF4-FFF2-40B4-BE49-F238E27FC236}">
                <a16:creationId xmlns:a16="http://schemas.microsoft.com/office/drawing/2014/main" id="{C327E6DD-09C7-DC0D-069B-6F5ADAFE190B}"/>
              </a:ext>
            </a:extLst>
          </p:cNvPr>
          <p:cNvGraphicFramePr>
            <a:graphicFrameLocks noGrp="1"/>
          </p:cNvGraphicFramePr>
          <p:nvPr>
            <p:extLst>
              <p:ext uri="{D42A27DB-BD31-4B8C-83A1-F6EECF244321}">
                <p14:modId xmlns:p14="http://schemas.microsoft.com/office/powerpoint/2010/main" val="2872896208"/>
              </p:ext>
            </p:extLst>
          </p:nvPr>
        </p:nvGraphicFramePr>
        <p:xfrm>
          <a:off x="1263134" y="2776251"/>
          <a:ext cx="9533396" cy="1886712"/>
        </p:xfrm>
        <a:graphic>
          <a:graphicData uri="http://schemas.openxmlformats.org/drawingml/2006/table">
            <a:tbl>
              <a:tblPr/>
              <a:tblGrid>
                <a:gridCol w="4766698">
                  <a:extLst>
                    <a:ext uri="{9D8B030D-6E8A-4147-A177-3AD203B41FA5}">
                      <a16:colId xmlns:a16="http://schemas.microsoft.com/office/drawing/2014/main" val="1489759091"/>
                    </a:ext>
                  </a:extLst>
                </a:gridCol>
                <a:gridCol w="4766698">
                  <a:extLst>
                    <a:ext uri="{9D8B030D-6E8A-4147-A177-3AD203B41FA5}">
                      <a16:colId xmlns:a16="http://schemas.microsoft.com/office/drawing/2014/main" val="1152344582"/>
                    </a:ext>
                  </a:extLst>
                </a:gridCol>
              </a:tblGrid>
              <a:tr h="471678">
                <a:tc>
                  <a:txBody>
                    <a:bodyPr/>
                    <a:lstStyle/>
                    <a:p>
                      <a:r>
                        <a:rPr lang="en-CA" b="1">
                          <a:effectLst/>
                        </a:rPr>
                        <a:t>VEE topic</a:t>
                      </a:r>
                      <a:endParaRPr lang="en-CA">
                        <a:effectLst/>
                      </a:endParaRPr>
                    </a:p>
                  </a:txBody>
                  <a:tcPr>
                    <a:lnL>
                      <a:noFill/>
                    </a:lnL>
                    <a:lnR>
                      <a:noFill/>
                    </a:lnR>
                    <a:lnT>
                      <a:noFill/>
                    </a:lnT>
                    <a:lnB>
                      <a:noFill/>
                    </a:lnB>
                    <a:solidFill>
                      <a:srgbClr val="FFFFFF"/>
                    </a:solidFill>
                  </a:tcPr>
                </a:tc>
                <a:tc>
                  <a:txBody>
                    <a:bodyPr/>
                    <a:lstStyle/>
                    <a:p>
                      <a:r>
                        <a:rPr lang="en-CA" b="1">
                          <a:effectLst/>
                        </a:rPr>
                        <a:t>Required courses</a:t>
                      </a:r>
                      <a:endParaRPr lang="en-CA">
                        <a:effectLst/>
                      </a:endParaRPr>
                    </a:p>
                  </a:txBody>
                  <a:tcPr>
                    <a:lnL>
                      <a:noFill/>
                    </a:lnL>
                    <a:lnR>
                      <a:noFill/>
                    </a:lnR>
                    <a:lnT>
                      <a:noFill/>
                    </a:lnT>
                    <a:lnB>
                      <a:noFill/>
                    </a:lnB>
                    <a:solidFill>
                      <a:srgbClr val="FFFFFF"/>
                    </a:solidFill>
                  </a:tcPr>
                </a:tc>
                <a:extLst>
                  <a:ext uri="{0D108BD9-81ED-4DB2-BD59-A6C34878D82A}">
                    <a16:rowId xmlns:a16="http://schemas.microsoft.com/office/drawing/2014/main" val="859513626"/>
                  </a:ext>
                </a:extLst>
              </a:tr>
              <a:tr h="471678">
                <a:tc>
                  <a:txBody>
                    <a:bodyPr/>
                    <a:lstStyle/>
                    <a:p>
                      <a:r>
                        <a:rPr lang="en-CA">
                          <a:effectLst/>
                        </a:rPr>
                        <a:t>Economics</a:t>
                      </a:r>
                    </a:p>
                  </a:txBody>
                  <a:tcPr>
                    <a:lnL>
                      <a:noFill/>
                    </a:lnL>
                    <a:lnR>
                      <a:noFill/>
                    </a:lnR>
                    <a:lnT>
                      <a:noFill/>
                    </a:lnT>
                    <a:lnB>
                      <a:noFill/>
                    </a:lnB>
                    <a:solidFill>
                      <a:srgbClr val="FFFFFF"/>
                    </a:solidFill>
                  </a:tcPr>
                </a:tc>
                <a:tc>
                  <a:txBody>
                    <a:bodyPr/>
                    <a:lstStyle/>
                    <a:p>
                      <a:r>
                        <a:rPr lang="en-US">
                          <a:effectLst/>
                        </a:rPr>
                        <a:t>ECON 101 and ECON 102</a:t>
                      </a:r>
                    </a:p>
                  </a:txBody>
                  <a:tcPr>
                    <a:lnL>
                      <a:noFill/>
                    </a:lnL>
                    <a:lnR>
                      <a:noFill/>
                    </a:lnR>
                    <a:lnT>
                      <a:noFill/>
                    </a:lnT>
                    <a:lnB>
                      <a:noFill/>
                    </a:lnB>
                    <a:solidFill>
                      <a:srgbClr val="FFFFFF"/>
                    </a:solidFill>
                  </a:tcPr>
                </a:tc>
                <a:extLst>
                  <a:ext uri="{0D108BD9-81ED-4DB2-BD59-A6C34878D82A}">
                    <a16:rowId xmlns:a16="http://schemas.microsoft.com/office/drawing/2014/main" val="1006740103"/>
                  </a:ext>
                </a:extLst>
              </a:tr>
              <a:tr h="471678">
                <a:tc>
                  <a:txBody>
                    <a:bodyPr/>
                    <a:lstStyle/>
                    <a:p>
                      <a:r>
                        <a:rPr lang="en-CA">
                          <a:effectLst/>
                        </a:rPr>
                        <a:t>Accounting and Finance</a:t>
                      </a:r>
                    </a:p>
                  </a:txBody>
                  <a:tcPr>
                    <a:lnL>
                      <a:noFill/>
                    </a:lnL>
                    <a:lnR>
                      <a:noFill/>
                    </a:lnR>
                    <a:lnT>
                      <a:noFill/>
                    </a:lnT>
                    <a:lnB>
                      <a:noFill/>
                    </a:lnB>
                    <a:solidFill>
                      <a:srgbClr val="FFFFFF"/>
                    </a:solidFill>
                  </a:tcPr>
                </a:tc>
                <a:tc>
                  <a:txBody>
                    <a:bodyPr/>
                    <a:lstStyle/>
                    <a:p>
                      <a:r>
                        <a:rPr lang="en-US">
                          <a:effectLst/>
                        </a:rPr>
                        <a:t>ACTSC 372 and AFM 101</a:t>
                      </a:r>
                    </a:p>
                  </a:txBody>
                  <a:tcPr>
                    <a:lnL>
                      <a:noFill/>
                    </a:lnL>
                    <a:lnR>
                      <a:noFill/>
                    </a:lnR>
                    <a:lnT>
                      <a:noFill/>
                    </a:lnT>
                    <a:lnB>
                      <a:noFill/>
                    </a:lnB>
                    <a:solidFill>
                      <a:srgbClr val="FFFFFF"/>
                    </a:solidFill>
                  </a:tcPr>
                </a:tc>
                <a:extLst>
                  <a:ext uri="{0D108BD9-81ED-4DB2-BD59-A6C34878D82A}">
                    <a16:rowId xmlns:a16="http://schemas.microsoft.com/office/drawing/2014/main" val="1163636965"/>
                  </a:ext>
                </a:extLst>
              </a:tr>
              <a:tr h="471678">
                <a:tc>
                  <a:txBody>
                    <a:bodyPr/>
                    <a:lstStyle/>
                    <a:p>
                      <a:r>
                        <a:rPr lang="en-CA">
                          <a:effectLst/>
                        </a:rPr>
                        <a:t>Mathematical Statistics</a:t>
                      </a:r>
                    </a:p>
                  </a:txBody>
                  <a:tcPr>
                    <a:lnL>
                      <a:noFill/>
                    </a:lnL>
                    <a:lnR>
                      <a:noFill/>
                    </a:lnR>
                    <a:lnT>
                      <a:noFill/>
                    </a:lnT>
                    <a:lnB>
                      <a:noFill/>
                    </a:lnB>
                    <a:solidFill>
                      <a:srgbClr val="FFFFFF"/>
                    </a:solidFill>
                  </a:tcPr>
                </a:tc>
                <a:tc>
                  <a:txBody>
                    <a:bodyPr/>
                    <a:lstStyle/>
                    <a:p>
                      <a:r>
                        <a:rPr lang="en-CA">
                          <a:effectLst/>
                        </a:rPr>
                        <a:t>STAT 330</a:t>
                      </a:r>
                    </a:p>
                  </a:txBody>
                  <a:tcPr>
                    <a:lnL>
                      <a:noFill/>
                    </a:lnL>
                    <a:lnR>
                      <a:noFill/>
                    </a:lnR>
                    <a:lnT>
                      <a:noFill/>
                    </a:lnT>
                    <a:lnB>
                      <a:noFill/>
                    </a:lnB>
                    <a:solidFill>
                      <a:srgbClr val="FFFFFF"/>
                    </a:solidFill>
                  </a:tcPr>
                </a:tc>
                <a:extLst>
                  <a:ext uri="{0D108BD9-81ED-4DB2-BD59-A6C34878D82A}">
                    <a16:rowId xmlns:a16="http://schemas.microsoft.com/office/drawing/2014/main" val="4026313195"/>
                  </a:ext>
                </a:extLst>
              </a:tr>
            </a:tbl>
          </a:graphicData>
        </a:graphic>
      </p:graphicFrame>
    </p:spTree>
    <p:extLst>
      <p:ext uri="{BB962C8B-B14F-4D97-AF65-F5344CB8AC3E}">
        <p14:creationId xmlns:p14="http://schemas.microsoft.com/office/powerpoint/2010/main" val="235046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E6555-D46B-85EE-A6DE-2705E837BA3F}"/>
              </a:ext>
            </a:extLst>
          </p:cNvPr>
          <p:cNvSpPr>
            <a:spLocks noGrp="1"/>
          </p:cNvSpPr>
          <p:nvPr>
            <p:ph type="title"/>
          </p:nvPr>
        </p:nvSpPr>
        <p:spPr/>
        <p:txBody>
          <a:bodyPr/>
          <a:lstStyle/>
          <a:p>
            <a:r>
              <a:rPr lang="en-US"/>
              <a:t>Useful Resources</a:t>
            </a:r>
          </a:p>
        </p:txBody>
      </p:sp>
      <p:sp>
        <p:nvSpPr>
          <p:cNvPr id="3" name="Content Placeholder 2">
            <a:extLst>
              <a:ext uri="{FF2B5EF4-FFF2-40B4-BE49-F238E27FC236}">
                <a16:creationId xmlns:a16="http://schemas.microsoft.com/office/drawing/2014/main" id="{C62FC363-7306-EA2E-1188-9F0998597B2F}"/>
              </a:ext>
            </a:extLst>
          </p:cNvPr>
          <p:cNvSpPr>
            <a:spLocks noGrp="1"/>
          </p:cNvSpPr>
          <p:nvPr>
            <p:ph idx="1"/>
          </p:nvPr>
        </p:nvSpPr>
        <p:spPr/>
        <p:txBody>
          <a:bodyPr>
            <a:normAutofit/>
          </a:bodyPr>
          <a:lstStyle/>
          <a:p>
            <a:r>
              <a:rPr lang="en-US"/>
              <a:t>On our department website we have:</a:t>
            </a:r>
          </a:p>
          <a:p>
            <a:pPr lvl="1"/>
            <a:r>
              <a:rPr lang="en-US">
                <a:hlinkClick r:id="rId3"/>
              </a:rPr>
              <a:t>Program sheets </a:t>
            </a:r>
            <a:r>
              <a:rPr lang="en-US"/>
              <a:t>to help with your course planning</a:t>
            </a:r>
          </a:p>
          <a:p>
            <a:pPr lvl="1"/>
            <a:r>
              <a:rPr lang="en-US"/>
              <a:t>Link to the list of </a:t>
            </a:r>
            <a:r>
              <a:rPr lang="en-US" u="sng">
                <a:hlinkClick r:id="rId4"/>
              </a:rPr>
              <a:t>projected course offerings</a:t>
            </a:r>
            <a:endParaRPr lang="en-US" u="sng"/>
          </a:p>
          <a:p>
            <a:pPr lvl="1"/>
            <a:r>
              <a:rPr lang="en-US"/>
              <a:t>Admission requirements and links to forms like course override and plan mod forms</a:t>
            </a:r>
          </a:p>
          <a:p>
            <a:pPr lvl="1"/>
            <a:r>
              <a:rPr lang="en-US"/>
              <a:t>Information on Undergraduate </a:t>
            </a:r>
            <a:r>
              <a:rPr lang="en-US">
                <a:hlinkClick r:id="rId5"/>
              </a:rPr>
              <a:t>Student Research Awards (URSA)</a:t>
            </a:r>
            <a:endParaRPr lang="en-US"/>
          </a:p>
          <a:p>
            <a:pPr lvl="1"/>
            <a:endParaRPr lang="en-US"/>
          </a:p>
          <a:p>
            <a:r>
              <a:rPr lang="en-US"/>
              <a:t>I also highly recommend you get involved with the student-run UW ActSci Club (Instagram handle @</a:t>
            </a:r>
            <a:r>
              <a:rPr lang="en-CA" b="0" i="0" err="1">
                <a:solidFill>
                  <a:srgbClr val="000000"/>
                </a:solidFill>
                <a:effectLst/>
                <a:latin typeface="-apple-system"/>
              </a:rPr>
              <a:t>uwactsciclub</a:t>
            </a:r>
            <a:r>
              <a:rPr lang="en-CA" b="0" i="0">
                <a:solidFill>
                  <a:srgbClr val="000000"/>
                </a:solidFill>
                <a:effectLst/>
                <a:latin typeface="-apple-system"/>
              </a:rPr>
              <a:t>) </a:t>
            </a:r>
            <a:r>
              <a:rPr lang="en-CA"/>
              <a:t>right away</a:t>
            </a:r>
            <a:endParaRPr lang="en-US"/>
          </a:p>
        </p:txBody>
      </p:sp>
      <p:sp>
        <p:nvSpPr>
          <p:cNvPr id="5" name="Slide Number Placeholder 4">
            <a:extLst>
              <a:ext uri="{FF2B5EF4-FFF2-40B4-BE49-F238E27FC236}">
                <a16:creationId xmlns:a16="http://schemas.microsoft.com/office/drawing/2014/main" id="{42897C27-20A4-2F17-E9E2-B945F28F803B}"/>
              </a:ext>
            </a:extLst>
          </p:cNvPr>
          <p:cNvSpPr>
            <a:spLocks noGrp="1"/>
          </p:cNvSpPr>
          <p:nvPr>
            <p:ph type="sldNum" sz="quarter" idx="12"/>
          </p:nvPr>
        </p:nvSpPr>
        <p:spPr/>
        <p:txBody>
          <a:bodyPr/>
          <a:lstStyle/>
          <a:p>
            <a:r>
              <a:rPr lang="en-US"/>
              <a:t>PAGE  </a:t>
            </a:r>
            <a:fld id="{93005692-73BE-493E-93AB-ECD6027A7652}" type="slidenum">
              <a:rPr lang="en-US" smtClean="0"/>
              <a:pPr/>
              <a:t>32</a:t>
            </a:fld>
            <a:endParaRPr lang="en-US"/>
          </a:p>
        </p:txBody>
      </p:sp>
    </p:spTree>
    <p:extLst>
      <p:ext uri="{BB962C8B-B14F-4D97-AF65-F5344CB8AC3E}">
        <p14:creationId xmlns:p14="http://schemas.microsoft.com/office/powerpoint/2010/main" val="299682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Thank you for coming!</a:t>
            </a:r>
          </a:p>
        </p:txBody>
      </p:sp>
      <p:sp>
        <p:nvSpPr>
          <p:cNvPr id="3" name="Title 2"/>
          <p:cNvSpPr>
            <a:spLocks noGrp="1"/>
          </p:cNvSpPr>
          <p:nvPr>
            <p:ph type="title"/>
          </p:nvPr>
        </p:nvSpPr>
        <p:spPr/>
        <p:txBody>
          <a:bodyPr/>
          <a:lstStyle/>
          <a:p>
            <a:r>
              <a:rPr lang="en-US"/>
              <a:t>Questions?</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33</a:t>
            </a:fld>
            <a:endParaRPr lang="en-US"/>
          </a:p>
        </p:txBody>
      </p:sp>
      <p:sp>
        <p:nvSpPr>
          <p:cNvPr id="6" name="TextBox 5">
            <a:extLst>
              <a:ext uri="{FF2B5EF4-FFF2-40B4-BE49-F238E27FC236}">
                <a16:creationId xmlns:a16="http://schemas.microsoft.com/office/drawing/2014/main" id="{1113CE69-94D8-E5FE-6C2E-B6E64533BD04}"/>
              </a:ext>
            </a:extLst>
          </p:cNvPr>
          <p:cNvSpPr txBox="1"/>
          <p:nvPr/>
        </p:nvSpPr>
        <p:spPr>
          <a:xfrm>
            <a:off x="1690792" y="4772601"/>
            <a:ext cx="8810416" cy="369332"/>
          </a:xfrm>
          <a:prstGeom prst="rect">
            <a:avLst/>
          </a:prstGeom>
          <a:noFill/>
        </p:spPr>
        <p:txBody>
          <a:bodyPr wrap="square">
            <a:spAutoFit/>
          </a:bodyPr>
          <a:lstStyle/>
          <a:p>
            <a:pPr marL="0" indent="0" algn="ctr">
              <a:buNone/>
            </a:pPr>
            <a:r>
              <a:rPr lang="en-US">
                <a:hlinkClick r:id="rId2"/>
              </a:rPr>
              <a:t>https://uwaterloo.ca/statistics-and-actuarial-science/undergraduate-studies</a:t>
            </a:r>
            <a:endParaRPr lang="en-US"/>
          </a:p>
        </p:txBody>
      </p:sp>
    </p:spTree>
    <p:extLst>
      <p:ext uri="{BB962C8B-B14F-4D97-AF65-F5344CB8AC3E}">
        <p14:creationId xmlns:p14="http://schemas.microsoft.com/office/powerpoint/2010/main" val="389509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FA39-A461-E126-7521-348DFFA18891}"/>
              </a:ext>
            </a:extLst>
          </p:cNvPr>
          <p:cNvSpPr>
            <a:spLocks noGrp="1"/>
          </p:cNvSpPr>
          <p:nvPr>
            <p:ph type="title"/>
          </p:nvPr>
        </p:nvSpPr>
        <p:spPr/>
        <p:txBody>
          <a:bodyPr/>
          <a:lstStyle/>
          <a:p>
            <a:r>
              <a:rPr lang="en-US"/>
              <a:t>What do the advisors do?</a:t>
            </a:r>
          </a:p>
        </p:txBody>
      </p:sp>
      <p:sp>
        <p:nvSpPr>
          <p:cNvPr id="3" name="Content Placeholder 2">
            <a:extLst>
              <a:ext uri="{FF2B5EF4-FFF2-40B4-BE49-F238E27FC236}">
                <a16:creationId xmlns:a16="http://schemas.microsoft.com/office/drawing/2014/main" id="{EF11EE80-87ED-8215-D634-0FD1C551CEDF}"/>
              </a:ext>
            </a:extLst>
          </p:cNvPr>
          <p:cNvSpPr>
            <a:spLocks noGrp="1"/>
          </p:cNvSpPr>
          <p:nvPr>
            <p:ph idx="1"/>
          </p:nvPr>
        </p:nvSpPr>
        <p:spPr/>
        <p:txBody>
          <a:bodyPr>
            <a:normAutofit lnSpcReduction="10000"/>
          </a:bodyPr>
          <a:lstStyle/>
          <a:p>
            <a:r>
              <a:rPr lang="en-US"/>
              <a:t>Sign course override (and course selection override) forms for all STAT and ACTSC courses (also MTHEL 131 and ENGL 378).</a:t>
            </a:r>
          </a:p>
          <a:p>
            <a:r>
              <a:rPr lang="en-US"/>
              <a:t>Sign plan modification forms (used to declare majors/joints/minors/specializations) for all ACTSC and STAT plans.</a:t>
            </a:r>
          </a:p>
          <a:p>
            <a:r>
              <a:rPr lang="en-US"/>
              <a:t>Answer questions about courses in ACTSC and STAT. Things like pre-req or anti-req questions, substitutions, offerings, order to complete them and so on.</a:t>
            </a:r>
          </a:p>
          <a:p>
            <a:r>
              <a:rPr lang="en-US"/>
              <a:t>Answer questions about the programs in ACTSC and STAT, such as electives needed, average to maintain, average calculation, how to do a double major or a minor with it.</a:t>
            </a:r>
          </a:p>
          <a:p>
            <a:r>
              <a:rPr lang="en-US"/>
              <a:t>Advise on actuarial careers and accreditation processes.</a:t>
            </a:r>
          </a:p>
          <a:p>
            <a:endParaRPr lang="en-US"/>
          </a:p>
          <a:p>
            <a:endParaRPr lang="en-US"/>
          </a:p>
        </p:txBody>
      </p:sp>
      <p:sp>
        <p:nvSpPr>
          <p:cNvPr id="5" name="Slide Number Placeholder 4">
            <a:extLst>
              <a:ext uri="{FF2B5EF4-FFF2-40B4-BE49-F238E27FC236}">
                <a16:creationId xmlns:a16="http://schemas.microsoft.com/office/drawing/2014/main" id="{1589C2C6-580A-95F4-4297-439DEFF2F017}"/>
              </a:ext>
            </a:extLst>
          </p:cNvPr>
          <p:cNvSpPr>
            <a:spLocks noGrp="1"/>
          </p:cNvSpPr>
          <p:nvPr>
            <p:ph type="sldNum" sz="quarter" idx="12"/>
          </p:nvPr>
        </p:nvSpPr>
        <p:spPr/>
        <p:txBody>
          <a:bodyPr/>
          <a:lstStyle/>
          <a:p>
            <a:r>
              <a:rPr lang="en-US"/>
              <a:t>PAGE  </a:t>
            </a:r>
            <a:fld id="{93005692-73BE-493E-93AB-ECD6027A7652}" type="slidenum">
              <a:rPr lang="en-US" smtClean="0"/>
              <a:pPr/>
              <a:t>4</a:t>
            </a:fld>
            <a:endParaRPr lang="en-US"/>
          </a:p>
        </p:txBody>
      </p:sp>
    </p:spTree>
    <p:extLst>
      <p:ext uri="{BB962C8B-B14F-4D97-AF65-F5344CB8AC3E}">
        <p14:creationId xmlns:p14="http://schemas.microsoft.com/office/powerpoint/2010/main" val="58116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5A4D-7B24-3FE4-2BC3-84F51B1CF357}"/>
              </a:ext>
            </a:extLst>
          </p:cNvPr>
          <p:cNvSpPr>
            <a:spLocks noGrp="1"/>
          </p:cNvSpPr>
          <p:nvPr>
            <p:ph type="title"/>
          </p:nvPr>
        </p:nvSpPr>
        <p:spPr/>
        <p:txBody>
          <a:bodyPr/>
          <a:lstStyle/>
          <a:p>
            <a:r>
              <a:rPr lang="en-US"/>
              <a:t>How do I get help from an advisor?</a:t>
            </a:r>
          </a:p>
        </p:txBody>
      </p:sp>
      <p:sp>
        <p:nvSpPr>
          <p:cNvPr id="3" name="Content Placeholder 2">
            <a:extLst>
              <a:ext uri="{FF2B5EF4-FFF2-40B4-BE49-F238E27FC236}">
                <a16:creationId xmlns:a16="http://schemas.microsoft.com/office/drawing/2014/main" id="{9BA704AC-757C-11FC-B195-50686626B350}"/>
              </a:ext>
            </a:extLst>
          </p:cNvPr>
          <p:cNvSpPr>
            <a:spLocks noGrp="1"/>
          </p:cNvSpPr>
          <p:nvPr>
            <p:ph idx="1"/>
          </p:nvPr>
        </p:nvSpPr>
        <p:spPr>
          <a:xfrm>
            <a:off x="259882" y="1413163"/>
            <a:ext cx="11569729" cy="4815109"/>
          </a:xfrm>
        </p:spPr>
        <p:txBody>
          <a:bodyPr>
            <a:normAutofit lnSpcReduction="10000"/>
          </a:bodyPr>
          <a:lstStyle/>
          <a:p>
            <a:r>
              <a:rPr lang="en-US"/>
              <a:t>First check the FAQ and Table of Questions pages on the department website.</a:t>
            </a:r>
          </a:p>
          <a:p>
            <a:r>
              <a:rPr lang="en-US"/>
              <a:t>If you can’t find your question, then you can either email the advisors at </a:t>
            </a:r>
            <a:r>
              <a:rPr lang="en-US">
                <a:hlinkClick r:id="rId3"/>
              </a:rPr>
              <a:t>SASUGradAdv@uwaterloo.ca</a:t>
            </a:r>
            <a:r>
              <a:rPr lang="en-US"/>
              <a:t> or visit us (in-person or virtually) during our regular advising hours. Hours are posted on the department website.</a:t>
            </a:r>
          </a:p>
          <a:p>
            <a:endParaRPr lang="en-US"/>
          </a:p>
          <a:p>
            <a:r>
              <a:rPr lang="en-US" b="1"/>
              <a:t>Table of Questions</a:t>
            </a:r>
            <a:r>
              <a:rPr lang="en-US"/>
              <a:t>: </a:t>
            </a:r>
            <a:r>
              <a:rPr lang="en-US">
                <a:hlinkClick r:id="rId4"/>
              </a:rPr>
              <a:t>https://uwaterloo.ca/statistics-and-actuarial-science/undergraduate-studies/academic-advising</a:t>
            </a:r>
            <a:r>
              <a:rPr lang="en-US"/>
              <a:t> </a:t>
            </a:r>
          </a:p>
          <a:p>
            <a:r>
              <a:rPr lang="en-US" b="1"/>
              <a:t>FAQs: </a:t>
            </a:r>
            <a:r>
              <a:rPr lang="en-US">
                <a:hlinkClick r:id="rId5"/>
              </a:rPr>
              <a:t>https://uwaterloo.ca/statistics-and-actuarial-science/undergraduate-studies/academic-advising/faq-actuarial-science-and-statistics</a:t>
            </a:r>
            <a:r>
              <a:rPr lang="en-US"/>
              <a:t> </a:t>
            </a:r>
          </a:p>
          <a:p>
            <a:r>
              <a:rPr lang="en-US" b="1"/>
              <a:t>Advising Hours: </a:t>
            </a:r>
            <a:r>
              <a:rPr lang="en-US">
                <a:hlinkClick r:id="rId6"/>
              </a:rPr>
              <a:t>https://uwaterloo.ca/statistics-and-actuarial-science/current-undergraduate-students/advising-hours</a:t>
            </a:r>
            <a:r>
              <a:rPr lang="en-US"/>
              <a:t> </a:t>
            </a:r>
          </a:p>
        </p:txBody>
      </p:sp>
      <p:sp>
        <p:nvSpPr>
          <p:cNvPr id="5" name="Slide Number Placeholder 4">
            <a:extLst>
              <a:ext uri="{FF2B5EF4-FFF2-40B4-BE49-F238E27FC236}">
                <a16:creationId xmlns:a16="http://schemas.microsoft.com/office/drawing/2014/main" id="{4239BEB6-BAB4-D862-F951-C818451B5101}"/>
              </a:ext>
            </a:extLst>
          </p:cNvPr>
          <p:cNvSpPr>
            <a:spLocks noGrp="1"/>
          </p:cNvSpPr>
          <p:nvPr>
            <p:ph type="sldNum" sz="quarter" idx="12"/>
          </p:nvPr>
        </p:nvSpPr>
        <p:spPr/>
        <p:txBody>
          <a:bodyPr/>
          <a:lstStyle/>
          <a:p>
            <a:r>
              <a:rPr lang="en-US"/>
              <a:t>PAGE  </a:t>
            </a:r>
            <a:fld id="{93005692-73BE-493E-93AB-ECD6027A7652}" type="slidenum">
              <a:rPr lang="en-US" smtClean="0"/>
              <a:pPr/>
              <a:t>5</a:t>
            </a:fld>
            <a:endParaRPr lang="en-US"/>
          </a:p>
        </p:txBody>
      </p:sp>
    </p:spTree>
    <p:extLst>
      <p:ext uri="{BB962C8B-B14F-4D97-AF65-F5344CB8AC3E}">
        <p14:creationId xmlns:p14="http://schemas.microsoft.com/office/powerpoint/2010/main" val="107433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43A50-D3DF-C16E-3535-5D15F8301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3B6D3-07BF-143F-051A-664E415C4375}"/>
              </a:ext>
            </a:extLst>
          </p:cNvPr>
          <p:cNvSpPr>
            <a:spLocks noGrp="1"/>
          </p:cNvSpPr>
          <p:nvPr>
            <p:ph type="title"/>
          </p:nvPr>
        </p:nvSpPr>
        <p:spPr/>
        <p:txBody>
          <a:bodyPr/>
          <a:lstStyle/>
          <a:p>
            <a:r>
              <a:rPr lang="en-US"/>
              <a:t>What is Actuarial Science?</a:t>
            </a:r>
          </a:p>
        </p:txBody>
      </p:sp>
      <p:sp>
        <p:nvSpPr>
          <p:cNvPr id="6" name="Slide Number Placeholder 5">
            <a:extLst>
              <a:ext uri="{FF2B5EF4-FFF2-40B4-BE49-F238E27FC236}">
                <a16:creationId xmlns:a16="http://schemas.microsoft.com/office/drawing/2014/main" id="{BAB4A1E5-1C39-D2E7-2664-D4483B5E18DB}"/>
              </a:ext>
            </a:extLst>
          </p:cNvPr>
          <p:cNvSpPr>
            <a:spLocks noGrp="1"/>
          </p:cNvSpPr>
          <p:nvPr>
            <p:ph type="sldNum" sz="quarter" idx="12"/>
          </p:nvPr>
        </p:nvSpPr>
        <p:spPr/>
        <p:txBody>
          <a:bodyPr/>
          <a:lstStyle/>
          <a:p>
            <a:r>
              <a:rPr lang="en-US"/>
              <a:t>PAGE  </a:t>
            </a:r>
            <a:fld id="{93005692-73BE-493E-93AB-ECD6027A7652}" type="slidenum">
              <a:rPr lang="en-US" smtClean="0"/>
              <a:pPr/>
              <a:t>6</a:t>
            </a:fld>
            <a:endParaRPr lang="en-US"/>
          </a:p>
        </p:txBody>
      </p:sp>
      <p:sp>
        <p:nvSpPr>
          <p:cNvPr id="5" name="Content Placeholder 4">
            <a:extLst>
              <a:ext uri="{FF2B5EF4-FFF2-40B4-BE49-F238E27FC236}">
                <a16:creationId xmlns:a16="http://schemas.microsoft.com/office/drawing/2014/main" id="{65C01919-7F53-0812-12B8-244A4B7B0FEC}"/>
              </a:ext>
            </a:extLst>
          </p:cNvPr>
          <p:cNvSpPr>
            <a:spLocks noGrp="1"/>
          </p:cNvSpPr>
          <p:nvPr>
            <p:ph sz="half" idx="2"/>
          </p:nvPr>
        </p:nvSpPr>
        <p:spPr>
          <a:xfrm>
            <a:off x="533400" y="1413164"/>
            <a:ext cx="11296212" cy="4590472"/>
          </a:xfrm>
        </p:spPr>
        <p:txBody>
          <a:bodyPr/>
          <a:lstStyle/>
          <a:p>
            <a:r>
              <a:rPr lang="en-CA" dirty="0">
                <a:hlinkClick r:id="rId3"/>
              </a:rPr>
              <a:t>https://www.youtube.com/watch?v</a:t>
            </a:r>
            <a:r>
              <a:rPr lang="en-CA">
                <a:hlinkClick r:id="rId3"/>
              </a:rPr>
              <a:t>=X2bax2Sim8Q</a:t>
            </a:r>
            <a:r>
              <a:rPr lang="en-CA"/>
              <a:t> </a:t>
            </a:r>
            <a:endParaRPr lang="en-CA" dirty="0"/>
          </a:p>
          <a:p>
            <a:endParaRPr lang="en-CA" dirty="0"/>
          </a:p>
        </p:txBody>
      </p:sp>
    </p:spTree>
    <p:extLst>
      <p:ext uri="{BB962C8B-B14F-4D97-AF65-F5344CB8AC3E}">
        <p14:creationId xmlns:p14="http://schemas.microsoft.com/office/powerpoint/2010/main" val="395882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Actuarial Science?</a:t>
            </a:r>
          </a:p>
        </p:txBody>
      </p:sp>
      <p:sp>
        <p:nvSpPr>
          <p:cNvPr id="4" name="Content Placeholder 3"/>
          <p:cNvSpPr>
            <a:spLocks noGrp="1"/>
          </p:cNvSpPr>
          <p:nvPr>
            <p:ph sz="half" idx="2"/>
          </p:nvPr>
        </p:nvSpPr>
        <p:spPr>
          <a:xfrm>
            <a:off x="259882" y="1330035"/>
            <a:ext cx="11569729" cy="4341928"/>
          </a:xfrm>
        </p:spPr>
        <p:txBody>
          <a:bodyPr>
            <a:normAutofit fontScale="92500" lnSpcReduction="10000"/>
          </a:bodyPr>
          <a:lstStyle/>
          <a:p>
            <a:r>
              <a:rPr lang="en-US" altLang="zh-CN" sz="2400" b="1">
                <a:ln>
                  <a:noFill/>
                </a:ln>
                <a:effectLst/>
                <a:ea typeface="SimSun" panose="02010600030101010101" pitchFamily="2" charset="-122"/>
              </a:rPr>
              <a:t>“Actuaries are </a:t>
            </a:r>
            <a:r>
              <a:rPr lang="en-US" altLang="zh-CN" sz="2400" b="1">
                <a:ln>
                  <a:noFill/>
                </a:ln>
                <a:solidFill>
                  <a:schemeClr val="hlink"/>
                </a:solidFill>
                <a:effectLst/>
                <a:ea typeface="SimSun" panose="02010600030101010101" pitchFamily="2" charset="-122"/>
              </a:rPr>
              <a:t>business professionals</a:t>
            </a:r>
            <a:r>
              <a:rPr lang="en-US" altLang="zh-CN" sz="2400" b="1">
                <a:ln>
                  <a:noFill/>
                </a:ln>
                <a:effectLst/>
                <a:ea typeface="SimSun" panose="02010600030101010101" pitchFamily="2" charset="-122"/>
              </a:rPr>
              <a:t> who apply their knowledge of mathematics – particularly of </a:t>
            </a:r>
            <a:r>
              <a:rPr lang="en-US" altLang="zh-CN" sz="2400" b="1">
                <a:ln>
                  <a:noFill/>
                </a:ln>
                <a:solidFill>
                  <a:schemeClr val="hlink"/>
                </a:solidFill>
                <a:effectLst/>
                <a:ea typeface="SimSun" panose="02010600030101010101" pitchFamily="2" charset="-122"/>
              </a:rPr>
              <a:t>probability</a:t>
            </a:r>
            <a:r>
              <a:rPr lang="en-US" altLang="zh-CN" sz="2400" b="1">
                <a:ln>
                  <a:noFill/>
                </a:ln>
                <a:effectLst/>
                <a:ea typeface="SimSun" panose="02010600030101010101" pitchFamily="2" charset="-122"/>
              </a:rPr>
              <a:t>, </a:t>
            </a:r>
            <a:r>
              <a:rPr lang="en-US" altLang="zh-CN" sz="2400" b="1">
                <a:ln>
                  <a:noFill/>
                </a:ln>
                <a:solidFill>
                  <a:schemeClr val="hlink"/>
                </a:solidFill>
                <a:effectLst/>
                <a:ea typeface="SimSun" panose="02010600030101010101" pitchFamily="2" charset="-122"/>
              </a:rPr>
              <a:t>statistics, </a:t>
            </a:r>
            <a:r>
              <a:rPr lang="en-US" altLang="zh-CN" sz="2400" b="1">
                <a:ln>
                  <a:noFill/>
                </a:ln>
                <a:effectLst/>
                <a:ea typeface="SimSun" panose="02010600030101010101" pitchFamily="2" charset="-122"/>
              </a:rPr>
              <a:t>and </a:t>
            </a:r>
            <a:r>
              <a:rPr lang="en-US" altLang="zh-CN" sz="2400" b="1">
                <a:ln>
                  <a:noFill/>
                </a:ln>
                <a:solidFill>
                  <a:schemeClr val="hlink"/>
                </a:solidFill>
                <a:effectLst/>
                <a:ea typeface="SimSun" panose="02010600030101010101" pitchFamily="2" charset="-122"/>
              </a:rPr>
              <a:t>risk theory</a:t>
            </a:r>
            <a:r>
              <a:rPr lang="en-US" altLang="zh-CN" sz="2400" b="1">
                <a:ln>
                  <a:noFill/>
                </a:ln>
                <a:effectLst/>
                <a:ea typeface="SimSun" panose="02010600030101010101" pitchFamily="2" charset="-122"/>
              </a:rPr>
              <a:t> – to real-life financial problems involving future uncertainty.” </a:t>
            </a:r>
          </a:p>
          <a:p>
            <a:r>
              <a:rPr lang="en-US"/>
              <a:t>Actuaries work in:</a:t>
            </a:r>
          </a:p>
          <a:p>
            <a:pPr lvl="1">
              <a:defRPr/>
            </a:pPr>
            <a:r>
              <a:rPr lang="en-US" altLang="en-US" sz="1600"/>
              <a:t>Insurance Companies (Life and P&amp;C)</a:t>
            </a:r>
          </a:p>
          <a:p>
            <a:pPr lvl="1">
              <a:defRPr/>
            </a:pPr>
            <a:r>
              <a:rPr lang="en-US" altLang="en-US" sz="1600"/>
              <a:t>Consulting Firms </a:t>
            </a:r>
          </a:p>
          <a:p>
            <a:pPr lvl="1">
              <a:defRPr/>
            </a:pPr>
            <a:r>
              <a:rPr lang="en-US" altLang="en-US" sz="1600"/>
              <a:t>Investment Banks</a:t>
            </a:r>
          </a:p>
          <a:p>
            <a:pPr lvl="1">
              <a:defRPr/>
            </a:pPr>
            <a:r>
              <a:rPr lang="en-US" altLang="en-US" sz="1600"/>
              <a:t>Governments</a:t>
            </a:r>
          </a:p>
          <a:p>
            <a:pPr lvl="1">
              <a:defRPr/>
            </a:pPr>
            <a:r>
              <a:rPr lang="en-US" altLang="en-US" sz="1600"/>
              <a:t>Regulatory/Financial Oversight Organizations</a:t>
            </a:r>
          </a:p>
          <a:p>
            <a:pPr lvl="1">
              <a:defRPr/>
            </a:pPr>
            <a:r>
              <a:rPr lang="en-US" altLang="en-US" sz="1600"/>
              <a:t>Any company with large volumes of data / financial uncertainties / a desire to manage their risk and capitalize on insights from big data</a:t>
            </a:r>
          </a:p>
          <a:p>
            <a:pPr lvl="1"/>
            <a:endParaRPr lang="en-US"/>
          </a:p>
        </p:txBody>
      </p:sp>
      <p:sp>
        <p:nvSpPr>
          <p:cNvPr id="6" name="Slide Number Placeholder 5"/>
          <p:cNvSpPr>
            <a:spLocks noGrp="1"/>
          </p:cNvSpPr>
          <p:nvPr>
            <p:ph type="sldNum" sz="quarter" idx="12"/>
          </p:nvPr>
        </p:nvSpPr>
        <p:spPr/>
        <p:txBody>
          <a:bodyPr/>
          <a:lstStyle/>
          <a:p>
            <a:r>
              <a:rPr lang="en-US"/>
              <a:t>PAGE  </a:t>
            </a:r>
            <a:fld id="{93005692-73BE-493E-93AB-ECD6027A7652}" type="slidenum">
              <a:rPr lang="en-US" smtClean="0"/>
              <a:pPr/>
              <a:t>7</a:t>
            </a:fld>
            <a:endParaRPr lang="en-US"/>
          </a:p>
        </p:txBody>
      </p:sp>
    </p:spTree>
    <p:extLst>
      <p:ext uri="{BB962C8B-B14F-4D97-AF65-F5344CB8AC3E}">
        <p14:creationId xmlns:p14="http://schemas.microsoft.com/office/powerpoint/2010/main" val="329303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D23-1523-6212-4D2B-64BAF155D0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C0216D-DF15-E6EF-8A00-422DCA018D3C}"/>
              </a:ext>
            </a:extLst>
          </p:cNvPr>
          <p:cNvSpPr>
            <a:spLocks noGrp="1"/>
          </p:cNvSpPr>
          <p:nvPr>
            <p:ph type="title"/>
          </p:nvPr>
        </p:nvSpPr>
        <p:spPr/>
        <p:txBody>
          <a:bodyPr/>
          <a:lstStyle/>
          <a:p>
            <a:r>
              <a:rPr lang="en-US"/>
              <a:t>What do Actuaries Do?</a:t>
            </a:r>
          </a:p>
        </p:txBody>
      </p:sp>
      <p:sp>
        <p:nvSpPr>
          <p:cNvPr id="4" name="Content Placeholder 3">
            <a:extLst>
              <a:ext uri="{FF2B5EF4-FFF2-40B4-BE49-F238E27FC236}">
                <a16:creationId xmlns:a16="http://schemas.microsoft.com/office/drawing/2014/main" id="{91010474-250D-C384-6E05-21E13FBFCED3}"/>
              </a:ext>
            </a:extLst>
          </p:cNvPr>
          <p:cNvSpPr>
            <a:spLocks noGrp="1"/>
          </p:cNvSpPr>
          <p:nvPr>
            <p:ph sz="half" idx="2"/>
          </p:nvPr>
        </p:nvSpPr>
        <p:spPr>
          <a:xfrm>
            <a:off x="259882" y="1330035"/>
            <a:ext cx="11569729" cy="4341928"/>
          </a:xfrm>
        </p:spPr>
        <p:txBody>
          <a:bodyPr>
            <a:normAutofit/>
          </a:bodyPr>
          <a:lstStyle/>
          <a:p>
            <a:pPr>
              <a:buFont typeface="Wingdings" panose="05000000000000000000" pitchFamily="2" charset="2"/>
              <a:buChar char="§"/>
              <a:defRPr/>
            </a:pPr>
            <a:r>
              <a:rPr lang="en-US" altLang="en-US"/>
              <a:t>Design, price, and manage products (insurance, pension plans) used to give consumers financial security</a:t>
            </a:r>
          </a:p>
          <a:p>
            <a:pPr>
              <a:buFont typeface="Wingdings" panose="05000000000000000000" pitchFamily="2" charset="2"/>
              <a:buChar char="§"/>
              <a:defRPr/>
            </a:pPr>
            <a:r>
              <a:rPr lang="en-US" altLang="en-US"/>
              <a:t>Manage companies’ financial risks and solvency</a:t>
            </a:r>
          </a:p>
          <a:p>
            <a:pPr>
              <a:buFont typeface="Wingdings" panose="05000000000000000000" pitchFamily="2" charset="2"/>
              <a:buChar char="§"/>
              <a:defRPr/>
            </a:pPr>
            <a:r>
              <a:rPr lang="en-US" altLang="en-US"/>
              <a:t>Create models to analyze impacts of climate change and emerging society-wide risks and design mitigation solutions</a:t>
            </a:r>
          </a:p>
          <a:p>
            <a:pPr>
              <a:buFont typeface="Wingdings" panose="05000000000000000000" pitchFamily="2" charset="2"/>
              <a:buChar char="§"/>
              <a:defRPr/>
            </a:pPr>
            <a:r>
              <a:rPr lang="en-US" altLang="en-US"/>
              <a:t>Use data to build predictive models and inform decisions (ex. fraud detection, marketing campaigns, product development)</a:t>
            </a:r>
          </a:p>
          <a:p>
            <a:pPr lvl="1"/>
            <a:endParaRPr lang="en-US"/>
          </a:p>
        </p:txBody>
      </p:sp>
      <p:sp>
        <p:nvSpPr>
          <p:cNvPr id="6" name="Slide Number Placeholder 5">
            <a:extLst>
              <a:ext uri="{FF2B5EF4-FFF2-40B4-BE49-F238E27FC236}">
                <a16:creationId xmlns:a16="http://schemas.microsoft.com/office/drawing/2014/main" id="{53E35E55-E33A-76B0-4FD2-6E78309AFD1F}"/>
              </a:ext>
            </a:extLst>
          </p:cNvPr>
          <p:cNvSpPr>
            <a:spLocks noGrp="1"/>
          </p:cNvSpPr>
          <p:nvPr>
            <p:ph type="sldNum" sz="quarter" idx="12"/>
          </p:nvPr>
        </p:nvSpPr>
        <p:spPr/>
        <p:txBody>
          <a:bodyPr/>
          <a:lstStyle/>
          <a:p>
            <a:r>
              <a:rPr lang="en-US"/>
              <a:t>PAGE  </a:t>
            </a:r>
            <a:fld id="{93005692-73BE-493E-93AB-ECD6027A7652}" type="slidenum">
              <a:rPr lang="en-US" smtClean="0"/>
              <a:pPr/>
              <a:t>8</a:t>
            </a:fld>
            <a:endParaRPr lang="en-US"/>
          </a:p>
        </p:txBody>
      </p:sp>
    </p:spTree>
    <p:extLst>
      <p:ext uri="{BB962C8B-B14F-4D97-AF65-F5344CB8AC3E}">
        <p14:creationId xmlns:p14="http://schemas.microsoft.com/office/powerpoint/2010/main" val="311066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 I Become an Actuary?</a:t>
            </a:r>
          </a:p>
        </p:txBody>
      </p:sp>
      <p:sp>
        <p:nvSpPr>
          <p:cNvPr id="4" name="Content Placeholder 3"/>
          <p:cNvSpPr>
            <a:spLocks noGrp="1"/>
          </p:cNvSpPr>
          <p:nvPr>
            <p:ph sz="half" idx="2"/>
          </p:nvPr>
        </p:nvSpPr>
        <p:spPr>
          <a:xfrm>
            <a:off x="259882" y="1330035"/>
            <a:ext cx="11569729" cy="4341928"/>
          </a:xfrm>
        </p:spPr>
        <p:txBody>
          <a:bodyPr>
            <a:normAutofit/>
          </a:bodyPr>
          <a:lstStyle/>
          <a:p>
            <a:pPr>
              <a:lnSpc>
                <a:spcPct val="90000"/>
              </a:lnSpc>
              <a:defRPr/>
            </a:pPr>
            <a:r>
              <a:rPr lang="en-US" altLang="en-US" sz="2000"/>
              <a:t>Unlike data scientists or statisticians, actuaries hold professional designations based on the organization they belong to and their status in the professional examination system.</a:t>
            </a:r>
          </a:p>
          <a:p>
            <a:pPr>
              <a:lnSpc>
                <a:spcPct val="90000"/>
              </a:lnSpc>
              <a:defRPr/>
            </a:pPr>
            <a:r>
              <a:rPr lang="en-US" altLang="en-US" sz="2000"/>
              <a:t>Some of the professional actuarial organizations are:</a:t>
            </a:r>
          </a:p>
          <a:p>
            <a:pPr lvl="1">
              <a:lnSpc>
                <a:spcPct val="90000"/>
              </a:lnSpc>
              <a:buFont typeface="Arial" charset="0"/>
              <a:buChar char="–"/>
              <a:defRPr/>
            </a:pPr>
            <a:r>
              <a:rPr lang="en-US" altLang="en-US" sz="1800"/>
              <a:t>Society of Actuaries, SOA (</a:t>
            </a:r>
            <a:r>
              <a:rPr lang="en-US" altLang="en-US" sz="1800">
                <a:hlinkClick r:id="rId3"/>
              </a:rPr>
              <a:t>www.soa.org</a:t>
            </a:r>
            <a:r>
              <a:rPr lang="en-US" altLang="en-US" sz="1800"/>
              <a:t>), </a:t>
            </a:r>
          </a:p>
          <a:p>
            <a:pPr lvl="1">
              <a:lnSpc>
                <a:spcPct val="90000"/>
              </a:lnSpc>
              <a:buFont typeface="Arial" charset="0"/>
              <a:buChar char="–"/>
              <a:defRPr/>
            </a:pPr>
            <a:r>
              <a:rPr lang="en-US" altLang="en-US" sz="1800"/>
              <a:t>Canadian Institute of Actuaries, CIA (</a:t>
            </a:r>
            <a:r>
              <a:rPr lang="en-US" altLang="en-US" sz="1800">
                <a:hlinkClick r:id="rId4"/>
              </a:rPr>
              <a:t>www.actuaries.ca</a:t>
            </a:r>
            <a:r>
              <a:rPr lang="en-US" altLang="en-US" sz="1800"/>
              <a:t>), </a:t>
            </a:r>
          </a:p>
          <a:p>
            <a:pPr lvl="1">
              <a:lnSpc>
                <a:spcPct val="90000"/>
              </a:lnSpc>
              <a:buFont typeface="Arial" charset="0"/>
              <a:buChar char="–"/>
              <a:defRPr/>
            </a:pPr>
            <a:r>
              <a:rPr lang="en-US" altLang="en-US" sz="1800"/>
              <a:t>Casualty Actuarial Society, CAS (</a:t>
            </a:r>
            <a:r>
              <a:rPr lang="en-US" altLang="en-US" sz="1800">
                <a:hlinkClick r:id="rId5"/>
              </a:rPr>
              <a:t>www.casact.org</a:t>
            </a:r>
            <a:r>
              <a:rPr lang="en-US" altLang="en-US" sz="1800"/>
              <a:t>)</a:t>
            </a:r>
          </a:p>
          <a:p>
            <a:pPr lvl="1">
              <a:lnSpc>
                <a:spcPct val="90000"/>
              </a:lnSpc>
              <a:buFont typeface="Arial" charset="0"/>
              <a:buChar char="–"/>
              <a:defRPr/>
            </a:pPr>
            <a:r>
              <a:rPr lang="en-US" altLang="en-US" sz="1800"/>
              <a:t>Institute and Faculty of Actuaries, </a:t>
            </a:r>
            <a:r>
              <a:rPr lang="en-US" altLang="en-US" sz="1800" err="1"/>
              <a:t>IFoA</a:t>
            </a:r>
            <a:r>
              <a:rPr lang="en-US" altLang="en-US" sz="1800"/>
              <a:t> (</a:t>
            </a:r>
            <a:r>
              <a:rPr lang="en-US" altLang="en-US" sz="1800">
                <a:hlinkClick r:id="rId6"/>
              </a:rPr>
              <a:t>www.actuaries.org.uk</a:t>
            </a:r>
            <a:r>
              <a:rPr lang="en-US" altLang="en-US" sz="1800"/>
              <a:t>)</a:t>
            </a:r>
          </a:p>
          <a:p>
            <a:pPr>
              <a:lnSpc>
                <a:spcPct val="90000"/>
              </a:lnSpc>
              <a:defRPr/>
            </a:pPr>
            <a:endParaRPr lang="en-US" altLang="en-US" sz="2000"/>
          </a:p>
          <a:p>
            <a:pPr>
              <a:lnSpc>
                <a:spcPct val="90000"/>
              </a:lnSpc>
              <a:defRPr/>
            </a:pPr>
            <a:r>
              <a:rPr lang="en-US" altLang="en-US" sz="2000"/>
              <a:t>Students who study Actuarial Science at Waterloo are well on their way to earning associate level designations by the time they graduate.</a:t>
            </a:r>
          </a:p>
          <a:p>
            <a:pPr lvl="1"/>
            <a:endParaRPr lang="en-US"/>
          </a:p>
        </p:txBody>
      </p:sp>
      <p:sp>
        <p:nvSpPr>
          <p:cNvPr id="6" name="Slide Number Placeholder 5"/>
          <p:cNvSpPr>
            <a:spLocks noGrp="1"/>
          </p:cNvSpPr>
          <p:nvPr>
            <p:ph type="sldNum" sz="quarter" idx="12"/>
          </p:nvPr>
        </p:nvSpPr>
        <p:spPr/>
        <p:txBody>
          <a:bodyPr/>
          <a:lstStyle/>
          <a:p>
            <a:r>
              <a:rPr lang="en-US"/>
              <a:t>PAGE  </a:t>
            </a:r>
            <a:fld id="{93005692-73BE-493E-93AB-ECD6027A7652}" type="slidenum">
              <a:rPr lang="en-US" smtClean="0"/>
              <a:pPr/>
              <a:t>9</a:t>
            </a:fld>
            <a:endParaRPr lang="en-US"/>
          </a:p>
        </p:txBody>
      </p:sp>
    </p:spTree>
    <p:extLst>
      <p:ext uri="{BB962C8B-B14F-4D97-AF65-F5344CB8AC3E}">
        <p14:creationId xmlns:p14="http://schemas.microsoft.com/office/powerpoint/2010/main" val="123378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ofWaterloo_WhiteBkgrd">
  <a:themeElements>
    <a:clrScheme name="Math">
      <a:dk1>
        <a:srgbClr val="000000"/>
      </a:dk1>
      <a:lt1>
        <a:srgbClr val="FFFFFF"/>
      </a:lt1>
      <a:dk2>
        <a:srgbClr val="757575"/>
      </a:dk2>
      <a:lt2>
        <a:srgbClr val="D6D6D6"/>
      </a:lt2>
      <a:accent1>
        <a:srgbClr val="DE2498"/>
      </a:accent1>
      <a:accent2>
        <a:srgbClr val="0C0C0C"/>
      </a:accent2>
      <a:accent3>
        <a:srgbClr val="FF62AA"/>
      </a:accent3>
      <a:accent4>
        <a:srgbClr val="FFBDEF"/>
      </a:accent4>
      <a:accent5>
        <a:srgbClr val="C50078"/>
      </a:accent5>
      <a:accent6>
        <a:srgbClr val="0073CE"/>
      </a:accent6>
      <a:hlink>
        <a:srgbClr val="C50078"/>
      </a:hlink>
      <a:folHlink>
        <a:srgbClr val="595959"/>
      </a:folHlink>
    </a:clrScheme>
    <a:fontScheme name="Custom 6">
      <a:majorFont>
        <a:latin typeface="Barlow Condense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ulty_of_mathematics_powerpoint_template_16-9_widescreen" id="{3A67D3AE-E7B6-9047-BD69-C458749CDD0A}" vid="{732B3BD8-0955-F34A-A9C8-6A5C97B2E8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E804887039D64FABDA1472B3F0E70B" ma:contentTypeVersion="6" ma:contentTypeDescription="Create a new document." ma:contentTypeScope="" ma:versionID="93b490ebedd1e2f79b82e90317b0b4f6">
  <xsd:schema xmlns:xsd="http://www.w3.org/2001/XMLSchema" xmlns:xs="http://www.w3.org/2001/XMLSchema" xmlns:p="http://schemas.microsoft.com/office/2006/metadata/properties" xmlns:ns2="2330ff9d-ea8c-4c59-8d83-3c71c9ee5e38" targetNamespace="http://schemas.microsoft.com/office/2006/metadata/properties" ma:root="true" ma:fieldsID="421a867224d1ec4f262121e8d6877900" ns2:_="">
    <xsd:import namespace="2330ff9d-ea8c-4c59-8d83-3c71c9ee5e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30ff9d-ea8c-4c59-8d83-3c71c9ee5e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4A169F-079F-40BA-BB69-26A12BBB0590}">
  <ds:schemaRefs>
    <ds:schemaRef ds:uri="2330ff9d-ea8c-4c59-8d83-3c71c9ee5e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D17CF7-0A39-432C-91E2-AB56868E9835}">
  <ds:schemaRefs>
    <ds:schemaRef ds:uri="http://schemas.microsoft.com/sharepoint/v3/contenttype/forms"/>
  </ds:schemaRefs>
</ds:datastoreItem>
</file>

<file path=customXml/itemProps3.xml><?xml version="1.0" encoding="utf-8"?>
<ds:datastoreItem xmlns:ds="http://schemas.openxmlformats.org/officeDocument/2006/customXml" ds:itemID="{048FEDD0-754E-477E-8C18-F39BF38C3726}">
  <ds:schemaRefs>
    <ds:schemaRef ds:uri="58add54c-d3e5-4e09-ab05-f083e865adf2"/>
    <ds:schemaRef ds:uri="edcab6d9-84b9-49cc-8d14-0d10ba6b0a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a9ee03e0-b78c-4998-8bf4-79b266b85105}" enabled="1" method="Standard" siteId="{723a5a87-f39a-4a22-9247-3fc240c01396}" removed="0"/>
</clbl:labelList>
</file>

<file path=docProps/app.xml><?xml version="1.0" encoding="utf-8"?>
<Properties xmlns="http://schemas.openxmlformats.org/officeDocument/2006/extended-properties" xmlns:vt="http://schemas.openxmlformats.org/officeDocument/2006/docPropsVTypes">
  <Template>mathematics_powerpoint_template_16-9_widescreen</Template>
  <TotalTime>0</TotalTime>
  <Words>3179</Words>
  <Application>Microsoft Office PowerPoint</Application>
  <PresentationFormat>Widescreen</PresentationFormat>
  <Paragraphs>332</Paragraphs>
  <Slides>33</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SimSun</vt:lpstr>
      <vt:lpstr>-apple-system</vt:lpstr>
      <vt:lpstr>Aptos</vt:lpstr>
      <vt:lpstr>Arial</vt:lpstr>
      <vt:lpstr>Barlow Condensed</vt:lpstr>
      <vt:lpstr>Calibri</vt:lpstr>
      <vt:lpstr>georgia</vt:lpstr>
      <vt:lpstr>georgia</vt:lpstr>
      <vt:lpstr>Verdana</vt:lpstr>
      <vt:lpstr>Wingdings</vt:lpstr>
      <vt:lpstr>UofWaterloo_WhiteBkgrd</vt:lpstr>
      <vt:lpstr>Actuarial Science   First Year Information night  </vt:lpstr>
      <vt:lpstr>Emily Kozlowski (she/her)</vt:lpstr>
      <vt:lpstr>Other Actuarial Science (and Statistics) Advisors</vt:lpstr>
      <vt:lpstr>What do the advisors do?</vt:lpstr>
      <vt:lpstr>How do I get help from an advisor?</vt:lpstr>
      <vt:lpstr>What is Actuarial Science?</vt:lpstr>
      <vt:lpstr>What is Actuarial Science?</vt:lpstr>
      <vt:lpstr>What do Actuaries Do?</vt:lpstr>
      <vt:lpstr>How Do I Become an Actuary?</vt:lpstr>
      <vt:lpstr>Why be an Actuary?</vt:lpstr>
      <vt:lpstr>Sample Co-op Jobs and Careers</vt:lpstr>
      <vt:lpstr>Admission requirements</vt:lpstr>
      <vt:lpstr>What is MTHEL 131?</vt:lpstr>
      <vt:lpstr>How do I declare my major?</vt:lpstr>
      <vt:lpstr>Calendar Years</vt:lpstr>
      <vt:lpstr>Calendar Years</vt:lpstr>
      <vt:lpstr>What if I want to declare BOTH ActSci and Stats?</vt:lpstr>
      <vt:lpstr>1A/1B Courses – Actuarial Science</vt:lpstr>
      <vt:lpstr>2A/2B Courses – Actuarial Science</vt:lpstr>
      <vt:lpstr>What courses should I watch out for?</vt:lpstr>
      <vt:lpstr>Suggested Non-Math Courses</vt:lpstr>
      <vt:lpstr>Adding the Predictive Analytics Specialization to ACTSC</vt:lpstr>
      <vt:lpstr>Adding the Finance Specialization to ACTSC</vt:lpstr>
      <vt:lpstr>What is the Canadian Institute of Actuaries (CIA)?</vt:lpstr>
      <vt:lpstr>What is the SOA?</vt:lpstr>
      <vt:lpstr>What is the CAS?</vt:lpstr>
      <vt:lpstr>CIA University Accreditation Program</vt:lpstr>
      <vt:lpstr>CIA University Accreditation Program</vt:lpstr>
      <vt:lpstr>CIA University Accreditation Program</vt:lpstr>
      <vt:lpstr>CIA University Accreditation Program</vt:lpstr>
      <vt:lpstr>VEEs</vt:lpstr>
      <vt:lpstr>Useful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Year Information night - Stats and actsci</dc:title>
  <dc:creator>Matthew Babela</dc:creator>
  <cp:lastModifiedBy>Emily Kozlowski</cp:lastModifiedBy>
  <cp:revision>2</cp:revision>
  <dcterms:created xsi:type="dcterms:W3CDTF">2023-10-06T16:45:13Z</dcterms:created>
  <dcterms:modified xsi:type="dcterms:W3CDTF">2025-11-25T18:59:05Z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0x01010054E804887039D64FABDA1472B3F0E70B</vt:lpwstr>
  </property>
  <property fmtid="{D5CDD505-2E9C-101B-9397-08002B2CF9AE}" pid="3" name="MediaServiceImageTags">
    <vt:lpwstr/>
  </property>
</Properties>
</file>