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63"/>
  </p:notesMasterIdLst>
  <p:sldIdLst>
    <p:sldId id="267" r:id="rId5"/>
    <p:sldId id="263" r:id="rId6"/>
    <p:sldId id="303" r:id="rId7"/>
    <p:sldId id="304" r:id="rId8"/>
    <p:sldId id="360" r:id="rId9"/>
    <p:sldId id="358" r:id="rId10"/>
    <p:sldId id="359" r:id="rId11"/>
    <p:sldId id="326" r:id="rId12"/>
    <p:sldId id="346" r:id="rId13"/>
    <p:sldId id="275" r:id="rId14"/>
    <p:sldId id="329" r:id="rId15"/>
    <p:sldId id="331" r:id="rId16"/>
    <p:sldId id="341" r:id="rId17"/>
    <p:sldId id="344" r:id="rId18"/>
    <p:sldId id="342" r:id="rId19"/>
    <p:sldId id="330" r:id="rId20"/>
    <p:sldId id="332" r:id="rId21"/>
    <p:sldId id="357" r:id="rId22"/>
    <p:sldId id="316" r:id="rId23"/>
    <p:sldId id="345" r:id="rId24"/>
    <p:sldId id="361" r:id="rId25"/>
    <p:sldId id="318" r:id="rId26"/>
    <p:sldId id="317" r:id="rId27"/>
    <p:sldId id="327" r:id="rId28"/>
    <p:sldId id="319" r:id="rId29"/>
    <p:sldId id="328" r:id="rId30"/>
    <p:sldId id="333" r:id="rId31"/>
    <p:sldId id="362" r:id="rId32"/>
    <p:sldId id="363" r:id="rId33"/>
    <p:sldId id="364" r:id="rId34"/>
    <p:sldId id="310" r:id="rId35"/>
    <p:sldId id="365" r:id="rId36"/>
    <p:sldId id="366" r:id="rId37"/>
    <p:sldId id="367" r:id="rId38"/>
    <p:sldId id="349" r:id="rId39"/>
    <p:sldId id="350" r:id="rId40"/>
    <p:sldId id="314" r:id="rId41"/>
    <p:sldId id="337" r:id="rId42"/>
    <p:sldId id="353" r:id="rId43"/>
    <p:sldId id="338" r:id="rId44"/>
    <p:sldId id="354" r:id="rId45"/>
    <p:sldId id="324" r:id="rId46"/>
    <p:sldId id="323" r:id="rId47"/>
    <p:sldId id="320" r:id="rId48"/>
    <p:sldId id="334" r:id="rId49"/>
    <p:sldId id="352" r:id="rId50"/>
    <p:sldId id="336" r:id="rId51"/>
    <p:sldId id="335" r:id="rId52"/>
    <p:sldId id="322" r:id="rId53"/>
    <p:sldId id="321" r:id="rId54"/>
    <p:sldId id="307" r:id="rId55"/>
    <p:sldId id="306" r:id="rId56"/>
    <p:sldId id="315" r:id="rId57"/>
    <p:sldId id="339" r:id="rId58"/>
    <p:sldId id="340" r:id="rId59"/>
    <p:sldId id="355" r:id="rId60"/>
    <p:sldId id="313" r:id="rId61"/>
    <p:sldId id="27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34" autoAdjust="0"/>
  </p:normalViewPr>
  <p:slideViewPr>
    <p:cSldViewPr snapToGrid="0">
      <p:cViewPr varScale="1">
        <p:scale>
          <a:sx n="78" d="100"/>
          <a:sy n="78" d="100"/>
        </p:scale>
        <p:origin x="878" y="67"/>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Kozlowski" userId="fa324436-1af0-4b42-8b57-95f3178d9cca" providerId="ADAL" clId="{85332D76-9C04-40CD-97A6-3AAC47190905}"/>
    <pc:docChg chg="modSld">
      <pc:chgData name="Emily Kozlowski" userId="fa324436-1af0-4b42-8b57-95f3178d9cca" providerId="ADAL" clId="{85332D76-9C04-40CD-97A6-3AAC47190905}" dt="2024-11-25T15:18:34.141" v="54" actId="20577"/>
      <pc:docMkLst>
        <pc:docMk/>
      </pc:docMkLst>
      <pc:sldChg chg="modNotesTx">
        <pc:chgData name="Emily Kozlowski" userId="fa324436-1af0-4b42-8b57-95f3178d9cca" providerId="ADAL" clId="{85332D76-9C04-40CD-97A6-3AAC47190905}" dt="2024-11-25T15:18:34.141" v="54" actId="20577"/>
        <pc:sldMkLst>
          <pc:docMk/>
          <pc:sldMk cId="3556354280" sldId="324"/>
        </pc:sldMkLst>
      </pc:sldChg>
    </pc:docChg>
  </pc:docChgLst>
  <pc:docChgLst>
    <pc:chgData name="Emily Kozlowski" userId="fa324436-1af0-4b42-8b57-95f3178d9cca" providerId="ADAL" clId="{D4E5B080-33AB-496B-84DA-23240F39521E}"/>
    <pc:docChg chg="undo custSel addSld delSld modSld">
      <pc:chgData name="Emily Kozlowski" userId="fa324436-1af0-4b42-8b57-95f3178d9cca" providerId="ADAL" clId="{D4E5B080-33AB-496B-84DA-23240F39521E}" dt="2024-11-26T13:55:27.374" v="5" actId="20577"/>
      <pc:docMkLst>
        <pc:docMk/>
      </pc:docMkLst>
      <pc:sldChg chg="addSp delSp modSp add del mod delAnim">
        <pc:chgData name="Emily Kozlowski" userId="fa324436-1af0-4b42-8b57-95f3178d9cca" providerId="ADAL" clId="{D4E5B080-33AB-496B-84DA-23240F39521E}" dt="2024-11-26T13:55:27.374" v="5" actId="20577"/>
        <pc:sldMkLst>
          <pc:docMk/>
          <pc:sldMk cId="3958822352" sldId="353"/>
        </pc:sldMkLst>
        <pc:spChg chg="add mod">
          <ac:chgData name="Emily Kozlowski" userId="fa324436-1af0-4b42-8b57-95f3178d9cca" providerId="ADAL" clId="{D4E5B080-33AB-496B-84DA-23240F39521E}" dt="2024-11-26T13:55:27.374" v="5" actId="20577"/>
          <ac:spMkLst>
            <pc:docMk/>
            <pc:sldMk cId="3958822352" sldId="353"/>
            <ac:spMk id="5" creationId="{35235736-DBCC-3CF3-FCEC-306E26ADF3AB}"/>
          </ac:spMkLst>
        </pc:spChg>
        <pc:picChg chg="del">
          <ac:chgData name="Emily Kozlowski" userId="fa324436-1af0-4b42-8b57-95f3178d9cca" providerId="ADAL" clId="{D4E5B080-33AB-496B-84DA-23240F39521E}" dt="2024-11-26T13:55:10.909" v="2" actId="478"/>
          <ac:picMkLst>
            <pc:docMk/>
            <pc:sldMk cId="3958822352" sldId="353"/>
            <ac:picMk id="3" creationId="{A950BCB9-3620-B8A9-115C-EF5D2340C6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Should mention that need to be using campus </a:t>
            </a:r>
            <a:r>
              <a:rPr lang="en-CA" dirty="0" err="1"/>
              <a:t>wifi</a:t>
            </a:r>
            <a:r>
              <a:rPr lang="en-CA" dirty="0"/>
              <a:t> to access Ohs ticket system</a:t>
            </a:r>
          </a:p>
        </p:txBody>
      </p:sp>
      <p:sp>
        <p:nvSpPr>
          <p:cNvPr id="4" name="Slide Number Placeholder 3"/>
          <p:cNvSpPr>
            <a:spLocks noGrp="1"/>
          </p:cNvSpPr>
          <p:nvPr>
            <p:ph type="sldNum" sz="quarter" idx="5"/>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303400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43</a:t>
            </a:fld>
            <a:endParaRPr lang="en-US"/>
          </a:p>
        </p:txBody>
      </p:sp>
    </p:spTree>
    <p:extLst>
      <p:ext uri="{BB962C8B-B14F-4D97-AF65-F5344CB8AC3E}">
        <p14:creationId xmlns:p14="http://schemas.microsoft.com/office/powerpoint/2010/main" val="262266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up to 13 non-math courses are possible</a:t>
            </a:r>
          </a:p>
          <a:p>
            <a:endParaRPr lang="en-CA" dirty="0"/>
          </a:p>
          <a:p>
            <a:r>
              <a:rPr lang="en-CA" dirty="0"/>
              <a:t>Note: student submitted question on minors that work well, can be anything really, some students do ECON, CS, double major with STATs works well.</a:t>
            </a:r>
          </a:p>
        </p:txBody>
      </p:sp>
      <p:sp>
        <p:nvSpPr>
          <p:cNvPr id="4" name="Slide Number Placeholder 3"/>
          <p:cNvSpPr>
            <a:spLocks noGrp="1"/>
          </p:cNvSpPr>
          <p:nvPr>
            <p:ph type="sldNum" sz="quarter" idx="5"/>
          </p:nvPr>
        </p:nvSpPr>
        <p:spPr/>
        <p:txBody>
          <a:bodyPr/>
          <a:lstStyle/>
          <a:p>
            <a:fld id="{8CCEF7D1-689C-4BC1-B59B-4A4CE078ECDF}" type="slidenum">
              <a:rPr lang="en-US" smtClean="0"/>
              <a:t>48</a:t>
            </a:fld>
            <a:endParaRPr lang="en-US"/>
          </a:p>
        </p:txBody>
      </p:sp>
    </p:spTree>
    <p:extLst>
      <p:ext uri="{BB962C8B-B14F-4D97-AF65-F5344CB8AC3E}">
        <p14:creationId xmlns:p14="http://schemas.microsoft.com/office/powerpoint/2010/main" val="384871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want to do PA with STAT double, choose ACTSC 454 instead of STAT 437, this frees up a course to take STAT 332. If not, you end up with too many math courses and would have to take STAT 332 as 41</a:t>
            </a:r>
            <a:r>
              <a:rPr lang="en-CA" baseline="30000" dirty="0"/>
              <a:t>st</a:t>
            </a:r>
            <a:r>
              <a:rPr lang="en-CA" dirty="0"/>
              <a:t> course. Rest of stat double requirements automatically met.</a:t>
            </a:r>
          </a:p>
        </p:txBody>
      </p:sp>
      <p:sp>
        <p:nvSpPr>
          <p:cNvPr id="4" name="Slide Number Placeholder 3"/>
          <p:cNvSpPr>
            <a:spLocks noGrp="1"/>
          </p:cNvSpPr>
          <p:nvPr>
            <p:ph type="sldNum" sz="quarter" idx="5"/>
          </p:nvPr>
        </p:nvSpPr>
        <p:spPr/>
        <p:txBody>
          <a:bodyPr/>
          <a:lstStyle/>
          <a:p>
            <a:fld id="{8CCEF7D1-689C-4BC1-B59B-4A4CE078ECDF}" type="slidenum">
              <a:rPr lang="en-US" smtClean="0"/>
              <a:t>49</a:t>
            </a:fld>
            <a:endParaRPr lang="en-US"/>
          </a:p>
        </p:txBody>
      </p:sp>
    </p:spTree>
    <p:extLst>
      <p:ext uri="{BB962C8B-B14F-4D97-AF65-F5344CB8AC3E}">
        <p14:creationId xmlns:p14="http://schemas.microsoft.com/office/powerpoint/2010/main" val="314775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to choose STAT 341 from 340/341 choice. (340 required for Finance Spec, 341 required for PA spec. Finance spec would take 341 as an elective course).</a:t>
            </a:r>
          </a:p>
          <a:p>
            <a:r>
              <a:rPr lang="en-CA" dirty="0"/>
              <a:t>STAT 431, 441, and 443 are all options on the “2 additional required from this list” requirement.</a:t>
            </a:r>
          </a:p>
          <a:p>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54</a:t>
            </a:fld>
            <a:endParaRPr lang="en-US"/>
          </a:p>
        </p:txBody>
      </p:sp>
    </p:spTree>
    <p:extLst>
      <p:ext uri="{BB962C8B-B14F-4D97-AF65-F5344CB8AC3E}">
        <p14:creationId xmlns:p14="http://schemas.microsoft.com/office/powerpoint/2010/main" val="247976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Talk about why students may still choose to write SOA/CAS exams: opportunity to do so in co-op term, employer paid support, resume, salary bonuses</a:t>
            </a:r>
          </a:p>
          <a:p>
            <a:endParaRPr lang="en-CA" dirty="0"/>
          </a:p>
          <a:p>
            <a:endParaRPr lang="en-CA" dirty="0"/>
          </a:p>
          <a:p>
            <a:r>
              <a:rPr lang="en-CA" dirty="0"/>
              <a:t>Note that all of the VEE courses are required courses for the </a:t>
            </a:r>
            <a:r>
              <a:rPr lang="en-CA" dirty="0" err="1"/>
              <a:t>actsc</a:t>
            </a:r>
            <a:r>
              <a:rPr lang="en-CA" dirty="0"/>
              <a:t> major</a:t>
            </a:r>
          </a:p>
        </p:txBody>
      </p:sp>
      <p:sp>
        <p:nvSpPr>
          <p:cNvPr id="4" name="Slide Number Placeholder 3"/>
          <p:cNvSpPr>
            <a:spLocks noGrp="1"/>
          </p:cNvSpPr>
          <p:nvPr>
            <p:ph type="sldNum" sz="quarter" idx="5"/>
          </p:nvPr>
        </p:nvSpPr>
        <p:spPr/>
        <p:txBody>
          <a:bodyPr/>
          <a:lstStyle/>
          <a:p>
            <a:fld id="{8CCEF7D1-689C-4BC1-B59B-4A4CE078ECDF}" type="slidenum">
              <a:rPr lang="en-US" smtClean="0"/>
              <a:t>55</a:t>
            </a:fld>
            <a:endParaRPr lang="en-US"/>
          </a:p>
        </p:txBody>
      </p:sp>
    </p:spTree>
    <p:extLst>
      <p:ext uri="{BB962C8B-B14F-4D97-AF65-F5344CB8AC3E}">
        <p14:creationId xmlns:p14="http://schemas.microsoft.com/office/powerpoint/2010/main" val="2216649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9C041-0B14-C151-F601-E1AB8BF96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6A67F-673F-FC82-A899-CF75C4CD0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AA4DF-2BF3-C01E-6C09-E47CC126B2CD}"/>
              </a:ext>
            </a:extLst>
          </p:cNvPr>
          <p:cNvSpPr>
            <a:spLocks noGrp="1"/>
          </p:cNvSpPr>
          <p:nvPr>
            <p:ph type="body" idx="1"/>
          </p:nvPr>
        </p:nvSpPr>
        <p:spPr/>
        <p:txBody>
          <a:bodyPr/>
          <a:lstStyle/>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Most grads go into traditional actuarial roles which are labelled as “actuarial analyst”. Actuarial analysts at insurance companies work in a wide range of specific jobs such as </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-Pricing</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-Valuation</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-asset liability management </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-product management</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-internal project consultant</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-predictive analytics/data science</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-research and assumption setting. </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Actuarial analysts at consulting firms work as actuarial consultants for external clients doing similar roles to those listed above. </a:t>
            </a: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Common employers are: Sun Life, Manulife, Equitable Life, Canada Life, Definity, Travellers, Intact, The Co-operators, Desjardins, Deloitte, PwC, Willis Towers Watson, Eckler, Munich Re, SCOR Re, Aon Hewitt, Aviva, Northbridge Insurance, and Oliver Wyman.</a:t>
            </a:r>
          </a:p>
          <a:p>
            <a:pPr>
              <a:lnSpc>
                <a:spcPct val="107000"/>
              </a:lnSpc>
              <a:spcAft>
                <a:spcPts val="800"/>
              </a:spcAft>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Some graduates also work in less traditional roles such as data scientist at a wide range of companies, or investment banking at places like TD Bank, Goldman Sachs, and JP Morgan.</a:t>
            </a:r>
          </a:p>
          <a:p>
            <a:endParaRPr lang="en-CA" dirty="0"/>
          </a:p>
        </p:txBody>
      </p:sp>
      <p:sp>
        <p:nvSpPr>
          <p:cNvPr id="4" name="Slide Number Placeholder 3">
            <a:extLst>
              <a:ext uri="{FF2B5EF4-FFF2-40B4-BE49-F238E27FC236}">
                <a16:creationId xmlns:a16="http://schemas.microsoft.com/office/drawing/2014/main" id="{1E3C2865-A2DE-773E-34FF-D3FC479D3064}"/>
              </a:ext>
            </a:extLst>
          </p:cNvPr>
          <p:cNvSpPr>
            <a:spLocks noGrp="1"/>
          </p:cNvSpPr>
          <p:nvPr>
            <p:ph type="sldNum" sz="quarter" idx="5"/>
          </p:nvPr>
        </p:nvSpPr>
        <p:spPr/>
        <p:txBody>
          <a:bodyPr/>
          <a:lstStyle/>
          <a:p>
            <a:fld id="{8CCEF7D1-689C-4BC1-B59B-4A4CE078ECDF}" type="slidenum">
              <a:rPr lang="en-US" smtClean="0"/>
              <a:t>56</a:t>
            </a:fld>
            <a:endParaRPr lang="en-US"/>
          </a:p>
        </p:txBody>
      </p:sp>
    </p:spTree>
    <p:extLst>
      <p:ext uri="{BB962C8B-B14F-4D97-AF65-F5344CB8AC3E}">
        <p14:creationId xmlns:p14="http://schemas.microsoft.com/office/powerpoint/2010/main" val="23999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Uw</a:t>
            </a:r>
            <a:r>
              <a:rPr lang="en-CA" dirty="0"/>
              <a:t> ActSci Club is an amazing resource. Highly </a:t>
            </a:r>
            <a:r>
              <a:rPr lang="en-CA" dirty="0" err="1"/>
              <a:t>highly</a:t>
            </a:r>
            <a:r>
              <a:rPr lang="en-CA" dirty="0"/>
              <a:t> recommend for networking opportunities, advice for which exams to write when, discount codes for exam study material, resume and interview prep support, extra-curricular opportunities in executive roles etc. </a:t>
            </a:r>
          </a:p>
        </p:txBody>
      </p:sp>
      <p:sp>
        <p:nvSpPr>
          <p:cNvPr id="4" name="Slide Number Placeholder 3"/>
          <p:cNvSpPr>
            <a:spLocks noGrp="1"/>
          </p:cNvSpPr>
          <p:nvPr>
            <p:ph type="sldNum" sz="quarter" idx="5"/>
          </p:nvPr>
        </p:nvSpPr>
        <p:spPr/>
        <p:txBody>
          <a:bodyPr/>
          <a:lstStyle/>
          <a:p>
            <a:fld id="{8CCEF7D1-689C-4BC1-B59B-4A4CE078ECDF}" type="slidenum">
              <a:rPr lang="en-US" smtClean="0"/>
              <a:t>57</a:t>
            </a:fld>
            <a:endParaRPr lang="en-US"/>
          </a:p>
        </p:txBody>
      </p:sp>
    </p:spTree>
    <p:extLst>
      <p:ext uri="{BB962C8B-B14F-4D97-AF65-F5344CB8AC3E}">
        <p14:creationId xmlns:p14="http://schemas.microsoft.com/office/powerpoint/2010/main" val="9450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Students in first year take the same core math courses across all programs: Calculus, Algebra (proofs course), Computer Science, and Linear Algebra. In addition, students from most programs are required to take a communications course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intro to academic writing or public speaking) in first year. The number of electives and the number of options they have for electives depends on their program.</a:t>
            </a:r>
          </a:p>
          <a:p>
            <a:endParaRPr lang="en-US" dirty="0"/>
          </a:p>
        </p:txBody>
      </p:sp>
      <p:sp>
        <p:nvSpPr>
          <p:cNvPr id="4" name="Slide Number Placeholder 3"/>
          <p:cNvSpPr>
            <a:spLocks noGrp="1"/>
          </p:cNvSpPr>
          <p:nvPr>
            <p:ph type="sldNum" sz="quarter" idx="5"/>
          </p:nvPr>
        </p:nvSpPr>
        <p:spPr/>
        <p:txBody>
          <a:bodyPr/>
          <a:lstStyle/>
          <a:p>
            <a:fld id="{20979BA0-4E53-4447-BDF1-2813B9F102D6}" type="slidenum">
              <a:rPr lang="en-US" smtClean="0"/>
              <a:t>9</a:t>
            </a:fld>
            <a:endParaRPr lang="en-US"/>
          </a:p>
        </p:txBody>
      </p:sp>
    </p:spTree>
    <p:extLst>
      <p:ext uri="{BB962C8B-B14F-4D97-AF65-F5344CB8AC3E}">
        <p14:creationId xmlns:p14="http://schemas.microsoft.com/office/powerpoint/2010/main" val="159151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Students in first year take the same core math courses across all programs: Calculus, Algebra (proofs course), Computer Science, and Linear Algebra. In addition, students from most programs are required to take a communications course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intro to academic writing or public speaking) in first year. The number of electives and the number of options they have for electives depends on their program.</a:t>
            </a:r>
          </a:p>
          <a:p>
            <a:endParaRPr lang="en-US" dirty="0"/>
          </a:p>
        </p:txBody>
      </p:sp>
      <p:sp>
        <p:nvSpPr>
          <p:cNvPr id="4" name="Slide Number Placeholder 3"/>
          <p:cNvSpPr>
            <a:spLocks noGrp="1"/>
          </p:cNvSpPr>
          <p:nvPr>
            <p:ph type="sldNum" sz="quarter" idx="5"/>
          </p:nvPr>
        </p:nvSpPr>
        <p:spPr/>
        <p:txBody>
          <a:bodyPr/>
          <a:lstStyle/>
          <a:p>
            <a:fld id="{20979BA0-4E53-4447-BDF1-2813B9F102D6}" type="slidenum">
              <a:rPr lang="en-US" smtClean="0"/>
              <a:t>14</a:t>
            </a:fld>
            <a:endParaRPr lang="en-US"/>
          </a:p>
        </p:txBody>
      </p:sp>
    </p:spTree>
    <p:extLst>
      <p:ext uri="{BB962C8B-B14F-4D97-AF65-F5344CB8AC3E}">
        <p14:creationId xmlns:p14="http://schemas.microsoft.com/office/powerpoint/2010/main" val="213016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Students in first year take the same core math courses across all programs: Calculus, Algebra (proofs course), Computer Science, and Linear Algebra. In addition, students from most programs are required to take a communications course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intro to academic writing or public speaking) in first year. The number of electives and the number of options they have for electives depends on their program.</a:t>
            </a:r>
          </a:p>
          <a:p>
            <a:endParaRPr lang="en-US" dirty="0"/>
          </a:p>
        </p:txBody>
      </p:sp>
      <p:sp>
        <p:nvSpPr>
          <p:cNvPr id="4" name="Slide Number Placeholder 3"/>
          <p:cNvSpPr>
            <a:spLocks noGrp="1"/>
          </p:cNvSpPr>
          <p:nvPr>
            <p:ph type="sldNum" sz="quarter" idx="5"/>
          </p:nvPr>
        </p:nvSpPr>
        <p:spPr/>
        <p:txBody>
          <a:bodyPr/>
          <a:lstStyle/>
          <a:p>
            <a:fld id="{20979BA0-4E53-4447-BDF1-2813B9F102D6}" type="slidenum">
              <a:rPr lang="en-US" smtClean="0"/>
              <a:t>20</a:t>
            </a:fld>
            <a:endParaRPr lang="en-US"/>
          </a:p>
        </p:txBody>
      </p:sp>
    </p:spTree>
    <p:extLst>
      <p:ext uri="{BB962C8B-B14F-4D97-AF65-F5344CB8AC3E}">
        <p14:creationId xmlns:p14="http://schemas.microsoft.com/office/powerpoint/2010/main" val="23618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 Actuaries do?:</a:t>
            </a:r>
          </a:p>
          <a:p>
            <a:pPr marL="171450" indent="-171450">
              <a:buFont typeface="Arial" panose="020B0604020202020204" pitchFamily="34" charset="0"/>
              <a:buChar char="•"/>
              <a:defRPr/>
            </a:pPr>
            <a:r>
              <a:rPr lang="en-US" altLang="en-US" sz="1200" b="0" dirty="0"/>
              <a:t>Design, price, and manage products (insurance, pension plans) used to give consumers financial security</a:t>
            </a:r>
          </a:p>
          <a:p>
            <a:pPr marL="171450" indent="-171450">
              <a:buFont typeface="Arial" panose="020B0604020202020204" pitchFamily="34" charset="0"/>
              <a:buChar char="•"/>
              <a:defRPr/>
            </a:pPr>
            <a:r>
              <a:rPr lang="en-US" altLang="en-US" sz="1200" b="0" dirty="0"/>
              <a:t>Manage companies’ financial risks and solvency</a:t>
            </a:r>
          </a:p>
          <a:p>
            <a:pPr marL="171450" indent="-171450">
              <a:buFont typeface="Arial" panose="020B0604020202020204" pitchFamily="34" charset="0"/>
              <a:buChar char="•"/>
              <a:defRPr/>
            </a:pPr>
            <a:r>
              <a:rPr lang="en-US" altLang="en-US" sz="1200" b="0" dirty="0"/>
              <a:t>Create models to analyze impacts of climate change and emerging society-wide risks and design mitigation solutions</a:t>
            </a:r>
          </a:p>
          <a:p>
            <a:pPr marL="171450" indent="-171450">
              <a:buFont typeface="Arial" panose="020B0604020202020204" pitchFamily="34" charset="0"/>
              <a:buChar char="•"/>
              <a:defRPr/>
            </a:pPr>
            <a:r>
              <a:rPr lang="en-US" altLang="en-US" sz="1200" b="0" dirty="0"/>
              <a:t>Use data to build predictive models and inform decisions (ex. fraud detection, marketing campaigns, product development)</a:t>
            </a:r>
          </a:p>
          <a:p>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38</a:t>
            </a:fld>
            <a:endParaRPr lang="en-US"/>
          </a:p>
        </p:txBody>
      </p:sp>
    </p:spTree>
    <p:extLst>
      <p:ext uri="{BB962C8B-B14F-4D97-AF65-F5344CB8AC3E}">
        <p14:creationId xmlns:p14="http://schemas.microsoft.com/office/powerpoint/2010/main" val="158470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1C525-6815-8640-C11D-6ECCE3CD2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4B7F5-D0F0-923D-E328-B18E05C90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B93DB-BC4A-35E7-7247-DF95FBCEEBD8}"/>
              </a:ext>
            </a:extLst>
          </p:cNvPr>
          <p:cNvSpPr>
            <a:spLocks noGrp="1"/>
          </p:cNvSpPr>
          <p:nvPr>
            <p:ph type="body" idx="1"/>
          </p:nvPr>
        </p:nvSpPr>
        <p:spPr/>
        <p:txBody>
          <a:bodyPr/>
          <a:lstStyle/>
          <a:p>
            <a:r>
              <a:rPr lang="en-CA" dirty="0"/>
              <a:t>https://www.youtube.com/watch?v=X2bax2Sim8Q</a:t>
            </a:r>
          </a:p>
        </p:txBody>
      </p:sp>
      <p:sp>
        <p:nvSpPr>
          <p:cNvPr id="4" name="Slide Number Placeholder 3">
            <a:extLst>
              <a:ext uri="{FF2B5EF4-FFF2-40B4-BE49-F238E27FC236}">
                <a16:creationId xmlns:a16="http://schemas.microsoft.com/office/drawing/2014/main" id="{12734BF2-2798-6727-1A81-ADC9D424A8D4}"/>
              </a:ext>
            </a:extLst>
          </p:cNvPr>
          <p:cNvSpPr>
            <a:spLocks noGrp="1"/>
          </p:cNvSpPr>
          <p:nvPr>
            <p:ph type="sldNum" sz="quarter" idx="5"/>
          </p:nvPr>
        </p:nvSpPr>
        <p:spPr/>
        <p:txBody>
          <a:bodyPr/>
          <a:lstStyle/>
          <a:p>
            <a:fld id="{8CCEF7D1-689C-4BC1-B59B-4A4CE078ECDF}" type="slidenum">
              <a:rPr lang="en-US" smtClean="0"/>
              <a:t>39</a:t>
            </a:fld>
            <a:endParaRPr lang="en-US"/>
          </a:p>
        </p:txBody>
      </p:sp>
    </p:spTree>
    <p:extLst>
      <p:ext uri="{BB962C8B-B14F-4D97-AF65-F5344CB8AC3E}">
        <p14:creationId xmlns:p14="http://schemas.microsoft.com/office/powerpoint/2010/main" val="145428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40</a:t>
            </a:fld>
            <a:endParaRPr lang="en-US"/>
          </a:p>
        </p:txBody>
      </p:sp>
    </p:spTree>
    <p:extLst>
      <p:ext uri="{BB962C8B-B14F-4D97-AF65-F5344CB8AC3E}">
        <p14:creationId xmlns:p14="http://schemas.microsoft.com/office/powerpoint/2010/main" val="246573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F58D7-166A-3A7A-ACDD-93F829A00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BAF8B-441B-CCBC-DC2B-DC0F660EC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53C1D-C768-1014-5731-E24A5915B8F1}"/>
              </a:ext>
            </a:extLst>
          </p:cNvPr>
          <p:cNvSpPr>
            <a:spLocks noGrp="1"/>
          </p:cNvSpPr>
          <p:nvPr>
            <p:ph type="body" idx="1"/>
          </p:nvPr>
        </p:nvSpPr>
        <p:spPr/>
        <p:txBody>
          <a:bodyPr/>
          <a:lstStyle/>
          <a:p>
            <a:r>
              <a:rPr lang="en-CA" dirty="0"/>
              <a:t>Some recent data from last year: </a:t>
            </a:r>
          </a:p>
          <a:p>
            <a:r>
              <a:rPr lang="en-CA" dirty="0"/>
              <a:t>-most students have 3-4 exams passed by graduation</a:t>
            </a:r>
          </a:p>
          <a:p>
            <a:r>
              <a:rPr lang="en-CA" dirty="0"/>
              <a:t>-70% of </a:t>
            </a:r>
            <a:r>
              <a:rPr lang="en-CA" dirty="0" err="1"/>
              <a:t>actsc</a:t>
            </a:r>
            <a:r>
              <a:rPr lang="en-CA" dirty="0"/>
              <a:t> majors are co-op students</a:t>
            </a:r>
          </a:p>
          <a:p>
            <a:r>
              <a:rPr lang="en-CA" dirty="0"/>
              <a:t>-placement rate for co-op students within 1 year of graduation is ~100% </a:t>
            </a:r>
            <a:r>
              <a:rPr lang="en-CA" b="1" dirty="0"/>
              <a:t>in their field</a:t>
            </a:r>
            <a:r>
              <a:rPr lang="en-CA" b="0" dirty="0"/>
              <a:t> and over 85% when considering all (co-op and non-coop) students</a:t>
            </a:r>
            <a:endParaRPr lang="en-CA" dirty="0"/>
          </a:p>
        </p:txBody>
      </p:sp>
      <p:sp>
        <p:nvSpPr>
          <p:cNvPr id="4" name="Slide Number Placeholder 3">
            <a:extLst>
              <a:ext uri="{FF2B5EF4-FFF2-40B4-BE49-F238E27FC236}">
                <a16:creationId xmlns:a16="http://schemas.microsoft.com/office/drawing/2014/main" id="{1B89FF68-5A8F-A849-ED25-ADCE3CF7F0BC}"/>
              </a:ext>
            </a:extLst>
          </p:cNvPr>
          <p:cNvSpPr>
            <a:spLocks noGrp="1"/>
          </p:cNvSpPr>
          <p:nvPr>
            <p:ph type="sldNum" sz="quarter" idx="5"/>
          </p:nvPr>
        </p:nvSpPr>
        <p:spPr/>
        <p:txBody>
          <a:bodyPr/>
          <a:lstStyle/>
          <a:p>
            <a:fld id="{8CCEF7D1-689C-4BC1-B59B-4A4CE078ECDF}" type="slidenum">
              <a:rPr lang="en-US" smtClean="0"/>
              <a:t>41</a:t>
            </a:fld>
            <a:endParaRPr lang="en-US"/>
          </a:p>
        </p:txBody>
      </p:sp>
    </p:spTree>
    <p:extLst>
      <p:ext uri="{BB962C8B-B14F-4D97-AF65-F5344CB8AC3E}">
        <p14:creationId xmlns:p14="http://schemas.microsoft.com/office/powerpoint/2010/main" val="289606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Emphasize okay to not declare in 2A </a:t>
            </a:r>
            <a:r>
              <a:rPr lang="en-CA"/>
              <a:t>and declare later!!</a:t>
            </a:r>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42</a:t>
            </a:fld>
            <a:endParaRPr lang="en-US"/>
          </a:p>
        </p:txBody>
      </p:sp>
    </p:spTree>
    <p:extLst>
      <p:ext uri="{BB962C8B-B14F-4D97-AF65-F5344CB8AC3E}">
        <p14:creationId xmlns:p14="http://schemas.microsoft.com/office/powerpoint/2010/main" val="126222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BA46B-62E1-9C4E-9919-D959D55246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
        <p:nvSpPr>
          <p:cNvPr id="2" name="Title 1"/>
          <p:cNvSpPr>
            <a:spLocks noGrp="1"/>
          </p:cNvSpPr>
          <p:nvPr>
            <p:ph type="ctrTitle" hasCustomPrompt="1"/>
          </p:nvPr>
        </p:nvSpPr>
        <p:spPr>
          <a:xfrm>
            <a:off x="452740" y="1028940"/>
            <a:ext cx="9821560" cy="1474115"/>
          </a:xfrm>
        </p:spPr>
        <p:txBody>
          <a:bodyPr lIns="0" anchor="b">
            <a:noAutofit/>
          </a:bodyPr>
          <a:lstStyle>
            <a:lvl1pPr algn="l">
              <a:defRPr sz="5400" b="1" i="0"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11/26/2024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5" name="Group 4"/>
          <p:cNvGrpSpPr/>
          <p:nvPr userDrawn="1"/>
        </p:nvGrpSpPr>
        <p:grpSpPr>
          <a:xfrm>
            <a:off x="0" y="0"/>
            <a:ext cx="12192000" cy="397164"/>
            <a:chOff x="0" y="0"/>
            <a:chExt cx="12192000" cy="397164"/>
          </a:xfrm>
        </p:grpSpPr>
        <p:sp>
          <p:nvSpPr>
            <p:cNvPr id="18" name="Rectangle 1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11/26/2024</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11/26/2024</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11/26/2024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t>11/26/2024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8" name="Group 7">
            <a:extLst>
              <a:ext uri="{FF2B5EF4-FFF2-40B4-BE49-F238E27FC236}">
                <a16:creationId xmlns:a16="http://schemas.microsoft.com/office/drawing/2014/main" id="{CCABB091-8774-9E48-B7F2-27B51F3E1D9E}"/>
              </a:ext>
            </a:extLst>
          </p:cNvPr>
          <p:cNvGrpSpPr/>
          <p:nvPr userDrawn="1"/>
        </p:nvGrpSpPr>
        <p:grpSpPr>
          <a:xfrm>
            <a:off x="0" y="0"/>
            <a:ext cx="12192000" cy="397164"/>
            <a:chOff x="0" y="0"/>
            <a:chExt cx="12192000" cy="397164"/>
          </a:xfrm>
        </p:grpSpPr>
        <p:sp>
          <p:nvSpPr>
            <p:cNvPr id="9" name="Rectangle 8">
              <a:extLst>
                <a:ext uri="{FF2B5EF4-FFF2-40B4-BE49-F238E27FC236}">
                  <a16:creationId xmlns:a16="http://schemas.microsoft.com/office/drawing/2014/main" id="{A838D7EA-7D07-4B42-ADCB-1BD63AAF7D0C}"/>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39E683-6E4A-C449-AE6A-1450532C4F8B}"/>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2A2C1C-9C97-DD44-B681-19658D0285CE}"/>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26D620-ECF0-0F4F-8577-FEDCE92C9B0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EAD5E-D572-2543-A13B-AF19766C6061}"/>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11/26/2024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9A98F507-4C7B-6440-9274-D567E17B880A}"/>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0062FC0E-C608-DC42-8142-5E620C58639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CC75DC-12D2-C548-B93B-8BE8DDE058E8}"/>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4F8930-F07E-A444-B191-FE56C3BD831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26A990-F64D-7B46-9DDB-79FB7E56237D}"/>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9A52E3-1AD5-F04B-A519-876179FD2849}"/>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07867"/>
            <a:ext cx="5440648" cy="5445153"/>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11/26/2024</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5587999"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683A625-C185-494B-B37B-9A01244E3192}"/>
              </a:ext>
            </a:extLst>
          </p:cNvPr>
          <p:cNvGrpSpPr/>
          <p:nvPr userDrawn="1"/>
        </p:nvGrpSpPr>
        <p:grpSpPr>
          <a:xfrm>
            <a:off x="0" y="0"/>
            <a:ext cx="12192000" cy="397164"/>
            <a:chOff x="0" y="0"/>
            <a:chExt cx="12192000" cy="397164"/>
          </a:xfrm>
        </p:grpSpPr>
        <p:sp>
          <p:nvSpPr>
            <p:cNvPr id="13" name="Rectangle 12">
              <a:extLst>
                <a:ext uri="{FF2B5EF4-FFF2-40B4-BE49-F238E27FC236}">
                  <a16:creationId xmlns:a16="http://schemas.microsoft.com/office/drawing/2014/main" id="{EEB838A2-1B77-0E49-8EB2-7C6DCD7571CB}"/>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B6C057-9898-964D-A318-DDE19B199684}"/>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7EC5E2-3D95-A749-8B20-E089E5CD8094}"/>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1FB6F0-3123-6F44-ADA3-9A378BBFB9EC}"/>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8458C1-B21A-1740-8C2E-D51A34AFD1A3}"/>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11/26/2024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DA77994C-28FD-564D-8D2B-3C1D1E003F78}"/>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3AF1F1A7-A97F-2043-A2B6-700DB47E5D6E}"/>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24B184-90A6-454F-9D9E-ECF073E8AB22}"/>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BF415E-5C68-5A46-A4AA-12882385D64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F68827-DD27-C847-A47E-256BF5F3DD58}"/>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BE1C56-BDF3-2C49-8D53-7F278C21E61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11/26/2024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94B9973A-E968-E149-B111-4E3A0085298A}"/>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3D2FDE60-617C-5041-979E-D1F7A2C5C89F}"/>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4F1CEB-D611-BA47-A19D-E0A5A169870A}"/>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7D50D4-6174-034C-A3F3-E9AB2E1D328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EA6D82-A05D-0249-8E30-A4790C4403B2}"/>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C19425-79B1-3342-B23A-57609026ACF2}"/>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pPr/>
              <a:t>11/26/2024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3C710A07-0963-2F48-B979-AEAC595D2302}"/>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BEF4AFBB-4878-E449-BA3E-95D6B0E5FAB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A5CE70-AD3F-774E-BE63-C49B146F7847}"/>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CBF245-27F6-0A4E-A98C-1F74A015B67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9344F2-19C3-7A47-BC07-9351DEF6EEA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60D7D3-7608-864C-95F0-5D019659C1F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19067" y="6335309"/>
            <a:ext cx="1181114" cy="250337"/>
          </a:xfrm>
        </p:spPr>
        <p:txBody>
          <a:bodyPr/>
          <a:lstStyle/>
          <a:p>
            <a:fld id="{75D660D7-90CE-4513-A3CE-C070B9421917}" type="datetime1">
              <a:rPr lang="en-US" smtClean="0"/>
              <a:t>11/26/2024</a:t>
            </a:fld>
            <a:endParaRPr lang="en-US" dirty="0"/>
          </a:p>
        </p:txBody>
      </p:sp>
      <p:sp>
        <p:nvSpPr>
          <p:cNvPr id="10" name="Footer Placeholder 9"/>
          <p:cNvSpPr>
            <a:spLocks noGrp="1"/>
          </p:cNvSpPr>
          <p:nvPr>
            <p:ph type="ftr" sz="quarter" idx="11"/>
          </p:nvPr>
        </p:nvSpPr>
        <p:spPr>
          <a:xfrm>
            <a:off x="291819"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3" y="985586"/>
            <a:ext cx="6173872" cy="4075200"/>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11/26/2024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AED51070-0FEE-B746-AFAB-B0E11FE67C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0A368D4B-3D0A-49AB-8EA2-2DC8CB4594DB}" type="datetime1">
              <a:rPr lang="en-US" smtClean="0"/>
              <a:pPr/>
              <a:t>11/26/2024</a:t>
            </a:fld>
            <a:endParaRPr lang="en-US" dirty="0"/>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5" name="Picture 4">
            <a:extLst>
              <a:ext uri="{FF2B5EF4-FFF2-40B4-BE49-F238E27FC236}">
                <a16:creationId xmlns:a16="http://schemas.microsoft.com/office/drawing/2014/main" id="{90DB1498-F58C-E646-9F6F-54D3F125A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985586"/>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19067" y="6335309"/>
            <a:ext cx="1181114" cy="250337"/>
          </a:xfrm>
        </p:spPr>
        <p:txBody>
          <a:bodyPr/>
          <a:lstStyle/>
          <a:p>
            <a:fld id="{75D660D7-90CE-4513-A3CE-C070B9421917}" type="datetime1">
              <a:rPr lang="en-US" smtClean="0"/>
              <a:t>11/26/2024</a:t>
            </a:fld>
            <a:endParaRPr lang="en-US" dirty="0"/>
          </a:p>
        </p:txBody>
      </p:sp>
      <p:sp>
        <p:nvSpPr>
          <p:cNvPr id="10" name="Footer Placeholder 9"/>
          <p:cNvSpPr>
            <a:spLocks noGrp="1"/>
          </p:cNvSpPr>
          <p:nvPr>
            <p:ph type="ftr" sz="quarter" idx="11"/>
          </p:nvPr>
        </p:nvSpPr>
        <p:spPr>
          <a:xfrm>
            <a:off x="291819"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805093"/>
            <a:ext cx="6173872" cy="4075200"/>
          </a:xfrm>
          <a:prstGeom prst="rect">
            <a:avLst/>
          </a:prstGeom>
        </p:spPr>
      </p:pic>
      <p:pic>
        <p:nvPicPr>
          <p:cNvPr id="14" name="Picture 13">
            <a:extLst>
              <a:ext uri="{FF2B5EF4-FFF2-40B4-BE49-F238E27FC236}">
                <a16:creationId xmlns:a16="http://schemas.microsoft.com/office/drawing/2014/main" id="{F0B9F152-2C9C-3C49-91F6-1A68EA5126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5" name="Picture 14">
            <a:extLst>
              <a:ext uri="{FF2B5EF4-FFF2-40B4-BE49-F238E27FC236}">
                <a16:creationId xmlns:a16="http://schemas.microsoft.com/office/drawing/2014/main" id="{49FD4754-DD21-1142-99BB-DD4E0873283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24556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0A368D4B-3D0A-49AB-8EA2-2DC8CB4594DB}" type="datetime1">
              <a:rPr lang="en-US" smtClean="0"/>
              <a:pPr/>
              <a:t>11/26/2024</a:t>
            </a:fld>
            <a:endParaRPr lang="en-US" dirty="0"/>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5" name="Picture 4">
            <a:extLst>
              <a:ext uri="{FF2B5EF4-FFF2-40B4-BE49-F238E27FC236}">
                <a16:creationId xmlns:a16="http://schemas.microsoft.com/office/drawing/2014/main" id="{90DB1498-F58C-E646-9F6F-54D3F125A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799131"/>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44F621A7-BC12-434B-BB2A-7AB9ABA1472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7" name="Picture 16">
            <a:extLst>
              <a:ext uri="{FF2B5EF4-FFF2-40B4-BE49-F238E27FC236}">
                <a16:creationId xmlns:a16="http://schemas.microsoft.com/office/drawing/2014/main" id="{17034381-4CDE-A64B-9AB1-A8FE06B6A14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36884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mparison">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49300" y="1396192"/>
            <a:ext cx="5028607" cy="670270"/>
          </a:xfrm>
        </p:spPr>
        <p:txBody>
          <a:bodyPr anchor="b">
            <a:noAutofit/>
          </a:bodyPr>
          <a:lstStyle>
            <a:lvl1pPr marL="0" indent="0">
              <a:buNone/>
              <a:defRPr sz="2400" b="1" i="0" baseline="0">
                <a:latin typeface="Barlow Condensed"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49300" y="2184402"/>
            <a:ext cx="5028608"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34554" y="1396192"/>
            <a:ext cx="5593459" cy="670270"/>
          </a:xfrm>
        </p:spPr>
        <p:txBody>
          <a:bodyPr anchor="b">
            <a:normAutofit/>
          </a:bodyPr>
          <a:lstStyle>
            <a:lvl1pPr marL="0" indent="0">
              <a:buNone/>
              <a:defRPr sz="2400" b="1" i="0">
                <a:latin typeface="Barlow Condensed"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34554" y="2184402"/>
            <a:ext cx="5593459"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0A0B7A2D-007A-264A-AD63-603F58CE63EC}"/>
              </a:ext>
            </a:extLst>
          </p:cNvPr>
          <p:cNvSpPr>
            <a:spLocks noGrp="1"/>
          </p:cNvSpPr>
          <p:nvPr>
            <p:ph type="title" hasCustomPrompt="1"/>
          </p:nvPr>
        </p:nvSpPr>
        <p:spPr>
          <a:xfrm>
            <a:off x="749300" y="434112"/>
            <a:ext cx="11080315" cy="895927"/>
          </a:xfrm>
        </p:spPr>
        <p:txBody>
          <a:bodyPr/>
          <a:lstStyle/>
          <a:p>
            <a:r>
              <a:rPr lang="en-US" dirty="0"/>
              <a:t>CLICK TO EDIT MASTER TITLE STYLE</a:t>
            </a:r>
          </a:p>
        </p:txBody>
      </p:sp>
    </p:spTree>
    <p:extLst>
      <p:ext uri="{BB962C8B-B14F-4D97-AF65-F5344CB8AC3E}">
        <p14:creationId xmlns:p14="http://schemas.microsoft.com/office/powerpoint/2010/main" val="33669063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5040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11/26/2024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23" name="Group 22"/>
          <p:cNvGrpSpPr/>
          <p:nvPr userDrawn="1"/>
        </p:nvGrpSpPr>
        <p:grpSpPr>
          <a:xfrm>
            <a:off x="0" y="0"/>
            <a:ext cx="12192000" cy="397164"/>
            <a:chOff x="0" y="0"/>
            <a:chExt cx="12192000" cy="397164"/>
          </a:xfrm>
        </p:grpSpPr>
        <p:sp>
          <p:nvSpPr>
            <p:cNvPr id="24" name="Rectangle 23"/>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A25637DD-B94D-0C4B-80E5-DEC983B41A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11/26/2024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A7E8EE6-1FF2-414B-9B24-9195B1BD6F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11/26/2024</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11/26/2024</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b="1"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1"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11/26/2024</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19583"/>
            <a:ext cx="8770620" cy="1212056"/>
          </a:xfrm>
        </p:spPr>
        <p:txBody>
          <a:bodyPr anchor="b">
            <a:noAutofit/>
          </a:bodyPr>
          <a:lstStyle>
            <a:lvl1pPr algn="l">
              <a:defRPr sz="4000" b="1"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3946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49107" y="6335309"/>
            <a:ext cx="1181114" cy="250337"/>
          </a:xfrm>
        </p:spPr>
        <p:txBody>
          <a:bodyPr/>
          <a:lstStyle/>
          <a:p>
            <a:fld id="{72EFF9E2-52BD-4C8D-9C57-79F661DB94A1}" type="datetime1">
              <a:rPr lang="en-US" smtClean="0"/>
              <a:t>11/26/2024</a:t>
            </a:fld>
            <a:endParaRPr lang="en-US" dirty="0"/>
          </a:p>
        </p:txBody>
      </p:sp>
      <p:sp>
        <p:nvSpPr>
          <p:cNvPr id="5" name="Footer Placeholder 4"/>
          <p:cNvSpPr>
            <a:spLocks noGrp="1"/>
          </p:cNvSpPr>
          <p:nvPr>
            <p:ph type="ftr" sz="quarter" idx="11"/>
          </p:nvPr>
        </p:nvSpPr>
        <p:spPr>
          <a:xfrm>
            <a:off x="261779" y="6335309"/>
            <a:ext cx="4525878" cy="250337"/>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27" name="Group 26"/>
          <p:cNvGrpSpPr/>
          <p:nvPr userDrawn="1"/>
        </p:nvGrpSpPr>
        <p:grpSpPr>
          <a:xfrm>
            <a:off x="0" y="0"/>
            <a:ext cx="12192000" cy="397164"/>
            <a:chOff x="0" y="0"/>
            <a:chExt cx="12192000" cy="397164"/>
          </a:xfrm>
        </p:grpSpPr>
        <p:sp>
          <p:nvSpPr>
            <p:cNvPr id="28" name="Rectangle 2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11/26/2024</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80C77E-1E1D-EE42-A63B-AC14ACFC975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911499" y="5995768"/>
            <a:ext cx="3280501" cy="90000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11/26/2024</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26" name="Group 25"/>
          <p:cNvGrpSpPr/>
          <p:nvPr userDrawn="1"/>
        </p:nvGrpSpPr>
        <p:grpSpPr>
          <a:xfrm>
            <a:off x="0" y="0"/>
            <a:ext cx="12192000" cy="397164"/>
            <a:chOff x="0" y="0"/>
            <a:chExt cx="12192000" cy="397164"/>
          </a:xfrm>
        </p:grpSpPr>
        <p:sp>
          <p:nvSpPr>
            <p:cNvPr id="27" name="Rectangle 2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2" r:id="rId21"/>
    <p:sldLayoutId id="2147483723" r:id="rId22"/>
    <p:sldLayoutId id="214748372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mailto:MathAdvisors@uwaterloo.ca"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mailto:MathAdvisors@uwaterloo.ca"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mailto:MathAdvisors@uwaterloo.ca"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X2bax2Sim8Q"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mailto:SASUGradAdv@uwaterloo.c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www.soa.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actuaries.org.uk/" TargetMode="External"/><Relationship Id="rId5" Type="http://schemas.openxmlformats.org/officeDocument/2006/relationships/hyperlink" Target="http://www.casact.org/" TargetMode="External"/><Relationship Id="rId4" Type="http://schemas.openxmlformats.org/officeDocument/2006/relationships/hyperlink" Target="http://www.actuaries.ca/"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uwaterloo.ca/statistics-and-actuarial-science/current-undergraduate-students/canadian-institute-actuaries-cia-accreditation-societ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uwaterloo.ca/statistics-and-actuarial-science/current-undergraduate-students/canadian-institute-actuaries-cia-accreditation-society"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waterloo.ca/statistics-and-actuarial-science/undergraduate-studies"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D4FQsYTbLoI"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hematics 3">
            <a:extLst>
              <a:ext uri="{FF2B5EF4-FFF2-40B4-BE49-F238E27FC236}">
                <a16:creationId xmlns:a16="http://schemas.microsoft.com/office/drawing/2014/main" id="{8BE2B18D-579F-ADA4-BD6A-9733351EA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40" r="18773" b="-1"/>
          <a:stretch/>
        </p:blipFill>
        <p:spPr bwMode="auto">
          <a:xfrm>
            <a:off x="6094124" y="397164"/>
            <a:ext cx="6097876" cy="6460836"/>
          </a:xfrm>
          <a:prstGeom prst="rect">
            <a:avLst/>
          </a:prstGeom>
          <a:solidFill>
            <a:srgbClr val="FFFFFF"/>
          </a:solidFill>
        </p:spPr>
      </p:pic>
      <p:sp>
        <p:nvSpPr>
          <p:cNvPr id="2" name="Title 1"/>
          <p:cNvSpPr>
            <a:spLocks noGrp="1"/>
          </p:cNvSpPr>
          <p:nvPr>
            <p:ph type="ctrTitle"/>
          </p:nvPr>
        </p:nvSpPr>
        <p:spPr>
          <a:xfrm>
            <a:off x="394185" y="1891627"/>
            <a:ext cx="5486243" cy="2650836"/>
          </a:xfrm>
        </p:spPr>
        <p:txBody>
          <a:bodyPr vert="horz" lIns="0" tIns="45720" rIns="91440" bIns="45720" rtlCol="0" anchor="b">
            <a:normAutofit fontScale="90000"/>
          </a:bodyPr>
          <a:lstStyle/>
          <a:p>
            <a:r>
              <a:rPr lang="en-US" sz="4000" b="1" kern="1200" cap="all" spc="50" baseline="0" dirty="0">
                <a:latin typeface="+mj-lt"/>
                <a:ea typeface="+mj-ea"/>
                <a:cs typeface="+mj-cs"/>
              </a:rPr>
              <a:t>First Year Information night</a:t>
            </a:r>
            <a:br>
              <a:rPr lang="en-US" sz="4000" b="1" kern="1200" cap="all" spc="50" baseline="0" dirty="0">
                <a:latin typeface="+mj-lt"/>
                <a:ea typeface="+mj-ea"/>
                <a:cs typeface="+mj-cs"/>
              </a:rPr>
            </a:br>
            <a:br>
              <a:rPr lang="en-US" sz="4000" b="1" kern="1200" cap="all" spc="50" baseline="0" dirty="0">
                <a:latin typeface="+mj-lt"/>
                <a:ea typeface="+mj-ea"/>
                <a:cs typeface="+mj-cs"/>
              </a:rPr>
            </a:br>
            <a:r>
              <a:rPr lang="en-US" sz="4000" b="1" kern="1200" cap="all" spc="50" baseline="0" dirty="0">
                <a:latin typeface="+mj-lt"/>
                <a:ea typeface="+mj-ea"/>
                <a:cs typeface="+mj-cs"/>
              </a:rPr>
              <a:t>Statistics and Actuarial Science (SAS)</a:t>
            </a:r>
          </a:p>
        </p:txBody>
      </p:sp>
      <p:sp>
        <p:nvSpPr>
          <p:cNvPr id="1033" name="Slide Number Placeholder 5">
            <a:extLst>
              <a:ext uri="{FF2B5EF4-FFF2-40B4-BE49-F238E27FC236}">
                <a16:creationId xmlns:a16="http://schemas.microsoft.com/office/drawing/2014/main" id="{12D9AFE2-4965-1CE9-0789-D08D250D8A37}"/>
              </a:ext>
            </a:extLst>
          </p:cNvPr>
          <p:cNvSpPr>
            <a:spLocks noGrp="1"/>
          </p:cNvSpPr>
          <p:nvPr>
            <p:ph type="sldNum" sz="quarter" idx="12"/>
          </p:nvPr>
        </p:nvSpPr>
        <p:spPr>
          <a:xfrm>
            <a:off x="11148416" y="6377231"/>
            <a:ext cx="553900" cy="250337"/>
          </a:xfrm>
        </p:spPr>
        <p:txBody>
          <a:bodyPr/>
          <a:lstStyle/>
          <a:p>
            <a:pPr>
              <a:spcAft>
                <a:spcPts val="600"/>
              </a:spcAft>
            </a:pPr>
            <a:fld id="{93005692-73BE-493E-93AB-ECD6027A7652}" type="slidenum">
              <a:rPr lang="en-US" smtClean="0"/>
              <a:pPr>
                <a:spcAft>
                  <a:spcPts val="600"/>
                </a:spcAft>
              </a:pPr>
              <a:t>1</a:t>
            </a:fld>
            <a:endParaRPr lang="en-US"/>
          </a:p>
        </p:txBody>
      </p:sp>
      <p:sp>
        <p:nvSpPr>
          <p:cNvPr id="10" name="Date Placeholder 9" hidden="1"/>
          <p:cNvSpPr>
            <a:spLocks noGrp="1"/>
          </p:cNvSpPr>
          <p:nvPr>
            <p:ph type="dt" sz="half" idx="10"/>
          </p:nvPr>
        </p:nvSpPr>
        <p:spPr>
          <a:xfrm>
            <a:off x="513125" y="5355407"/>
            <a:ext cx="1182916" cy="377962"/>
          </a:xfrm>
        </p:spPr>
        <p:txBody>
          <a:bodyPr/>
          <a:lstStyle/>
          <a:p>
            <a:pPr>
              <a:spcAft>
                <a:spcPts val="600"/>
              </a:spcAft>
            </a:pPr>
            <a:fld id="{9541D9E1-716A-4165-92A1-0605DFE38AD1}" type="datetime1">
              <a:rPr lang="en-US" smtClean="0"/>
              <a:pPr>
                <a:spcAft>
                  <a:spcPts val="600"/>
                </a:spcAft>
              </a:pPr>
              <a:t>11/26/2024</a:t>
            </a:fld>
            <a:endParaRPr lang="en-US"/>
          </a:p>
        </p:txBody>
      </p:sp>
    </p:spTree>
    <p:extLst>
      <p:ext uri="{BB962C8B-B14F-4D97-AF65-F5344CB8AC3E}">
        <p14:creationId xmlns:p14="http://schemas.microsoft.com/office/powerpoint/2010/main" val="12916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3" name="Content Placeholder 2"/>
          <p:cNvSpPr>
            <a:spLocks noGrp="1"/>
          </p:cNvSpPr>
          <p:nvPr>
            <p:ph sz="half" idx="1"/>
          </p:nvPr>
        </p:nvSpPr>
        <p:spPr>
          <a:xfrm>
            <a:off x="259882" y="1746630"/>
            <a:ext cx="11569730" cy="4257006"/>
          </a:xfrm>
        </p:spPr>
        <p:txBody>
          <a:bodyPr vert="horz" lIns="91440" tIns="45720" rIns="91440" bIns="45720" rtlCol="0" anchor="t">
            <a:normAutofit/>
          </a:bodyPr>
          <a:lstStyle/>
          <a:p>
            <a:r>
              <a:rPr lang="en-US" dirty="0"/>
              <a:t>Statistics</a:t>
            </a:r>
          </a:p>
          <a:p>
            <a:pPr lvl="1"/>
            <a:r>
              <a:rPr lang="en-US" dirty="0"/>
              <a:t>Cumulative average (CAV) of 60%+ and </a:t>
            </a:r>
          </a:p>
          <a:p>
            <a:pPr lvl="1"/>
            <a:r>
              <a:rPr lang="en-US" dirty="0"/>
              <a:t>Math average (MAV) of 65%+</a:t>
            </a:r>
          </a:p>
          <a:p>
            <a:pPr lvl="1"/>
            <a:r>
              <a:rPr lang="en-US" dirty="0"/>
              <a:t>10 Passed Courses</a:t>
            </a:r>
          </a:p>
          <a:p>
            <a:pPr lvl="1"/>
            <a:r>
              <a:rPr lang="en-US" dirty="0"/>
              <a:t>No limit to number of students</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4168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STATISTICS</a:t>
            </a:r>
          </a:p>
        </p:txBody>
      </p:sp>
      <p:graphicFrame>
        <p:nvGraphicFramePr>
          <p:cNvPr id="6" name="Content Placeholder 5"/>
          <p:cNvGraphicFramePr>
            <a:graphicFrameLocks noGrp="1"/>
          </p:cNvGraphicFramePr>
          <p:nvPr>
            <p:ph idx="1"/>
          </p:nvPr>
        </p:nvGraphicFramePr>
        <p:xfrm>
          <a:off x="260350" y="1412875"/>
          <a:ext cx="11569700" cy="249428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STAT</a:t>
                      </a:r>
                      <a:r>
                        <a:rPr lang="en-US" baseline="0" dirty="0"/>
                        <a:t> 230 (if you have 80 or more in MATH 137) </a:t>
                      </a:r>
                    </a:p>
                    <a:p>
                      <a:r>
                        <a:rPr lang="en-US" baseline="0" dirty="0"/>
                        <a:t>or a Non Math Elective</a:t>
                      </a:r>
                      <a:endParaRPr lang="en-US" dirty="0"/>
                    </a:p>
                  </a:txBody>
                  <a:tcPr/>
                </a:tc>
                <a:extLst>
                  <a:ext uri="{0D108BD9-81ED-4DB2-BD59-A6C34878D82A}">
                    <a16:rowId xmlns:a16="http://schemas.microsoft.com/office/drawing/2014/main" val="10004"/>
                  </a:ext>
                </a:extLst>
              </a:tr>
              <a:tr h="370840">
                <a:tc>
                  <a:txBody>
                    <a:bodyPr/>
                    <a:lstStyle/>
                    <a:p>
                      <a:r>
                        <a:rPr lang="en-US" dirty="0"/>
                        <a:t>Non Math Elective</a:t>
                      </a:r>
                    </a:p>
                  </a:txBody>
                  <a:tcPr/>
                </a:tc>
                <a:tc>
                  <a:txBody>
                    <a:bodyPr/>
                    <a:lstStyle/>
                    <a:p>
                      <a:r>
                        <a:rPr lang="en-US" dirty="0"/>
                        <a:t>Non Math 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11</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*This is the standard sequence for math students.  If you are having difficulties or you are excelling there are alternative sequences.  Please contact a year 1 math advisor to find out more:  </a:t>
            </a:r>
            <a:r>
              <a:rPr lang="en-US" dirty="0">
                <a:hlinkClick r:id="rId2"/>
              </a:rPr>
              <a:t>MathAdvisors@uwaterloo.ca</a:t>
            </a:r>
            <a:r>
              <a:rPr lang="en-US" dirty="0"/>
              <a:t>.</a:t>
            </a:r>
          </a:p>
        </p:txBody>
      </p:sp>
    </p:spTree>
    <p:extLst>
      <p:ext uri="{BB962C8B-B14F-4D97-AF65-F5344CB8AC3E}">
        <p14:creationId xmlns:p14="http://schemas.microsoft.com/office/powerpoint/2010/main" val="110914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 Math Courses</a:t>
            </a:r>
          </a:p>
        </p:txBody>
      </p:sp>
      <p:sp>
        <p:nvSpPr>
          <p:cNvPr id="3" name="Content Placeholder 2"/>
          <p:cNvSpPr>
            <a:spLocks noGrp="1"/>
          </p:cNvSpPr>
          <p:nvPr>
            <p:ph sz="half" idx="1"/>
          </p:nvPr>
        </p:nvSpPr>
        <p:spPr>
          <a:xfrm>
            <a:off x="259882" y="1746630"/>
            <a:ext cx="11569730" cy="4257006"/>
          </a:xfrm>
        </p:spPr>
        <p:txBody>
          <a:bodyPr vert="horz" lIns="91440" tIns="45720" rIns="91440" bIns="45720" rtlCol="0" anchor="t">
            <a:normAutofit/>
          </a:bodyPr>
          <a:lstStyle/>
          <a:p>
            <a:r>
              <a:rPr lang="en-US" dirty="0"/>
              <a:t>For statistics you have a minimum of </a:t>
            </a:r>
          </a:p>
          <a:p>
            <a:pPr lvl="1"/>
            <a:r>
              <a:rPr lang="en-US" dirty="0"/>
              <a:t>26 math courses</a:t>
            </a:r>
          </a:p>
          <a:p>
            <a:pPr lvl="1"/>
            <a:r>
              <a:rPr lang="en-US" dirty="0"/>
              <a:t>10 non math courses (1 Communication course + ENGL 378 + 8 Other courses)</a:t>
            </a:r>
          </a:p>
          <a:p>
            <a:pPr lvl="1"/>
            <a:r>
              <a:rPr lang="en-US" dirty="0"/>
              <a:t>4 courses that can be anything</a:t>
            </a:r>
          </a:p>
          <a:p>
            <a:r>
              <a:rPr lang="en-US" dirty="0"/>
              <a:t>Non Math Course Selection:</a:t>
            </a:r>
          </a:p>
          <a:p>
            <a:pPr lvl="1"/>
            <a:r>
              <a:rPr lang="en-US" dirty="0"/>
              <a:t>Courses that will help you complete a minor in another field:  Biology,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12</a:t>
            </a:fld>
            <a:endParaRPr lang="en-US" dirty="0"/>
          </a:p>
        </p:txBody>
      </p:sp>
    </p:spTree>
    <p:extLst>
      <p:ext uri="{BB962C8B-B14F-4D97-AF65-F5344CB8AC3E}">
        <p14:creationId xmlns:p14="http://schemas.microsoft.com/office/powerpoint/2010/main" val="27229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Biostatistics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13</a:t>
            </a:fld>
            <a:endParaRPr lang="en-US" dirty="0"/>
          </a:p>
        </p:txBody>
      </p:sp>
    </p:spTree>
    <p:extLst>
      <p:ext uri="{BB962C8B-B14F-4D97-AF65-F5344CB8AC3E}">
        <p14:creationId xmlns:p14="http://schemas.microsoft.com/office/powerpoint/2010/main" val="22946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F268B9-FD04-294D-A875-28D7103C0091}"/>
              </a:ext>
            </a:extLst>
          </p:cNvPr>
          <p:cNvSpPr>
            <a:spLocks noGrp="1"/>
          </p:cNvSpPr>
          <p:nvPr>
            <p:ph type="title" hasCustomPrompt="1"/>
          </p:nvPr>
        </p:nvSpPr>
        <p:spPr>
          <a:xfrm>
            <a:off x="502397" y="225925"/>
            <a:ext cx="11080315" cy="895927"/>
          </a:xfrm>
        </p:spPr>
        <p:txBody>
          <a:bodyPr/>
          <a:lstStyle/>
          <a:p>
            <a:r>
              <a:rPr lang="en-US" dirty="0">
                <a:solidFill>
                  <a:schemeClr val="bg1"/>
                </a:solidFill>
              </a:rPr>
              <a:t>Biostatistics</a:t>
            </a:r>
          </a:p>
        </p:txBody>
      </p:sp>
      <p:sp>
        <p:nvSpPr>
          <p:cNvPr id="2" name="TextBox 1">
            <a:extLst>
              <a:ext uri="{FF2B5EF4-FFF2-40B4-BE49-F238E27FC236}">
                <a16:creationId xmlns:a16="http://schemas.microsoft.com/office/drawing/2014/main" id="{521A8E0E-70E0-3AF6-F27C-7319319466DB}"/>
              </a:ext>
            </a:extLst>
          </p:cNvPr>
          <p:cNvSpPr txBox="1"/>
          <p:nvPr/>
        </p:nvSpPr>
        <p:spPr>
          <a:xfrm>
            <a:off x="502397" y="1121852"/>
            <a:ext cx="11386868" cy="4832092"/>
          </a:xfrm>
          <a:prstGeom prst="rect">
            <a:avLst/>
          </a:prstGeom>
          <a:noFill/>
        </p:spPr>
        <p:txBody>
          <a:bodyPr wrap="square" rtlCol="0">
            <a:spAutoFit/>
          </a:bodyPr>
          <a:lstStyle/>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field of drawing reliable conclusions from data in the life sciences.</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Example Questions: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Does a particular vaccine reduce the likelihood of getting COVID?</a:t>
            </a:r>
          </a:p>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What affect does a government policy have on the proportion of smokers?</a:t>
            </a:r>
          </a:p>
          <a:p>
            <a:pPr marL="342900" marR="0" lvl="0" indent="-342900">
              <a:spcBef>
                <a:spcPts val="0"/>
              </a:spcBef>
              <a:spcAft>
                <a:spcPts val="0"/>
              </a:spcAft>
              <a:buFont typeface="Symbol" panose="05050102010706020507" pitchFamily="18" charset="2"/>
              <a:buChar char=""/>
            </a:pPr>
            <a:r>
              <a:rPr lang="en-US"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What is the home range of a bear?</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Oval 4"/>
          <p:cNvSpPr/>
          <p:nvPr/>
        </p:nvSpPr>
        <p:spPr>
          <a:xfrm>
            <a:off x="3202031" y="1789839"/>
            <a:ext cx="31337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Oval 5"/>
          <p:cNvSpPr/>
          <p:nvPr/>
        </p:nvSpPr>
        <p:spPr>
          <a:xfrm>
            <a:off x="5196417" y="2149222"/>
            <a:ext cx="30829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7"/>
          <p:cNvSpPr txBox="1">
            <a:spLocks noChangeArrowheads="1"/>
          </p:cNvSpPr>
          <p:nvPr/>
        </p:nvSpPr>
        <p:spPr bwMode="auto">
          <a:xfrm>
            <a:off x="3654296" y="2520089"/>
            <a:ext cx="1273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Statistics</a:t>
            </a:r>
          </a:p>
        </p:txBody>
      </p:sp>
      <p:sp>
        <p:nvSpPr>
          <p:cNvPr id="8" name="TextBox 8"/>
          <p:cNvSpPr txBox="1">
            <a:spLocks noChangeArrowheads="1"/>
          </p:cNvSpPr>
          <p:nvPr/>
        </p:nvSpPr>
        <p:spPr bwMode="auto">
          <a:xfrm>
            <a:off x="6505014" y="2793294"/>
            <a:ext cx="122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Life </a:t>
            </a:r>
          </a:p>
          <a:p>
            <a:pPr>
              <a:spcBef>
                <a:spcPct val="0"/>
              </a:spcBef>
              <a:buClrTx/>
              <a:buSzTx/>
              <a:buFontTx/>
              <a:buNone/>
            </a:pPr>
            <a:r>
              <a:rPr lang="en-US" altLang="en-US" sz="1800" dirty="0">
                <a:solidFill>
                  <a:schemeClr val="bg1"/>
                </a:solidFill>
                <a:latin typeface="Arial" panose="020B0604020202020204" pitchFamily="34" charset="0"/>
              </a:rPr>
              <a:t>Sciences</a:t>
            </a:r>
          </a:p>
        </p:txBody>
      </p:sp>
      <p:sp>
        <p:nvSpPr>
          <p:cNvPr id="9" name="TextBox 9"/>
          <p:cNvSpPr txBox="1">
            <a:spLocks noChangeArrowheads="1"/>
          </p:cNvSpPr>
          <p:nvPr/>
        </p:nvSpPr>
        <p:spPr bwMode="auto">
          <a:xfrm>
            <a:off x="5317943" y="2490566"/>
            <a:ext cx="87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solidFill>
                  <a:schemeClr val="bg1"/>
                </a:solidFill>
                <a:latin typeface="Arial" panose="020B0604020202020204" pitchFamily="34" charset="0"/>
              </a:rPr>
              <a:t>Bio-Stats</a:t>
            </a:r>
          </a:p>
        </p:txBody>
      </p:sp>
    </p:spTree>
    <p:extLst>
      <p:ext uri="{BB962C8B-B14F-4D97-AF65-F5344CB8AC3E}">
        <p14:creationId xmlns:p14="http://schemas.microsoft.com/office/powerpoint/2010/main" val="357987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3" name="Content Placeholder 2"/>
          <p:cNvSpPr>
            <a:spLocks noGrp="1"/>
          </p:cNvSpPr>
          <p:nvPr>
            <p:ph sz="half" idx="1"/>
          </p:nvPr>
        </p:nvSpPr>
        <p:spPr>
          <a:xfrm>
            <a:off x="259882" y="1746630"/>
            <a:ext cx="11569730" cy="4257006"/>
          </a:xfrm>
        </p:spPr>
        <p:txBody>
          <a:bodyPr vert="horz" lIns="91440" tIns="45720" rIns="91440" bIns="45720" rtlCol="0" anchor="t">
            <a:normAutofit/>
          </a:bodyPr>
          <a:lstStyle/>
          <a:p>
            <a:r>
              <a:rPr lang="en-US" dirty="0"/>
              <a:t>Biostatistics</a:t>
            </a:r>
          </a:p>
          <a:p>
            <a:pPr lvl="1"/>
            <a:r>
              <a:rPr lang="en-US" dirty="0"/>
              <a:t>Cumulative average (CAV) of 60%+ and </a:t>
            </a:r>
          </a:p>
          <a:p>
            <a:pPr lvl="1"/>
            <a:r>
              <a:rPr lang="en-US" dirty="0"/>
              <a:t>Math average (MAV) of 65%+</a:t>
            </a:r>
          </a:p>
          <a:p>
            <a:pPr lvl="1"/>
            <a:r>
              <a:rPr lang="en-US" dirty="0"/>
              <a:t>10 Passed Courses</a:t>
            </a:r>
          </a:p>
          <a:p>
            <a:pPr lvl="1"/>
            <a:r>
              <a:rPr lang="en-US" dirty="0"/>
              <a:t>No limit to number of students</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15</a:t>
            </a:fld>
            <a:endParaRPr lang="en-US" dirty="0"/>
          </a:p>
        </p:txBody>
      </p:sp>
    </p:spTree>
    <p:extLst>
      <p:ext uri="{BB962C8B-B14F-4D97-AF65-F5344CB8AC3E}">
        <p14:creationId xmlns:p14="http://schemas.microsoft.com/office/powerpoint/2010/main" val="37166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BIOSTATISTICS</a:t>
            </a:r>
          </a:p>
        </p:txBody>
      </p:sp>
      <p:graphicFrame>
        <p:nvGraphicFramePr>
          <p:cNvPr id="6" name="Content Placeholder 5"/>
          <p:cNvGraphicFramePr>
            <a:graphicFrameLocks noGrp="1"/>
          </p:cNvGraphicFramePr>
          <p:nvPr>
            <p:ph idx="1"/>
          </p:nvPr>
        </p:nvGraphicFramePr>
        <p:xfrm>
          <a:off x="260350" y="1412875"/>
          <a:ext cx="11569700" cy="249428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STAT</a:t>
                      </a:r>
                      <a:r>
                        <a:rPr lang="en-US" baseline="0" dirty="0"/>
                        <a:t> 230 (if you have 80 or more in MATH 137) </a:t>
                      </a:r>
                    </a:p>
                    <a:p>
                      <a:r>
                        <a:rPr lang="en-US" baseline="0" dirty="0"/>
                        <a:t>or a Non Math Elective</a:t>
                      </a:r>
                      <a:endParaRPr lang="en-US" dirty="0"/>
                    </a:p>
                  </a:txBody>
                  <a:tcPr/>
                </a:tc>
                <a:extLst>
                  <a:ext uri="{0D108BD9-81ED-4DB2-BD59-A6C34878D82A}">
                    <a16:rowId xmlns:a16="http://schemas.microsoft.com/office/drawing/2014/main" val="10004"/>
                  </a:ext>
                </a:extLst>
              </a:tr>
              <a:tr h="370840">
                <a:tc>
                  <a:txBody>
                    <a:bodyPr/>
                    <a:lstStyle/>
                    <a:p>
                      <a:r>
                        <a:rPr lang="en-US" dirty="0"/>
                        <a:t>Non Math Elective</a:t>
                      </a:r>
                    </a:p>
                  </a:txBody>
                  <a:tcPr/>
                </a:tc>
                <a:tc>
                  <a:txBody>
                    <a:bodyPr/>
                    <a:lstStyle/>
                    <a:p>
                      <a:r>
                        <a:rPr lang="en-US" dirty="0"/>
                        <a:t>Non Math 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16</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*This is the standard sequence for math students.  If you are having difficulties or you are excelling there are alternative sequences.  Please contact a year 1 math advisor to find out more:  </a:t>
            </a:r>
            <a:r>
              <a:rPr lang="en-US" dirty="0">
                <a:hlinkClick r:id="rId2"/>
              </a:rPr>
              <a:t>MathAdvisors@uwaterloo.ca</a:t>
            </a:r>
            <a:r>
              <a:rPr lang="en-US" dirty="0"/>
              <a:t>.</a:t>
            </a:r>
          </a:p>
        </p:txBody>
      </p:sp>
    </p:spTree>
    <p:extLst>
      <p:ext uri="{BB962C8B-B14F-4D97-AF65-F5344CB8AC3E}">
        <p14:creationId xmlns:p14="http://schemas.microsoft.com/office/powerpoint/2010/main" val="4919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 Math Courses</a:t>
            </a:r>
          </a:p>
        </p:txBody>
      </p:sp>
      <p:sp>
        <p:nvSpPr>
          <p:cNvPr id="3" name="Content Placeholder 2"/>
          <p:cNvSpPr>
            <a:spLocks noGrp="1"/>
          </p:cNvSpPr>
          <p:nvPr>
            <p:ph sz="half" idx="1"/>
          </p:nvPr>
        </p:nvSpPr>
        <p:spPr>
          <a:xfrm>
            <a:off x="259882" y="1330035"/>
            <a:ext cx="11569730" cy="4673601"/>
          </a:xfrm>
        </p:spPr>
        <p:txBody>
          <a:bodyPr vert="horz" lIns="91440" tIns="45720" rIns="91440" bIns="45720" rtlCol="0" anchor="t">
            <a:normAutofit lnSpcReduction="10000"/>
          </a:bodyPr>
          <a:lstStyle/>
          <a:p>
            <a:r>
              <a:rPr lang="en-US" dirty="0"/>
              <a:t>For biostatistics you have a minimum of </a:t>
            </a:r>
          </a:p>
          <a:p>
            <a:pPr lvl="1"/>
            <a:r>
              <a:rPr lang="en-US" dirty="0"/>
              <a:t>26 math courses</a:t>
            </a:r>
          </a:p>
          <a:p>
            <a:pPr lvl="1"/>
            <a:r>
              <a:rPr lang="en-US" dirty="0"/>
              <a:t>10 non math courses (1 Com course + ENGL 378 + one of BIOL 239, or HLTH 101 + 7 other courses)</a:t>
            </a:r>
          </a:p>
          <a:p>
            <a:pPr lvl="1"/>
            <a:r>
              <a:rPr lang="en-US" dirty="0"/>
              <a:t>4 courses that can be anything</a:t>
            </a:r>
          </a:p>
          <a:p>
            <a:pPr lvl="1"/>
            <a:endParaRPr lang="en-US" dirty="0"/>
          </a:p>
          <a:p>
            <a:r>
              <a:rPr lang="en-US" dirty="0"/>
              <a:t>Non Math Course Selection:</a:t>
            </a:r>
          </a:p>
          <a:p>
            <a:pPr lvl="1"/>
            <a:r>
              <a:rPr lang="en-US" dirty="0"/>
              <a:t>Courses that will help you complete a minor in another field:  Biology,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17</a:t>
            </a:fld>
            <a:endParaRPr lang="en-US" dirty="0"/>
          </a:p>
        </p:txBody>
      </p:sp>
    </p:spTree>
    <p:extLst>
      <p:ext uri="{BB962C8B-B14F-4D97-AF65-F5344CB8AC3E}">
        <p14:creationId xmlns:p14="http://schemas.microsoft.com/office/powerpoint/2010/main" val="18071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8EC863-5BFD-B5F0-3FA2-BE3F69967CBA}"/>
              </a:ext>
            </a:extLst>
          </p:cNvPr>
          <p:cNvSpPr>
            <a:spLocks noGrp="1"/>
          </p:cNvSpPr>
          <p:nvPr>
            <p:ph idx="1"/>
          </p:nvPr>
        </p:nvSpPr>
        <p:spPr/>
        <p:txBody>
          <a:bodyPr vert="horz" lIns="91440" tIns="45720" rIns="91440" bIns="45720" rtlCol="0" anchor="t">
            <a:normAutofit/>
          </a:bodyPr>
          <a:lstStyle/>
          <a:p>
            <a:pPr marL="0" indent="0">
              <a:buNone/>
            </a:pPr>
            <a:r>
              <a:rPr lang="en-US" dirty="0"/>
              <a:t>STATISTICS and to a lesser extent BIOSTATISTICS are very flexible plans.</a:t>
            </a:r>
          </a:p>
          <a:p>
            <a:pPr marL="0" indent="0">
              <a:buNone/>
            </a:pPr>
            <a:endParaRPr lang="en-US" dirty="0"/>
          </a:p>
          <a:p>
            <a:pPr marL="0" indent="0">
              <a:buNone/>
            </a:pPr>
            <a:r>
              <a:rPr lang="en-US" dirty="0"/>
              <a:t>EXAMPLE:  </a:t>
            </a:r>
          </a:p>
          <a:p>
            <a:pPr marL="0" indent="0">
              <a:buNone/>
            </a:pPr>
            <a:r>
              <a:rPr lang="en-US" dirty="0"/>
              <a:t>Part of the 26 required math courses for STATISTICS are:</a:t>
            </a:r>
          </a:p>
          <a:p>
            <a:pPr marL="0" indent="0">
              <a:buNone/>
            </a:pPr>
            <a:r>
              <a:rPr lang="en-US" dirty="0"/>
              <a:t>4 MATH 3XX/4XX</a:t>
            </a:r>
          </a:p>
          <a:p>
            <a:pPr marL="0" indent="0">
              <a:buNone/>
            </a:pPr>
            <a:r>
              <a:rPr lang="en-US" dirty="0"/>
              <a:t>3 MATH (any level)</a:t>
            </a:r>
          </a:p>
          <a:p>
            <a:pPr marL="0" indent="0">
              <a:buNone/>
            </a:pPr>
            <a:r>
              <a:rPr lang="en-US" dirty="0"/>
              <a:t>These 7 courses can be in ANY field (CO, PMATH, AMATH, </a:t>
            </a:r>
            <a:r>
              <a:rPr lang="en-US" dirty="0" err="1"/>
              <a:t>etc</a:t>
            </a:r>
            <a:r>
              <a:rPr lang="en-US" dirty="0"/>
              <a:t>).  Hence it is EASY to add a joint, minor or major to this plan.  </a:t>
            </a:r>
          </a:p>
        </p:txBody>
      </p:sp>
      <p:sp>
        <p:nvSpPr>
          <p:cNvPr id="3" name="Text Placeholder 2">
            <a:extLst>
              <a:ext uri="{FF2B5EF4-FFF2-40B4-BE49-F238E27FC236}">
                <a16:creationId xmlns:a16="http://schemas.microsoft.com/office/drawing/2014/main" id="{EDA6BFFC-E670-16E8-A3B8-0A56754378FE}"/>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13DBB08D-F36B-D09A-CD2D-5A74CF781543}"/>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12534355-1113-4EFE-D764-11F69F9515BC}"/>
              </a:ext>
            </a:extLst>
          </p:cNvPr>
          <p:cNvSpPr>
            <a:spLocks noGrp="1"/>
          </p:cNvSpPr>
          <p:nvPr>
            <p:ph type="body" sz="quarter" idx="15"/>
          </p:nvPr>
        </p:nvSpPr>
        <p:spPr/>
        <p:txBody>
          <a:bodyPr/>
          <a:lstStyle/>
          <a:p>
            <a:endParaRPr lang="en-US"/>
          </a:p>
        </p:txBody>
      </p:sp>
      <p:sp>
        <p:nvSpPr>
          <p:cNvPr id="6" name="Footer Placeholder 5">
            <a:extLst>
              <a:ext uri="{FF2B5EF4-FFF2-40B4-BE49-F238E27FC236}">
                <a16:creationId xmlns:a16="http://schemas.microsoft.com/office/drawing/2014/main" id="{1D692162-77EF-A2FB-2028-35C31D885E63}"/>
              </a:ext>
            </a:extLst>
          </p:cNvPr>
          <p:cNvSpPr>
            <a:spLocks noGrp="1"/>
          </p:cNvSpPr>
          <p:nvPr>
            <p:ph type="ftr" sz="quarter" idx="17"/>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63F7FEB4-25A3-7954-643B-A285D1EDAC8C}"/>
              </a:ext>
            </a:extLst>
          </p:cNvPr>
          <p:cNvSpPr>
            <a:spLocks noGrp="1"/>
          </p:cNvSpPr>
          <p:nvPr>
            <p:ph type="sldNum" sz="quarter" idx="18"/>
          </p:nvPr>
        </p:nvSpPr>
        <p:spPr/>
        <p:txBody>
          <a:bodyPr/>
          <a:lstStyle/>
          <a:p>
            <a:r>
              <a:rPr lang="en-US" dirty="0"/>
              <a:t>PAGE  </a:t>
            </a:r>
            <a:fld id="{93005692-73BE-493E-93AB-ECD6027A7652}" type="slidenum">
              <a:rPr lang="en-US" smtClean="0"/>
              <a:pPr/>
              <a:t>18</a:t>
            </a:fld>
            <a:endParaRPr lang="en-US" dirty="0"/>
          </a:p>
        </p:txBody>
      </p:sp>
      <p:sp>
        <p:nvSpPr>
          <p:cNvPr id="8" name="Title 7">
            <a:extLst>
              <a:ext uri="{FF2B5EF4-FFF2-40B4-BE49-F238E27FC236}">
                <a16:creationId xmlns:a16="http://schemas.microsoft.com/office/drawing/2014/main" id="{D7CA5AAA-D2C6-B195-E37C-E7307D146E51}"/>
              </a:ext>
            </a:extLst>
          </p:cNvPr>
          <p:cNvSpPr>
            <a:spLocks noGrp="1"/>
          </p:cNvSpPr>
          <p:nvPr>
            <p:ph type="title"/>
          </p:nvPr>
        </p:nvSpPr>
        <p:spPr/>
        <p:txBody>
          <a:bodyPr/>
          <a:lstStyle/>
          <a:p>
            <a:r>
              <a:rPr lang="en-US" err="1"/>
              <a:t>Flexability</a:t>
            </a:r>
            <a:endParaRPr lang="en-US"/>
          </a:p>
        </p:txBody>
      </p:sp>
    </p:spTree>
    <p:extLst>
      <p:ext uri="{BB962C8B-B14F-4D97-AF65-F5344CB8AC3E}">
        <p14:creationId xmlns:p14="http://schemas.microsoft.com/office/powerpoint/2010/main" val="419037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Data SCIENCE</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19</a:t>
            </a:fld>
            <a:endParaRPr lang="en-US" dirty="0"/>
          </a:p>
        </p:txBody>
      </p:sp>
    </p:spTree>
    <p:extLst>
      <p:ext uri="{BB962C8B-B14F-4D97-AF65-F5344CB8AC3E}">
        <p14:creationId xmlns:p14="http://schemas.microsoft.com/office/powerpoint/2010/main" val="13641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(some of) your Statistics and Actuarial Science Advisors</a:t>
            </a:r>
          </a:p>
        </p:txBody>
      </p:sp>
      <p:sp>
        <p:nvSpPr>
          <p:cNvPr id="3" name="Content Placeholder 2"/>
          <p:cNvSpPr>
            <a:spLocks noGrp="1"/>
          </p:cNvSpPr>
          <p:nvPr>
            <p:ph idx="1"/>
          </p:nvPr>
        </p:nvSpPr>
        <p:spPr/>
        <p:txBody>
          <a:bodyPr/>
          <a:lstStyle/>
          <a:p>
            <a:pPr eaLnBrk="1" hangingPunct="1">
              <a:spcBef>
                <a:spcPts val="1000"/>
              </a:spcBef>
              <a:buFont typeface="Wingdings" panose="05000000000000000000" pitchFamily="2" charset="2"/>
              <a:buChar char="§"/>
              <a:defRPr/>
            </a:pPr>
            <a:r>
              <a:rPr lang="en-US" altLang="en-US" dirty="0"/>
              <a:t>Emily Kozlowski – Associate Professor Teaching Stream, Head ActSci advisor, Waterloo alumni, twice (</a:t>
            </a:r>
            <a:r>
              <a:rPr lang="en-US" altLang="en-US" dirty="0" err="1"/>
              <a:t>BMath</a:t>
            </a:r>
            <a:r>
              <a:rPr lang="en-US" altLang="en-US" dirty="0"/>
              <a:t> &amp; </a:t>
            </a:r>
            <a:r>
              <a:rPr lang="en-US" altLang="en-US" dirty="0" err="1"/>
              <a:t>MMath</a:t>
            </a:r>
            <a:r>
              <a:rPr lang="en-US" altLang="en-US" dirty="0"/>
              <a:t>), in Actuarial Science, and an associate in the SOA &amp; CIA.</a:t>
            </a:r>
          </a:p>
          <a:p>
            <a:pPr>
              <a:spcBef>
                <a:spcPts val="1000"/>
              </a:spcBef>
              <a:buFont typeface="Wingdings" panose="05000000000000000000" pitchFamily="2" charset="2"/>
              <a:buChar char="§"/>
              <a:defRPr/>
            </a:pPr>
            <a:r>
              <a:rPr lang="en-US" altLang="en-US" dirty="0"/>
              <a:t>Riley Metzger – Associate Professor Teaching Stream, Head Stat advisor, and Waterloo alumni, twice (</a:t>
            </a:r>
            <a:r>
              <a:rPr lang="en-US" altLang="en-US" dirty="0" err="1"/>
              <a:t>BMath</a:t>
            </a:r>
            <a:r>
              <a:rPr lang="en-US" altLang="en-US" dirty="0"/>
              <a:t> &amp; </a:t>
            </a:r>
            <a:r>
              <a:rPr lang="en-US" altLang="en-US" dirty="0" err="1"/>
              <a:t>MMath</a:t>
            </a:r>
            <a:r>
              <a:rPr lang="en-US" altLang="en-US" dirty="0"/>
              <a:t>), in Statistics.</a:t>
            </a:r>
          </a:p>
          <a:p>
            <a:pPr eaLnBrk="1" hangingPunct="1">
              <a:spcBef>
                <a:spcPts val="1000"/>
              </a:spcBef>
              <a:buFont typeface="Wingdings" panose="05000000000000000000" pitchFamily="2" charset="2"/>
              <a:buChar char="§"/>
              <a:defRPr/>
            </a:pPr>
            <a:endParaRPr lang="en-US" alt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F268B9-FD04-294D-A875-28D7103C0091}"/>
              </a:ext>
            </a:extLst>
          </p:cNvPr>
          <p:cNvSpPr>
            <a:spLocks noGrp="1"/>
          </p:cNvSpPr>
          <p:nvPr>
            <p:ph type="title" hasCustomPrompt="1"/>
          </p:nvPr>
        </p:nvSpPr>
        <p:spPr>
          <a:xfrm>
            <a:off x="567484" y="213802"/>
            <a:ext cx="11080315" cy="895927"/>
          </a:xfrm>
        </p:spPr>
        <p:txBody>
          <a:bodyPr/>
          <a:lstStyle/>
          <a:p>
            <a:r>
              <a:rPr lang="en-US" dirty="0">
                <a:solidFill>
                  <a:schemeClr val="bg1"/>
                </a:solidFill>
              </a:rPr>
              <a:t>Data Science</a:t>
            </a:r>
          </a:p>
        </p:txBody>
      </p:sp>
      <p:sp>
        <p:nvSpPr>
          <p:cNvPr id="2" name="TextBox 1">
            <a:extLst>
              <a:ext uri="{FF2B5EF4-FFF2-40B4-BE49-F238E27FC236}">
                <a16:creationId xmlns:a16="http://schemas.microsoft.com/office/drawing/2014/main" id="{521A8E0E-70E0-3AF6-F27C-7319319466DB}"/>
              </a:ext>
            </a:extLst>
          </p:cNvPr>
          <p:cNvSpPr txBox="1"/>
          <p:nvPr/>
        </p:nvSpPr>
        <p:spPr>
          <a:xfrm>
            <a:off x="542796" y="960207"/>
            <a:ext cx="11386868" cy="5262979"/>
          </a:xfrm>
          <a:prstGeom prst="rect">
            <a:avLst/>
          </a:prstGeom>
          <a:noFill/>
        </p:spPr>
        <p:txBody>
          <a:bodyPr wrap="square" rtlCol="0">
            <a:spAutoFit/>
          </a:bodyPr>
          <a:lstStyle/>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field of drawing reliable conclusions from </a:t>
            </a:r>
            <a:r>
              <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large </a:t>
            </a: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data sets.  It studies things such as AI, 						and Machine Learning.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Example Questions: </a:t>
            </a:r>
            <a:endParaRPr lang="en-US" sz="2800" b="1" dirty="0">
              <a:solidFill>
                <a:schemeClr val="bg1"/>
              </a:solidFill>
              <a:ea typeface="ＭＳ Ｐゴシック" charset="0"/>
            </a:endParaRPr>
          </a:p>
          <a:p>
            <a:pPr>
              <a:defRPr/>
            </a:pPr>
            <a:r>
              <a:rPr lang="en-US" sz="2800" b="1" dirty="0">
                <a:solidFill>
                  <a:schemeClr val="bg1"/>
                </a:solidFill>
                <a:ea typeface="ＭＳ Ｐゴシック" charset="0"/>
              </a:rPr>
              <a:t>Spam filtering:  </a:t>
            </a:r>
            <a:r>
              <a:rPr lang="en-US" sz="2800" dirty="0">
                <a:solidFill>
                  <a:schemeClr val="bg1"/>
                </a:solidFill>
                <a:ea typeface="ＭＳ Ｐゴシック" charset="0"/>
              </a:rPr>
              <a:t>How to classify emails as spam versus legitimate</a:t>
            </a:r>
          </a:p>
          <a:p>
            <a:pPr>
              <a:defRPr/>
            </a:pPr>
            <a:r>
              <a:rPr lang="en-US" sz="2800" b="1" dirty="0">
                <a:solidFill>
                  <a:schemeClr val="bg1"/>
                </a:solidFill>
                <a:ea typeface="ＭＳ Ｐゴシック" charset="0"/>
              </a:rPr>
              <a:t>Computer Vision:</a:t>
            </a:r>
            <a:r>
              <a:rPr lang="en-US" sz="2800" dirty="0">
                <a:solidFill>
                  <a:schemeClr val="bg1"/>
                </a:solidFill>
                <a:ea typeface="ＭＳ Ｐゴシック" charset="0"/>
              </a:rPr>
              <a:t>  recognize objects in images and videos</a:t>
            </a:r>
          </a:p>
          <a:p>
            <a:pPr>
              <a:defRPr/>
            </a:pPr>
            <a:r>
              <a:rPr lang="en-US" sz="2800" b="1" dirty="0">
                <a:solidFill>
                  <a:schemeClr val="bg1"/>
                </a:solidFill>
                <a:ea typeface="ＭＳ Ｐゴシック" charset="0"/>
              </a:rPr>
              <a:t>Speech Recognition:  </a:t>
            </a:r>
            <a:r>
              <a:rPr lang="en-US" sz="2800" dirty="0">
                <a:solidFill>
                  <a:schemeClr val="bg1"/>
                </a:solidFill>
                <a:ea typeface="ＭＳ Ｐゴシック" charset="0"/>
              </a:rPr>
              <a:t>recognize words from an audio signal</a:t>
            </a:r>
          </a:p>
          <a:p>
            <a:pPr>
              <a:defRPr/>
            </a:pPr>
            <a:r>
              <a:rPr lang="en-US" sz="2800" b="1" dirty="0">
                <a:solidFill>
                  <a:schemeClr val="bg1"/>
                </a:solidFill>
                <a:ea typeface="ＭＳ Ｐゴシック" charset="0"/>
              </a:rPr>
              <a:t>Conversational Agents:</a:t>
            </a:r>
            <a:r>
              <a:rPr lang="en-US" sz="2800" dirty="0">
                <a:solidFill>
                  <a:schemeClr val="bg1"/>
                </a:solidFill>
                <a:ea typeface="ＭＳ Ｐゴシック" charset="0"/>
              </a:rPr>
              <a:t>  learn how to respond to user queries</a:t>
            </a:r>
          </a:p>
        </p:txBody>
      </p:sp>
      <p:sp>
        <p:nvSpPr>
          <p:cNvPr id="5" name="Oval 4"/>
          <p:cNvSpPr/>
          <p:nvPr/>
        </p:nvSpPr>
        <p:spPr>
          <a:xfrm>
            <a:off x="3204105" y="2163541"/>
            <a:ext cx="31337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6" name="Oval 5"/>
          <p:cNvSpPr/>
          <p:nvPr/>
        </p:nvSpPr>
        <p:spPr>
          <a:xfrm>
            <a:off x="5043065" y="2163541"/>
            <a:ext cx="30829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7"/>
          <p:cNvSpPr txBox="1">
            <a:spLocks noChangeArrowheads="1"/>
          </p:cNvSpPr>
          <p:nvPr/>
        </p:nvSpPr>
        <p:spPr bwMode="auto">
          <a:xfrm>
            <a:off x="3501602" y="2894426"/>
            <a:ext cx="1273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Statistics</a:t>
            </a:r>
          </a:p>
        </p:txBody>
      </p:sp>
      <p:sp>
        <p:nvSpPr>
          <p:cNvPr id="8" name="TextBox 8"/>
          <p:cNvSpPr txBox="1">
            <a:spLocks noChangeArrowheads="1"/>
          </p:cNvSpPr>
          <p:nvPr/>
        </p:nvSpPr>
        <p:spPr bwMode="auto">
          <a:xfrm>
            <a:off x="6592067" y="2755520"/>
            <a:ext cx="1222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Computer </a:t>
            </a:r>
          </a:p>
          <a:p>
            <a:pPr>
              <a:spcBef>
                <a:spcPct val="0"/>
              </a:spcBef>
              <a:buClrTx/>
              <a:buSzTx/>
              <a:buFontTx/>
              <a:buNone/>
            </a:pPr>
            <a:r>
              <a:rPr lang="en-US" altLang="en-US" sz="1800" dirty="0">
                <a:solidFill>
                  <a:schemeClr val="bg1"/>
                </a:solidFill>
                <a:latin typeface="Arial" panose="020B0604020202020204" pitchFamily="34" charset="0"/>
              </a:rPr>
              <a:t>Science</a:t>
            </a:r>
          </a:p>
        </p:txBody>
      </p:sp>
      <p:sp>
        <p:nvSpPr>
          <p:cNvPr id="9" name="TextBox 9"/>
          <p:cNvSpPr txBox="1">
            <a:spLocks noChangeArrowheads="1"/>
          </p:cNvSpPr>
          <p:nvPr/>
        </p:nvSpPr>
        <p:spPr bwMode="auto">
          <a:xfrm>
            <a:off x="5179272" y="2667195"/>
            <a:ext cx="1060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solidFill>
                  <a:schemeClr val="bg1"/>
                </a:solidFill>
                <a:latin typeface="Arial" panose="020B0604020202020204" pitchFamily="34" charset="0"/>
              </a:rPr>
              <a:t>Data </a:t>
            </a:r>
          </a:p>
          <a:p>
            <a:pPr algn="ctr">
              <a:spcBef>
                <a:spcPct val="0"/>
              </a:spcBef>
              <a:buClrTx/>
              <a:buSzTx/>
              <a:buFontTx/>
              <a:buNone/>
            </a:pPr>
            <a:r>
              <a:rPr lang="en-US" altLang="en-US" sz="1800" dirty="0">
                <a:solidFill>
                  <a:schemeClr val="bg1"/>
                </a:solidFill>
                <a:latin typeface="Arial" panose="020B0604020202020204" pitchFamily="34" charset="0"/>
              </a:rPr>
              <a:t>Science</a:t>
            </a:r>
          </a:p>
        </p:txBody>
      </p:sp>
    </p:spTree>
    <p:extLst>
      <p:ext uri="{BB962C8B-B14F-4D97-AF65-F5344CB8AC3E}">
        <p14:creationId xmlns:p14="http://schemas.microsoft.com/office/powerpoint/2010/main" val="108712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3" name="Content Placeholder 2"/>
          <p:cNvSpPr>
            <a:spLocks noGrp="1"/>
          </p:cNvSpPr>
          <p:nvPr>
            <p:ph sz="half" idx="1"/>
          </p:nvPr>
        </p:nvSpPr>
        <p:spPr>
          <a:xfrm>
            <a:off x="259882" y="1746630"/>
            <a:ext cx="11569730" cy="4257006"/>
          </a:xfrm>
        </p:spPr>
        <p:txBody>
          <a:bodyPr vert="horz" lIns="91440" tIns="45720" rIns="91440" bIns="45720" rtlCol="0" anchor="t">
            <a:normAutofit/>
          </a:bodyPr>
          <a:lstStyle/>
          <a:p>
            <a:r>
              <a:rPr lang="en-US" dirty="0"/>
              <a:t>Data Science</a:t>
            </a:r>
          </a:p>
          <a:p>
            <a:pPr lvl="1"/>
            <a:r>
              <a:rPr lang="en-US" dirty="0"/>
              <a:t>Cumulative average (CAV) of 60%+ and </a:t>
            </a:r>
          </a:p>
          <a:p>
            <a:pPr lvl="1"/>
            <a:r>
              <a:rPr lang="en-US" dirty="0"/>
              <a:t>Math average (SMAV) of 65%+ and </a:t>
            </a:r>
          </a:p>
          <a:p>
            <a:pPr lvl="1"/>
            <a:r>
              <a:rPr lang="en-US" dirty="0"/>
              <a:t>CS average (MAV) of 70% and</a:t>
            </a:r>
          </a:p>
          <a:p>
            <a:pPr lvl="1"/>
            <a:r>
              <a:rPr lang="en-US" dirty="0"/>
              <a:t>10 Passed Courses</a:t>
            </a:r>
          </a:p>
          <a:p>
            <a:pPr marL="403225" indent="-342900"/>
            <a:r>
              <a:rPr lang="en-US" dirty="0"/>
              <a:t>These are minimums as the plan is COMPETITIVE </a:t>
            </a:r>
          </a:p>
          <a:p>
            <a:pPr marL="800100" lvl="1"/>
            <a:r>
              <a:rPr lang="en-US" dirty="0"/>
              <a:t>50 seats per year (roughly 16 per term)</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21</a:t>
            </a:fld>
            <a:endParaRPr lang="en-US" dirty="0"/>
          </a:p>
        </p:txBody>
      </p:sp>
    </p:spTree>
    <p:extLst>
      <p:ext uri="{BB962C8B-B14F-4D97-AF65-F5344CB8AC3E}">
        <p14:creationId xmlns:p14="http://schemas.microsoft.com/office/powerpoint/2010/main" val="3148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ADMISSION AVERAGES</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403276"/>
            <a:ext cx="11569729" cy="5182370"/>
          </a:xfrm>
        </p:spPr>
        <p:txBody>
          <a:bodyPr vert="horz" lIns="91440" tIns="45720" rIns="91440" bIns="45720" rtlCol="0" anchor="t">
            <a:normAutofit/>
          </a:bodyPr>
          <a:lstStyle/>
          <a:p>
            <a:r>
              <a:rPr lang="en-US" dirty="0"/>
              <a:t>What was the latest admission averages?</a:t>
            </a:r>
          </a:p>
          <a:p>
            <a:pPr lvl="1"/>
            <a:r>
              <a:rPr lang="en-US" dirty="0">
                <a:solidFill>
                  <a:srgbClr val="FF0000"/>
                </a:solidFill>
              </a:rPr>
              <a:t>Each term the admission averages differ</a:t>
            </a:r>
            <a:r>
              <a:rPr lang="en-US" dirty="0"/>
              <a:t> as the plan is competitive.</a:t>
            </a:r>
          </a:p>
          <a:p>
            <a:pPr lvl="1"/>
            <a:r>
              <a:rPr lang="en-US" dirty="0"/>
              <a:t>We look at 3 averages on a minimum of 10 courses:  </a:t>
            </a:r>
          </a:p>
          <a:p>
            <a:pPr lvl="2"/>
            <a:r>
              <a:rPr lang="en-US" dirty="0"/>
              <a:t>CAV (cumulative or overall average).  This is the average of every course you take that has a numeric grade.</a:t>
            </a:r>
          </a:p>
          <a:p>
            <a:pPr lvl="2"/>
            <a:r>
              <a:rPr lang="en-US" dirty="0"/>
              <a:t>Math MAV (Math major average).  This is all of your courses offered by the faculty including CS 115, MATH 135, MATH 137, etc.</a:t>
            </a:r>
          </a:p>
          <a:p>
            <a:pPr lvl="2"/>
            <a:r>
              <a:rPr lang="en-US" dirty="0"/>
              <a:t>CS MAV (CS major average).  This does not include any course below CS 136.  Nor does it include non CS major courses such as CS 231.    </a:t>
            </a:r>
          </a:p>
          <a:p>
            <a:pPr lvl="1"/>
            <a:r>
              <a:rPr lang="en-US" b="1" dirty="0"/>
              <a:t>This past Sept </a:t>
            </a:r>
            <a:r>
              <a:rPr lang="en-US" dirty="0"/>
              <a:t>the CAV was </a:t>
            </a:r>
            <a:r>
              <a:rPr lang="en-US" b="1" dirty="0">
                <a:solidFill>
                  <a:srgbClr val="FF0000"/>
                </a:solidFill>
              </a:rPr>
              <a:t>at least 85 </a:t>
            </a:r>
            <a:r>
              <a:rPr lang="en-US" dirty="0"/>
              <a:t>for incoming students.  We then wanted the other two averages to be “high”.  </a:t>
            </a:r>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dirty="0"/>
          </a:p>
        </p:txBody>
      </p:sp>
    </p:spTree>
    <p:extLst>
      <p:ext uri="{BB962C8B-B14F-4D97-AF65-F5344CB8AC3E}">
        <p14:creationId xmlns:p14="http://schemas.microsoft.com/office/powerpoint/2010/main" val="407234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APPLICATIONS</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16042" y="1152939"/>
            <a:ext cx="11813569" cy="5172210"/>
          </a:xfrm>
        </p:spPr>
        <p:txBody>
          <a:bodyPr vert="horz" lIns="91440" tIns="45720" rIns="91440" bIns="45720" rtlCol="0" anchor="t">
            <a:normAutofit fontScale="92500" lnSpcReduction="20000"/>
          </a:bodyPr>
          <a:lstStyle/>
          <a:p>
            <a:r>
              <a:rPr lang="en-US" dirty="0"/>
              <a:t>Applications</a:t>
            </a:r>
          </a:p>
          <a:p>
            <a:pPr lvl="1"/>
            <a:r>
              <a:rPr lang="en-US" b="1" dirty="0"/>
              <a:t>When do you apply?  </a:t>
            </a:r>
          </a:p>
          <a:p>
            <a:pPr marL="1257300" lvl="2" indent="-342900"/>
            <a:r>
              <a:rPr lang="en-US" dirty="0"/>
              <a:t>Are you taking </a:t>
            </a:r>
            <a:r>
              <a:rPr lang="en-US" b="1" dirty="0">
                <a:solidFill>
                  <a:srgbClr val="00B050"/>
                </a:solidFill>
              </a:rPr>
              <a:t>CS 136</a:t>
            </a:r>
            <a:r>
              <a:rPr lang="en-US" dirty="0">
                <a:solidFill>
                  <a:srgbClr val="00B050"/>
                </a:solidFill>
              </a:rPr>
              <a:t> </a:t>
            </a:r>
            <a:r>
              <a:rPr lang="en-US" dirty="0"/>
              <a:t>or have you already passed it?  </a:t>
            </a:r>
          </a:p>
          <a:p>
            <a:pPr marL="1257300" lvl="2" indent="-342900"/>
            <a:r>
              <a:rPr lang="en-US" dirty="0"/>
              <a:t>Will you </a:t>
            </a:r>
            <a:r>
              <a:rPr lang="en-US" b="1" dirty="0">
                <a:solidFill>
                  <a:srgbClr val="00B050"/>
                </a:solidFill>
              </a:rPr>
              <a:t>have 10 passed courses</a:t>
            </a:r>
            <a:r>
              <a:rPr lang="en-US" dirty="0"/>
              <a:t> by the end of term?  </a:t>
            </a:r>
          </a:p>
          <a:p>
            <a:pPr marL="1257300" lvl="2" indent="-342900"/>
            <a:r>
              <a:rPr lang="en-US" dirty="0"/>
              <a:t>Are you currently in lectures?</a:t>
            </a:r>
          </a:p>
          <a:p>
            <a:pPr marL="457200" lvl="1" indent="0">
              <a:buNone/>
            </a:pPr>
            <a:r>
              <a:rPr lang="en-US" dirty="0"/>
              <a:t>Then you can apply by filling out our online form.  It is really quick and only requires your name and IDs.</a:t>
            </a:r>
          </a:p>
          <a:p>
            <a:pPr lvl="1"/>
            <a:r>
              <a:rPr lang="en-US" b="1" dirty="0"/>
              <a:t>When do you learn your results?  </a:t>
            </a:r>
          </a:p>
          <a:p>
            <a:pPr marL="457200" lvl="1" indent="0">
              <a:buNone/>
            </a:pPr>
            <a:r>
              <a:rPr lang="en-US" dirty="0"/>
              <a:t>In the first month of the NEXT term.  This </a:t>
            </a:r>
            <a:r>
              <a:rPr lang="en-US" b="1" dirty="0"/>
              <a:t>may</a:t>
            </a:r>
            <a:r>
              <a:rPr lang="en-US" dirty="0"/>
              <a:t> be after the add period of courses.  </a:t>
            </a:r>
          </a:p>
          <a:p>
            <a:pPr marL="457200" lvl="1" indent="0">
              <a:buNone/>
            </a:pPr>
            <a:r>
              <a:rPr lang="en-US" dirty="0"/>
              <a:t> </a:t>
            </a:r>
          </a:p>
          <a:p>
            <a:pPr marL="457200" lvl="1" indent="0">
              <a:buNone/>
            </a:pPr>
            <a:endParaRPr lang="en-US" dirty="0"/>
          </a:p>
          <a:p>
            <a:pPr marL="0" indent="0">
              <a:buNone/>
            </a:pPr>
            <a:r>
              <a:rPr lang="en-US" dirty="0"/>
              <a:t>	</a:t>
            </a:r>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7374321"/>
              </p:ext>
            </p:extLst>
          </p:nvPr>
        </p:nvGraphicFramePr>
        <p:xfrm>
          <a:off x="927651" y="4851949"/>
          <a:ext cx="11065565" cy="1483360"/>
        </p:xfrm>
        <a:graphic>
          <a:graphicData uri="http://schemas.openxmlformats.org/drawingml/2006/table">
            <a:tbl>
              <a:tblPr firstRow="1" bandRow="1">
                <a:tableStyleId>{5C22544A-7EE6-4342-B048-85BDC9FD1C3A}</a:tableStyleId>
              </a:tblPr>
              <a:tblGrid>
                <a:gridCol w="5406888">
                  <a:extLst>
                    <a:ext uri="{9D8B030D-6E8A-4147-A177-3AD203B41FA5}">
                      <a16:colId xmlns:a16="http://schemas.microsoft.com/office/drawing/2014/main" val="20000"/>
                    </a:ext>
                  </a:extLst>
                </a:gridCol>
                <a:gridCol w="5658677">
                  <a:extLst>
                    <a:ext uri="{9D8B030D-6E8A-4147-A177-3AD203B41FA5}">
                      <a16:colId xmlns:a16="http://schemas.microsoft.com/office/drawing/2014/main" val="20001"/>
                    </a:ext>
                  </a:extLst>
                </a:gridCol>
              </a:tblGrid>
              <a:tr h="370840">
                <a:tc>
                  <a:txBody>
                    <a:bodyPr/>
                    <a:lstStyle/>
                    <a:p>
                      <a:r>
                        <a:rPr lang="en-US" dirty="0"/>
                        <a:t>Application Received During Lecture</a:t>
                      </a:r>
                      <a:r>
                        <a:rPr lang="en-US" baseline="0" dirty="0"/>
                        <a:t> Period</a:t>
                      </a:r>
                      <a:endParaRPr lang="en-US" dirty="0"/>
                    </a:p>
                  </a:txBody>
                  <a:tcPr/>
                </a:tc>
                <a:tc>
                  <a:txBody>
                    <a:bodyPr/>
                    <a:lstStyle/>
                    <a:p>
                      <a:r>
                        <a:rPr lang="en-US" dirty="0"/>
                        <a:t>Results Communicated</a:t>
                      </a:r>
                      <a:r>
                        <a:rPr lang="en-US" baseline="0" dirty="0"/>
                        <a:t> to Applicants</a:t>
                      </a:r>
                      <a:endParaRPr lang="en-US" dirty="0"/>
                    </a:p>
                  </a:txBody>
                  <a:tcPr/>
                </a:tc>
                <a:extLst>
                  <a:ext uri="{0D108BD9-81ED-4DB2-BD59-A6C34878D82A}">
                    <a16:rowId xmlns:a16="http://schemas.microsoft.com/office/drawing/2014/main" val="10000"/>
                  </a:ext>
                </a:extLst>
              </a:tr>
              <a:tr h="370840">
                <a:tc>
                  <a:txBody>
                    <a:bodyPr/>
                    <a:lstStyle/>
                    <a:p>
                      <a:r>
                        <a:rPr lang="en-US" dirty="0"/>
                        <a:t>Fall Term </a:t>
                      </a:r>
                      <a:r>
                        <a:rPr lang="en-US" b="1" dirty="0">
                          <a:solidFill>
                            <a:srgbClr val="00B050"/>
                          </a:solidFill>
                        </a:rPr>
                        <a:t>(DUE:  DEC 3rd, 2024)</a:t>
                      </a:r>
                    </a:p>
                  </a:txBody>
                  <a:tcPr/>
                </a:tc>
                <a:tc>
                  <a:txBody>
                    <a:bodyPr/>
                    <a:lstStyle/>
                    <a:p>
                      <a:r>
                        <a:rPr lang="en-US" dirty="0"/>
                        <a:t>By end of </a:t>
                      </a:r>
                      <a:r>
                        <a:rPr lang="en-US" baseline="0" dirty="0"/>
                        <a:t>Jan</a:t>
                      </a:r>
                      <a:endParaRPr lang="en-US" dirty="0"/>
                    </a:p>
                  </a:txBody>
                  <a:tcPr/>
                </a:tc>
                <a:extLst>
                  <a:ext uri="{0D108BD9-81ED-4DB2-BD59-A6C34878D82A}">
                    <a16:rowId xmlns:a16="http://schemas.microsoft.com/office/drawing/2014/main" val="10001"/>
                  </a:ext>
                </a:extLst>
              </a:tr>
              <a:tr h="370840">
                <a:tc>
                  <a:txBody>
                    <a:bodyPr/>
                    <a:lstStyle/>
                    <a:p>
                      <a:r>
                        <a:rPr lang="en-US" dirty="0"/>
                        <a:t>Winter</a:t>
                      </a:r>
                      <a:r>
                        <a:rPr lang="en-US" baseline="0" dirty="0"/>
                        <a:t> Term</a:t>
                      </a:r>
                      <a:endParaRPr lang="en-US" dirty="0"/>
                    </a:p>
                  </a:txBody>
                  <a:tcPr/>
                </a:tc>
                <a:tc>
                  <a:txBody>
                    <a:bodyPr/>
                    <a:lstStyle/>
                    <a:p>
                      <a:r>
                        <a:rPr lang="en-US" dirty="0"/>
                        <a:t>By end of </a:t>
                      </a:r>
                      <a:r>
                        <a:rPr lang="en-US" baseline="0" dirty="0"/>
                        <a:t> May</a:t>
                      </a:r>
                      <a:endParaRPr lang="en-US" dirty="0"/>
                    </a:p>
                  </a:txBody>
                  <a:tcPr/>
                </a:tc>
                <a:extLst>
                  <a:ext uri="{0D108BD9-81ED-4DB2-BD59-A6C34878D82A}">
                    <a16:rowId xmlns:a16="http://schemas.microsoft.com/office/drawing/2014/main" val="10002"/>
                  </a:ext>
                </a:extLst>
              </a:tr>
              <a:tr h="370840">
                <a:tc>
                  <a:txBody>
                    <a:bodyPr/>
                    <a:lstStyle/>
                    <a:p>
                      <a:r>
                        <a:rPr lang="en-US" dirty="0"/>
                        <a:t>Spring Term</a:t>
                      </a:r>
                    </a:p>
                  </a:txBody>
                  <a:tcPr/>
                </a:tc>
                <a:tc>
                  <a:txBody>
                    <a:bodyPr/>
                    <a:lstStyle/>
                    <a:p>
                      <a:r>
                        <a:rPr lang="en-US" dirty="0"/>
                        <a:t>By end of </a:t>
                      </a:r>
                      <a:r>
                        <a:rPr lang="en-US" baseline="0" dirty="0"/>
                        <a:t>Sept</a:t>
                      </a:r>
                      <a:endParaRPr lang="en-US" dirty="0"/>
                    </a:p>
                  </a:txBody>
                  <a:tcPr/>
                </a:tc>
                <a:extLst>
                  <a:ext uri="{0D108BD9-81ED-4DB2-BD59-A6C34878D82A}">
                    <a16:rowId xmlns:a16="http://schemas.microsoft.com/office/drawing/2014/main" val="10003"/>
                  </a:ext>
                </a:extLst>
              </a:tr>
            </a:tbl>
          </a:graphicData>
        </a:graphic>
      </p:graphicFrame>
      <p:pic>
        <p:nvPicPr>
          <p:cNvPr id="8" name="Picture 7" descr="A qr code on a white background&#10;&#10;Description automatically generated">
            <a:extLst>
              <a:ext uri="{FF2B5EF4-FFF2-40B4-BE49-F238E27FC236}">
                <a16:creationId xmlns:a16="http://schemas.microsoft.com/office/drawing/2014/main" id="{F3D7E7F8-FA32-35E0-5157-621459B31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743" y="434108"/>
            <a:ext cx="2279374" cy="2279374"/>
          </a:xfrm>
          <a:prstGeom prst="rect">
            <a:avLst/>
          </a:prstGeom>
        </p:spPr>
      </p:pic>
    </p:spTree>
    <p:extLst>
      <p:ext uri="{BB962C8B-B14F-4D97-AF65-F5344CB8AC3E}">
        <p14:creationId xmlns:p14="http://schemas.microsoft.com/office/powerpoint/2010/main" val="194519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What if I am NOT ACCEPTED?</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152939"/>
            <a:ext cx="11569729" cy="5182370"/>
          </a:xfrm>
        </p:spPr>
        <p:txBody>
          <a:bodyPr>
            <a:normAutofit/>
          </a:bodyPr>
          <a:lstStyle/>
          <a:p>
            <a:endParaRPr lang="en-US" dirty="0"/>
          </a:p>
          <a:p>
            <a:r>
              <a:rPr lang="en-US" dirty="0"/>
              <a:t>I didn’t get in, can I apply again?</a:t>
            </a:r>
          </a:p>
          <a:p>
            <a:pPr lvl="1"/>
            <a:r>
              <a:rPr lang="en-US" dirty="0"/>
              <a:t>Yes, you can apply again, however it would be wise to have a back-up plan in place.</a:t>
            </a:r>
          </a:p>
          <a:p>
            <a:r>
              <a:rPr lang="en-US" dirty="0"/>
              <a:t>Other Suggestions?</a:t>
            </a:r>
          </a:p>
          <a:p>
            <a:pPr lvl="1"/>
            <a:r>
              <a:rPr lang="en-US" dirty="0"/>
              <a:t>An alternative might be a Statistics Major with a Computing Minor.  Aim to take CS 431.  </a:t>
            </a:r>
          </a:p>
          <a:p>
            <a:pPr lvl="1"/>
            <a:r>
              <a:rPr lang="en-US" dirty="0"/>
              <a:t>Another alternative might be computational math major with a concentration on Statistics and a computing minor.</a:t>
            </a:r>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dirty="0"/>
          </a:p>
        </p:txBody>
      </p:sp>
    </p:spTree>
    <p:extLst>
      <p:ext uri="{BB962C8B-B14F-4D97-AF65-F5344CB8AC3E}">
        <p14:creationId xmlns:p14="http://schemas.microsoft.com/office/powerpoint/2010/main" val="4537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What if I am NOT ACCEPTED?</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242087"/>
            <a:ext cx="11569729" cy="5182370"/>
          </a:xfrm>
        </p:spPr>
        <p:txBody>
          <a:bodyPr>
            <a:normAutofit/>
          </a:bodyPr>
          <a:lstStyle/>
          <a:p>
            <a:endParaRPr lang="en-US" dirty="0"/>
          </a:p>
          <a:p>
            <a:r>
              <a:rPr lang="en-US" dirty="0"/>
              <a:t>Can I take less than 5 courses a term and still get into Data Science?  Can I WD a course(s)?</a:t>
            </a:r>
          </a:p>
          <a:p>
            <a:pPr lvl="1"/>
            <a:r>
              <a:rPr lang="en-US" dirty="0"/>
              <a:t>Yes you can.  However we will not accept you into the program until you have at least 10 passed courses.</a:t>
            </a:r>
          </a:p>
          <a:p>
            <a:r>
              <a:rPr lang="en-US" dirty="0"/>
              <a:t>Can I retake courses to increase my grade?</a:t>
            </a:r>
          </a:p>
          <a:p>
            <a:pPr lvl="1"/>
            <a:r>
              <a:rPr lang="en-US" dirty="0"/>
              <a:t>Yes.  However I do not recommend it.  Why?</a:t>
            </a:r>
          </a:p>
          <a:p>
            <a:pPr marL="1257300" lvl="2" indent="-342900">
              <a:buFont typeface="+mj-lt"/>
              <a:buAutoNum type="arabicPeriod"/>
            </a:pPr>
            <a:r>
              <a:rPr lang="en-US" dirty="0"/>
              <a:t>Both the original course and retaken course will be on your record.  Both courses go into your average with equal weighting.  </a:t>
            </a:r>
          </a:p>
          <a:p>
            <a:pPr marL="1257300" lvl="2" indent="-342900">
              <a:buFont typeface="+mj-lt"/>
              <a:buAutoNum type="arabicPeriod"/>
            </a:pPr>
            <a:r>
              <a:rPr lang="en-US" dirty="0"/>
              <a:t>You are allowed at most 3 attempts at any course.</a:t>
            </a:r>
          </a:p>
          <a:p>
            <a:pPr marL="1257300" lvl="2" indent="-342900">
              <a:buFont typeface="+mj-lt"/>
              <a:buAutoNum type="arabicPeriod"/>
            </a:pPr>
            <a:r>
              <a:rPr lang="en-US" dirty="0"/>
              <a:t>You will accumulate an unusable attempt.  You are allowed a maximum of 10 of these.</a:t>
            </a:r>
          </a:p>
          <a:p>
            <a:pPr marL="914400" lvl="2" indent="0">
              <a:buNone/>
            </a:pPr>
            <a:endParaRPr lang="en-US" dirty="0"/>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25</a:t>
            </a:fld>
            <a:endParaRPr lang="en-US" dirty="0"/>
          </a:p>
        </p:txBody>
      </p:sp>
    </p:spTree>
    <p:extLst>
      <p:ext uri="{BB962C8B-B14F-4D97-AF65-F5344CB8AC3E}">
        <p14:creationId xmlns:p14="http://schemas.microsoft.com/office/powerpoint/2010/main" val="34417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a:t>
            </a:r>
            <a:r>
              <a:rPr lang="en-US" dirty="0" err="1"/>
              <a:t>BMath</a:t>
            </a:r>
            <a:r>
              <a:rPr lang="en-US" dirty="0"/>
              <a:t> Data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2870735"/>
              </p:ext>
            </p:extLst>
          </p:nvPr>
        </p:nvGraphicFramePr>
        <p:xfrm>
          <a:off x="260350" y="1412875"/>
          <a:ext cx="11569700" cy="249428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STAT</a:t>
                      </a:r>
                      <a:r>
                        <a:rPr lang="en-US" baseline="0" dirty="0"/>
                        <a:t> 230 (if you have 80 or more in MATH 137) </a:t>
                      </a:r>
                    </a:p>
                    <a:p>
                      <a:r>
                        <a:rPr lang="en-US" baseline="0" dirty="0"/>
                        <a:t>or a Non Math Elective</a:t>
                      </a:r>
                      <a:endParaRPr lang="en-US" dirty="0"/>
                    </a:p>
                  </a:txBody>
                  <a:tcPr/>
                </a:tc>
                <a:extLst>
                  <a:ext uri="{0D108BD9-81ED-4DB2-BD59-A6C34878D82A}">
                    <a16:rowId xmlns:a16="http://schemas.microsoft.com/office/drawing/2014/main" val="10004"/>
                  </a:ext>
                </a:extLst>
              </a:tr>
              <a:tr h="370840">
                <a:tc>
                  <a:txBody>
                    <a:bodyPr/>
                    <a:lstStyle/>
                    <a:p>
                      <a:r>
                        <a:rPr lang="en-US" dirty="0"/>
                        <a:t>Non Math Elective</a:t>
                      </a:r>
                    </a:p>
                  </a:txBody>
                  <a:tcPr/>
                </a:tc>
                <a:tc>
                  <a:txBody>
                    <a:bodyPr/>
                    <a:lstStyle/>
                    <a:p>
                      <a:r>
                        <a:rPr lang="en-US" dirty="0"/>
                        <a:t>Non Math 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26</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*This is the standard sequence for math students.  If you are having difficulties or you are excelling there are alternative sequences.  Please contact a year 1 math advisor to find out more:  </a:t>
            </a:r>
            <a:r>
              <a:rPr lang="en-US" dirty="0">
                <a:hlinkClick r:id="rId2"/>
              </a:rPr>
              <a:t>MathAdvisors@uwaterloo.ca</a:t>
            </a:r>
            <a:r>
              <a:rPr lang="en-US" dirty="0"/>
              <a:t>.</a:t>
            </a:r>
          </a:p>
        </p:txBody>
      </p:sp>
    </p:spTree>
    <p:extLst>
      <p:ext uri="{BB962C8B-B14F-4D97-AF65-F5344CB8AC3E}">
        <p14:creationId xmlns:p14="http://schemas.microsoft.com/office/powerpoint/2010/main" val="148474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 Math Courses</a:t>
            </a:r>
          </a:p>
        </p:txBody>
      </p:sp>
      <p:sp>
        <p:nvSpPr>
          <p:cNvPr id="3" name="Content Placeholder 2"/>
          <p:cNvSpPr>
            <a:spLocks noGrp="1"/>
          </p:cNvSpPr>
          <p:nvPr>
            <p:ph sz="half" idx="1"/>
          </p:nvPr>
        </p:nvSpPr>
        <p:spPr>
          <a:xfrm>
            <a:off x="259882" y="1330035"/>
            <a:ext cx="11569730" cy="4673601"/>
          </a:xfrm>
        </p:spPr>
        <p:txBody>
          <a:bodyPr vert="horz" lIns="91440" tIns="45720" rIns="91440" bIns="45720" rtlCol="0" anchor="t">
            <a:normAutofit/>
          </a:bodyPr>
          <a:lstStyle/>
          <a:p>
            <a:r>
              <a:rPr lang="en-US" dirty="0"/>
              <a:t>For data science you have a minimum of </a:t>
            </a:r>
          </a:p>
          <a:p>
            <a:pPr lvl="1"/>
            <a:r>
              <a:rPr lang="en-US" dirty="0"/>
              <a:t>29.5 math courses</a:t>
            </a:r>
          </a:p>
          <a:p>
            <a:pPr lvl="1"/>
            <a:r>
              <a:rPr lang="en-US" dirty="0"/>
              <a:t>10 non math courses (1 Communication course + ENGL 378 + 8 Other courses)</a:t>
            </a:r>
          </a:p>
          <a:p>
            <a:pPr lvl="1"/>
            <a:r>
              <a:rPr lang="en-US" dirty="0"/>
              <a:t>0.5 courses that can be anything</a:t>
            </a:r>
          </a:p>
          <a:p>
            <a:r>
              <a:rPr lang="en-US" dirty="0"/>
              <a:t>Non Math Course Selection:</a:t>
            </a:r>
          </a:p>
          <a:p>
            <a:pPr lvl="1"/>
            <a:r>
              <a:rPr lang="en-US" dirty="0"/>
              <a:t>Courses that will help you complete a minor in another field: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27</a:t>
            </a:fld>
            <a:endParaRPr lang="en-US" dirty="0"/>
          </a:p>
        </p:txBody>
      </p:sp>
    </p:spTree>
    <p:extLst>
      <p:ext uri="{BB962C8B-B14F-4D97-AF65-F5344CB8AC3E}">
        <p14:creationId xmlns:p14="http://schemas.microsoft.com/office/powerpoint/2010/main" val="232638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6A90-B530-B7D9-F036-9851E7FBEA21}"/>
              </a:ext>
            </a:extLst>
          </p:cNvPr>
          <p:cNvSpPr>
            <a:spLocks noGrp="1"/>
          </p:cNvSpPr>
          <p:nvPr>
            <p:ph type="title"/>
          </p:nvPr>
        </p:nvSpPr>
        <p:spPr/>
        <p:txBody>
          <a:bodyPr/>
          <a:lstStyle/>
          <a:p>
            <a:r>
              <a:rPr lang="en-US" dirty="0"/>
              <a:t>LESS FLEXIBLE</a:t>
            </a:r>
          </a:p>
        </p:txBody>
      </p:sp>
      <p:sp>
        <p:nvSpPr>
          <p:cNvPr id="3" name="Content Placeholder 2">
            <a:extLst>
              <a:ext uri="{FF2B5EF4-FFF2-40B4-BE49-F238E27FC236}">
                <a16:creationId xmlns:a16="http://schemas.microsoft.com/office/drawing/2014/main" id="{A4E94FE3-5454-191A-EE5A-8492AB65772A}"/>
              </a:ext>
            </a:extLst>
          </p:cNvPr>
          <p:cNvSpPr>
            <a:spLocks noGrp="1"/>
          </p:cNvSpPr>
          <p:nvPr>
            <p:ph idx="1"/>
          </p:nvPr>
        </p:nvSpPr>
        <p:spPr/>
        <p:txBody>
          <a:bodyPr vert="horz" lIns="91440" tIns="45720" rIns="91440" bIns="45720" rtlCol="0" anchor="t">
            <a:normAutofit/>
          </a:bodyPr>
          <a:lstStyle/>
          <a:p>
            <a:pPr marL="0" indent="0">
              <a:buNone/>
            </a:pPr>
            <a:r>
              <a:rPr lang="en-US" dirty="0"/>
              <a:t>Data Science CANNOT...</a:t>
            </a:r>
            <a:endParaRPr lang="en-US"/>
          </a:p>
          <a:p>
            <a:pPr marL="285750" indent="-285750">
              <a:buFont typeface="Wingdings" charset="2"/>
              <a:buChar char="•"/>
            </a:pPr>
            <a:r>
              <a:rPr lang="en-US" dirty="0"/>
              <a:t>Be combined with any other math major or joint.</a:t>
            </a:r>
          </a:p>
          <a:p>
            <a:pPr marL="285750" indent="-285750">
              <a:buFont typeface="Arial" charset="2"/>
              <a:buChar char="•"/>
            </a:pPr>
            <a:r>
              <a:rPr lang="en-US" dirty="0"/>
              <a:t>Be combined with Double Degree (you must take the BCS version)</a:t>
            </a:r>
          </a:p>
        </p:txBody>
      </p:sp>
      <p:sp>
        <p:nvSpPr>
          <p:cNvPr id="5" name="Footer Placeholder 4">
            <a:extLst>
              <a:ext uri="{FF2B5EF4-FFF2-40B4-BE49-F238E27FC236}">
                <a16:creationId xmlns:a16="http://schemas.microsoft.com/office/drawing/2014/main" id="{CB430412-C825-B1F3-CD56-86FE3A4B616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0E1938D8-07BE-7B03-F2DF-89DEF05A24DA}"/>
              </a:ext>
            </a:extLst>
          </p:cNvPr>
          <p:cNvSpPr>
            <a:spLocks noGrp="1"/>
          </p:cNvSpPr>
          <p:nvPr>
            <p:ph type="sldNum" sz="quarter" idx="12"/>
          </p:nvPr>
        </p:nvSpPr>
        <p:spPr/>
        <p:txBody>
          <a:bodyPr/>
          <a:lstStyle/>
          <a:p>
            <a:r>
              <a:rPr lang="en-US" dirty="0"/>
              <a:t>PAGE  </a:t>
            </a:r>
            <a:fld id="{93005692-73BE-493E-93AB-ECD6027A7652}" type="slidenum">
              <a:rPr lang="en-US" smtClean="0"/>
              <a:pPr/>
              <a:t>28</a:t>
            </a:fld>
            <a:endParaRPr lang="en-US" dirty="0"/>
          </a:p>
        </p:txBody>
      </p:sp>
    </p:spTree>
    <p:extLst>
      <p:ext uri="{BB962C8B-B14F-4D97-AF65-F5344CB8AC3E}">
        <p14:creationId xmlns:p14="http://schemas.microsoft.com/office/powerpoint/2010/main" val="32326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82F3CE-29AC-D79B-7958-E7BE68E34079}"/>
              </a:ext>
            </a:extLst>
          </p:cNvPr>
          <p:cNvSpPr>
            <a:spLocks noGrp="1"/>
          </p:cNvSpPr>
          <p:nvPr>
            <p:ph type="body" idx="1"/>
          </p:nvPr>
        </p:nvSpPr>
        <p:spPr/>
        <p:txBody>
          <a:bodyPr/>
          <a:lstStyle/>
          <a:p>
            <a:r>
              <a:rPr lang="en-US" dirty="0"/>
              <a:t>BCS</a:t>
            </a:r>
          </a:p>
        </p:txBody>
      </p:sp>
      <p:sp>
        <p:nvSpPr>
          <p:cNvPr id="3" name="Content Placeholder 2">
            <a:extLst>
              <a:ext uri="{FF2B5EF4-FFF2-40B4-BE49-F238E27FC236}">
                <a16:creationId xmlns:a16="http://schemas.microsoft.com/office/drawing/2014/main" id="{EDCC8224-7865-A783-4121-0EA9D42FB225}"/>
              </a:ext>
            </a:extLst>
          </p:cNvPr>
          <p:cNvSpPr>
            <a:spLocks noGrp="1"/>
          </p:cNvSpPr>
          <p:nvPr>
            <p:ph sz="half" idx="2"/>
          </p:nvPr>
        </p:nvSpPr>
        <p:spPr/>
        <p:txBody>
          <a:bodyPr vert="horz" lIns="91440" tIns="45720" rIns="91440" bIns="45720" rtlCol="0" anchor="t">
            <a:normAutofit/>
          </a:bodyPr>
          <a:lstStyle/>
          <a:p>
            <a:r>
              <a:rPr lang="en-US" dirty="0"/>
              <a:t>2 Communication courses</a:t>
            </a:r>
          </a:p>
          <a:p>
            <a:r>
              <a:rPr lang="en-US" dirty="0"/>
              <a:t>Access to all CS major courses</a:t>
            </a:r>
          </a:p>
          <a:p>
            <a:r>
              <a:rPr lang="en-US" dirty="0"/>
              <a:t>Depth and Breadth requirements on non math electives</a:t>
            </a:r>
          </a:p>
        </p:txBody>
      </p:sp>
      <p:sp>
        <p:nvSpPr>
          <p:cNvPr id="7" name="Text Placeholder 6">
            <a:extLst>
              <a:ext uri="{FF2B5EF4-FFF2-40B4-BE49-F238E27FC236}">
                <a16:creationId xmlns:a16="http://schemas.microsoft.com/office/drawing/2014/main" id="{E3D4D01A-7C37-6962-90E9-AD4831931CF9}"/>
              </a:ext>
            </a:extLst>
          </p:cNvPr>
          <p:cNvSpPr>
            <a:spLocks noGrp="1"/>
          </p:cNvSpPr>
          <p:nvPr>
            <p:ph type="body" sz="quarter" idx="3"/>
          </p:nvPr>
        </p:nvSpPr>
        <p:spPr/>
        <p:txBody>
          <a:bodyPr/>
          <a:lstStyle/>
          <a:p>
            <a:r>
              <a:rPr lang="en-US" dirty="0"/>
              <a:t>BMATH</a:t>
            </a:r>
          </a:p>
        </p:txBody>
      </p:sp>
      <p:sp>
        <p:nvSpPr>
          <p:cNvPr id="8" name="Content Placeholder 7">
            <a:extLst>
              <a:ext uri="{FF2B5EF4-FFF2-40B4-BE49-F238E27FC236}">
                <a16:creationId xmlns:a16="http://schemas.microsoft.com/office/drawing/2014/main" id="{FE238565-6F72-BE75-55B5-DF9BAEFFD980}"/>
              </a:ext>
            </a:extLst>
          </p:cNvPr>
          <p:cNvSpPr>
            <a:spLocks noGrp="1"/>
          </p:cNvSpPr>
          <p:nvPr>
            <p:ph sz="quarter" idx="4"/>
          </p:nvPr>
        </p:nvSpPr>
        <p:spPr/>
        <p:txBody>
          <a:bodyPr vert="horz" lIns="91440" tIns="45720" rIns="91440" bIns="45720" rtlCol="0" anchor="t">
            <a:normAutofit/>
          </a:bodyPr>
          <a:lstStyle/>
          <a:p>
            <a:r>
              <a:rPr lang="en-US" dirty="0"/>
              <a:t>1 Communication course + ENGL 378</a:t>
            </a:r>
          </a:p>
          <a:p>
            <a:r>
              <a:rPr lang="en-US" dirty="0"/>
              <a:t>Access to limited CS major courses</a:t>
            </a:r>
          </a:p>
          <a:p>
            <a:r>
              <a:rPr lang="en-US" dirty="0"/>
              <a:t>NO depth and breadth requirements on non math </a:t>
            </a:r>
            <a:r>
              <a:rPr lang="en-US" dirty="0" err="1"/>
              <a:t>couress</a:t>
            </a:r>
            <a:r>
              <a:rPr lang="en-US" dirty="0"/>
              <a:t>, you can take what you want</a:t>
            </a:r>
          </a:p>
        </p:txBody>
      </p:sp>
      <p:sp>
        <p:nvSpPr>
          <p:cNvPr id="2" name="Title 1">
            <a:extLst>
              <a:ext uri="{FF2B5EF4-FFF2-40B4-BE49-F238E27FC236}">
                <a16:creationId xmlns:a16="http://schemas.microsoft.com/office/drawing/2014/main" id="{F66093D6-D645-A221-5337-4467A2D8FDF3}"/>
              </a:ext>
            </a:extLst>
          </p:cNvPr>
          <p:cNvSpPr>
            <a:spLocks noGrp="1"/>
          </p:cNvSpPr>
          <p:nvPr>
            <p:ph type="title"/>
          </p:nvPr>
        </p:nvSpPr>
        <p:spPr/>
        <p:txBody>
          <a:bodyPr/>
          <a:lstStyle/>
          <a:p>
            <a:r>
              <a:rPr lang="en-US" dirty="0"/>
              <a:t>BCS DATA SCIENCE vs BMATH DATA SCIENCE</a:t>
            </a:r>
          </a:p>
        </p:txBody>
      </p:sp>
      <p:sp>
        <p:nvSpPr>
          <p:cNvPr id="4" name="Footer Placeholder 3">
            <a:extLst>
              <a:ext uri="{FF2B5EF4-FFF2-40B4-BE49-F238E27FC236}">
                <a16:creationId xmlns:a16="http://schemas.microsoft.com/office/drawing/2014/main" id="{6746B7DD-DBC8-FD77-1B61-F0076B671ED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FE872D-CFD6-D6C0-FCA6-6CD91ED0A60D}"/>
              </a:ext>
            </a:extLst>
          </p:cNvPr>
          <p:cNvSpPr>
            <a:spLocks noGrp="1"/>
          </p:cNvSpPr>
          <p:nvPr>
            <p:ph type="sldNum" sz="quarter" idx="12"/>
          </p:nvPr>
        </p:nvSpPr>
        <p:spPr/>
        <p:txBody>
          <a:bodyPr/>
          <a:lstStyle/>
          <a:p>
            <a:r>
              <a:rPr lang="en-US" dirty="0"/>
              <a:t>PAGE  </a:t>
            </a:r>
            <a:fld id="{93005692-73BE-493E-93AB-ECD6027A7652}" type="slidenum">
              <a:rPr lang="en-US" smtClean="0"/>
              <a:pPr/>
              <a:t>29</a:t>
            </a:fld>
            <a:endParaRPr lang="en-US" dirty="0"/>
          </a:p>
        </p:txBody>
      </p:sp>
    </p:spTree>
    <p:extLst>
      <p:ext uri="{BB962C8B-B14F-4D97-AF65-F5344CB8AC3E}">
        <p14:creationId xmlns:p14="http://schemas.microsoft.com/office/powerpoint/2010/main" val="135195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FA39-A461-E126-7521-348DFFA18891}"/>
              </a:ext>
            </a:extLst>
          </p:cNvPr>
          <p:cNvSpPr>
            <a:spLocks noGrp="1"/>
          </p:cNvSpPr>
          <p:nvPr>
            <p:ph type="title"/>
          </p:nvPr>
        </p:nvSpPr>
        <p:spPr/>
        <p:txBody>
          <a:bodyPr/>
          <a:lstStyle/>
          <a:p>
            <a:r>
              <a:rPr lang="en-US" dirty="0"/>
              <a:t>What do the advisors do?</a:t>
            </a:r>
          </a:p>
        </p:txBody>
      </p:sp>
      <p:sp>
        <p:nvSpPr>
          <p:cNvPr id="3" name="Content Placeholder 2">
            <a:extLst>
              <a:ext uri="{FF2B5EF4-FFF2-40B4-BE49-F238E27FC236}">
                <a16:creationId xmlns:a16="http://schemas.microsoft.com/office/drawing/2014/main" id="{EF11EE80-87ED-8215-D634-0FD1C551CEDF}"/>
              </a:ext>
            </a:extLst>
          </p:cNvPr>
          <p:cNvSpPr>
            <a:spLocks noGrp="1"/>
          </p:cNvSpPr>
          <p:nvPr>
            <p:ph idx="1"/>
          </p:nvPr>
        </p:nvSpPr>
        <p:spPr/>
        <p:txBody>
          <a:bodyPr>
            <a:normAutofit lnSpcReduction="10000"/>
          </a:bodyPr>
          <a:lstStyle/>
          <a:p>
            <a:r>
              <a:rPr lang="en-US" dirty="0"/>
              <a:t>Sign course (selection) override forms for all STAT and ACTSC courses (also MTHEL 131 and ENGL 378).</a:t>
            </a:r>
          </a:p>
          <a:p>
            <a:r>
              <a:rPr lang="en-US" dirty="0"/>
              <a:t>Sign plan modification forms (used to declare majors/joints/minors/specializations) for all ACTSC and STAT plans.</a:t>
            </a:r>
          </a:p>
          <a:p>
            <a:r>
              <a:rPr lang="en-US" dirty="0"/>
              <a:t>Answer questions about courses in ACTSC and STAT. Things like pre-req or anti-req questions, substitutions, offerings, order to complete them and so on.</a:t>
            </a:r>
          </a:p>
          <a:p>
            <a:r>
              <a:rPr lang="en-US" dirty="0"/>
              <a:t>Answer questions about the programs in ACTSC and STAT, such as electives needed, average to maintain, average calculation, how to do a double major or a minor with it.</a:t>
            </a:r>
          </a:p>
          <a:p>
            <a:r>
              <a:rPr lang="en-US" dirty="0"/>
              <a:t>Many, many more things!</a:t>
            </a:r>
          </a:p>
          <a:p>
            <a:endParaRPr lang="en-US" dirty="0"/>
          </a:p>
          <a:p>
            <a:endParaRPr lang="en-US" dirty="0"/>
          </a:p>
        </p:txBody>
      </p:sp>
      <p:sp>
        <p:nvSpPr>
          <p:cNvPr id="5" name="Slide Number Placeholder 4">
            <a:extLst>
              <a:ext uri="{FF2B5EF4-FFF2-40B4-BE49-F238E27FC236}">
                <a16:creationId xmlns:a16="http://schemas.microsoft.com/office/drawing/2014/main" id="{1589C2C6-580A-95F4-4297-439DEFF2F017}"/>
              </a:ext>
            </a:extLst>
          </p:cNvPr>
          <p:cNvSpPr>
            <a:spLocks noGrp="1"/>
          </p:cNvSpPr>
          <p:nvPr>
            <p:ph type="sldNum" sz="quarter" idx="12"/>
          </p:nvPr>
        </p:nvSpPr>
        <p:spPr/>
        <p:txBody>
          <a:bodyPr/>
          <a:lstStyle/>
          <a:p>
            <a:r>
              <a:rPr lang="en-US"/>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5811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COURSES OF INTEREST</a:t>
            </a:r>
          </a:p>
        </p:txBody>
      </p:sp>
      <p:sp>
        <p:nvSpPr>
          <p:cNvPr id="2" name="Subtitle 1">
            <a:extLst>
              <a:ext uri="{FF2B5EF4-FFF2-40B4-BE49-F238E27FC236}">
                <a16:creationId xmlns:a16="http://schemas.microsoft.com/office/drawing/2014/main" id="{4EE5AC62-D699-4414-CEE0-5C56E77415EB}"/>
              </a:ext>
            </a:extLst>
          </p:cNvPr>
          <p:cNvSpPr>
            <a:spLocks noGrp="1"/>
          </p:cNvSpPr>
          <p:nvPr>
            <p:ph type="subTitle" idx="1"/>
          </p:nvPr>
        </p:nvSpPr>
        <p:spPr/>
        <p:txBody>
          <a:bodyPr/>
          <a:lstStyle/>
          <a:p>
            <a:r>
              <a:rPr lang="en-US" dirty="0"/>
              <a:t>In </a:t>
            </a:r>
            <a:r>
              <a:rPr lang="en-US" dirty="0" err="1"/>
              <a:t>Biostatisitcs</a:t>
            </a:r>
            <a:r>
              <a:rPr lang="en-US" dirty="0"/>
              <a:t>, Data Science and Statistics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30</a:t>
            </a:fld>
            <a:endParaRPr lang="en-US" dirty="0"/>
          </a:p>
        </p:txBody>
      </p:sp>
    </p:spTree>
    <p:extLst>
      <p:ext uri="{BB962C8B-B14F-4D97-AF65-F5344CB8AC3E}">
        <p14:creationId xmlns:p14="http://schemas.microsoft.com/office/powerpoint/2010/main" val="387937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A025-2B96-E578-1BFA-0D1E12FBEA61}"/>
              </a:ext>
            </a:extLst>
          </p:cNvPr>
          <p:cNvSpPr>
            <a:spLocks noGrp="1"/>
          </p:cNvSpPr>
          <p:nvPr>
            <p:ph type="title"/>
          </p:nvPr>
        </p:nvSpPr>
        <p:spPr/>
        <p:txBody>
          <a:bodyPr/>
          <a:lstStyle/>
          <a:p>
            <a:r>
              <a:rPr lang="en-US" dirty="0"/>
              <a:t>Courses with Grade Requisites</a:t>
            </a:r>
          </a:p>
        </p:txBody>
      </p:sp>
      <p:sp>
        <p:nvSpPr>
          <p:cNvPr id="3" name="Content Placeholder 2">
            <a:extLst>
              <a:ext uri="{FF2B5EF4-FFF2-40B4-BE49-F238E27FC236}">
                <a16:creationId xmlns:a16="http://schemas.microsoft.com/office/drawing/2014/main" id="{62790399-CE59-BC44-B2F7-25CEFD8EFF65}"/>
              </a:ext>
            </a:extLst>
          </p:cNvPr>
          <p:cNvSpPr>
            <a:spLocks noGrp="1"/>
          </p:cNvSpPr>
          <p:nvPr>
            <p:ph idx="1"/>
          </p:nvPr>
        </p:nvSpPr>
        <p:spPr/>
        <p:txBody>
          <a:bodyPr>
            <a:normAutofit/>
          </a:bodyPr>
          <a:lstStyle/>
          <a:p>
            <a:r>
              <a:rPr lang="en-US" dirty="0"/>
              <a:t>ENGL 378 – requires 70+% in your first communication course (EMLS 101R, 102R, EMLS/ENGL 129R, ENGL 109, COMMST 100, 223)</a:t>
            </a:r>
          </a:p>
          <a:p>
            <a:r>
              <a:rPr lang="en-US" dirty="0"/>
              <a:t>STAT 330, 333, 340, 341 – requires 60+% in STAT 230</a:t>
            </a:r>
          </a:p>
          <a:p>
            <a:r>
              <a:rPr lang="en-US" dirty="0"/>
              <a:t>STAT 331, 332 – requires 60+% in STAT 231</a:t>
            </a:r>
          </a:p>
          <a:p>
            <a:endParaRPr lang="en-US" dirty="0"/>
          </a:p>
        </p:txBody>
      </p:sp>
      <p:sp>
        <p:nvSpPr>
          <p:cNvPr id="5" name="Slide Number Placeholder 4">
            <a:extLst>
              <a:ext uri="{FF2B5EF4-FFF2-40B4-BE49-F238E27FC236}">
                <a16:creationId xmlns:a16="http://schemas.microsoft.com/office/drawing/2014/main" id="{F511D63F-51D1-0E3E-29E2-59B745EC9E4C}"/>
              </a:ext>
            </a:extLst>
          </p:cNvPr>
          <p:cNvSpPr>
            <a:spLocks noGrp="1"/>
          </p:cNvSpPr>
          <p:nvPr>
            <p:ph type="sldNum" sz="quarter" idx="12"/>
          </p:nvPr>
        </p:nvSpPr>
        <p:spPr/>
        <p:txBody>
          <a:bodyPr/>
          <a:lstStyle/>
          <a:p>
            <a:r>
              <a:rPr lang="en-US"/>
              <a:t>PAGE  </a:t>
            </a:r>
            <a:fld id="{93005692-73BE-493E-93AB-ECD6027A7652}" type="slidenum">
              <a:rPr lang="en-US" smtClean="0"/>
              <a:pPr/>
              <a:t>31</a:t>
            </a:fld>
            <a:endParaRPr lang="en-US" dirty="0"/>
          </a:p>
        </p:txBody>
      </p:sp>
    </p:spTree>
    <p:extLst>
      <p:ext uri="{BB962C8B-B14F-4D97-AF65-F5344CB8AC3E}">
        <p14:creationId xmlns:p14="http://schemas.microsoft.com/office/powerpoint/2010/main" val="185793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19F1-2586-D96D-735D-6107A018151E}"/>
              </a:ext>
            </a:extLst>
          </p:cNvPr>
          <p:cNvSpPr>
            <a:spLocks noGrp="1"/>
          </p:cNvSpPr>
          <p:nvPr>
            <p:ph type="title"/>
          </p:nvPr>
        </p:nvSpPr>
        <p:spPr/>
        <p:txBody>
          <a:bodyPr/>
          <a:lstStyle/>
          <a:p>
            <a:r>
              <a:rPr lang="en-US" dirty="0"/>
              <a:t>Main Courses in Data Science</a:t>
            </a:r>
          </a:p>
        </p:txBody>
      </p:sp>
      <p:sp>
        <p:nvSpPr>
          <p:cNvPr id="3" name="Content Placeholder 2">
            <a:extLst>
              <a:ext uri="{FF2B5EF4-FFF2-40B4-BE49-F238E27FC236}">
                <a16:creationId xmlns:a16="http://schemas.microsoft.com/office/drawing/2014/main" id="{9DF81BAE-C9DB-2BF8-8C02-E23656BFA0AE}"/>
              </a:ext>
            </a:extLst>
          </p:cNvPr>
          <p:cNvSpPr>
            <a:spLocks noGrp="1"/>
          </p:cNvSpPr>
          <p:nvPr>
            <p:ph idx="1"/>
          </p:nvPr>
        </p:nvSpPr>
        <p:spPr/>
        <p:txBody>
          <a:bodyPr vert="horz" lIns="91440" tIns="45720" rIns="91440" bIns="45720" rtlCol="0" anchor="t">
            <a:normAutofit/>
          </a:bodyPr>
          <a:lstStyle/>
          <a:p>
            <a:pPr marL="0" indent="0">
              <a:buNone/>
            </a:pPr>
            <a:r>
              <a:rPr lang="en-US" dirty="0"/>
              <a:t>Any course in STAT 44X</a:t>
            </a:r>
          </a:p>
          <a:p>
            <a:pPr marL="0" indent="0">
              <a:buNone/>
            </a:pPr>
            <a:r>
              <a:rPr lang="en-US" dirty="0"/>
              <a:t>A popular course in AI/ML is STAT 441 which requires STAT 341</a:t>
            </a:r>
          </a:p>
        </p:txBody>
      </p:sp>
      <p:sp>
        <p:nvSpPr>
          <p:cNvPr id="4" name="Footer Placeholder 3">
            <a:extLst>
              <a:ext uri="{FF2B5EF4-FFF2-40B4-BE49-F238E27FC236}">
                <a16:creationId xmlns:a16="http://schemas.microsoft.com/office/drawing/2014/main" id="{87DB877B-3128-2AB7-5ABC-1D51B20DED7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FCE63BD-1157-6C36-4998-B122EC712B68}"/>
              </a:ext>
            </a:extLst>
          </p:cNvPr>
          <p:cNvSpPr>
            <a:spLocks noGrp="1"/>
          </p:cNvSpPr>
          <p:nvPr>
            <p:ph type="sldNum" sz="quarter" idx="12"/>
          </p:nvPr>
        </p:nvSpPr>
        <p:spPr/>
        <p:txBody>
          <a:bodyPr/>
          <a:lstStyle/>
          <a:p>
            <a:r>
              <a:rPr lang="en-US" dirty="0"/>
              <a:t>PAGE  </a:t>
            </a:r>
            <a:fld id="{93005692-73BE-493E-93AB-ECD6027A7652}" type="slidenum">
              <a:rPr lang="en-US" smtClean="0"/>
              <a:pPr/>
              <a:t>32</a:t>
            </a:fld>
            <a:endParaRPr lang="en-US" dirty="0"/>
          </a:p>
        </p:txBody>
      </p:sp>
    </p:spTree>
    <p:extLst>
      <p:ext uri="{BB962C8B-B14F-4D97-AF65-F5344CB8AC3E}">
        <p14:creationId xmlns:p14="http://schemas.microsoft.com/office/powerpoint/2010/main" val="54179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19F1-2586-D96D-735D-6107A018151E}"/>
              </a:ext>
            </a:extLst>
          </p:cNvPr>
          <p:cNvSpPr>
            <a:spLocks noGrp="1"/>
          </p:cNvSpPr>
          <p:nvPr>
            <p:ph type="title"/>
          </p:nvPr>
        </p:nvSpPr>
        <p:spPr/>
        <p:txBody>
          <a:bodyPr/>
          <a:lstStyle/>
          <a:p>
            <a:r>
              <a:rPr lang="en-US" dirty="0"/>
              <a:t>Main Courses in BIOSTATISTICS</a:t>
            </a:r>
          </a:p>
        </p:txBody>
      </p:sp>
      <p:sp>
        <p:nvSpPr>
          <p:cNvPr id="3" name="Content Placeholder 2">
            <a:extLst>
              <a:ext uri="{FF2B5EF4-FFF2-40B4-BE49-F238E27FC236}">
                <a16:creationId xmlns:a16="http://schemas.microsoft.com/office/drawing/2014/main" id="{9DF81BAE-C9DB-2BF8-8C02-E23656BFA0AE}"/>
              </a:ext>
            </a:extLst>
          </p:cNvPr>
          <p:cNvSpPr>
            <a:spLocks noGrp="1"/>
          </p:cNvSpPr>
          <p:nvPr>
            <p:ph idx="1"/>
          </p:nvPr>
        </p:nvSpPr>
        <p:spPr/>
        <p:txBody>
          <a:bodyPr vert="horz" lIns="91440" tIns="45720" rIns="91440" bIns="45720" rtlCol="0" anchor="t">
            <a:normAutofit/>
          </a:bodyPr>
          <a:lstStyle/>
          <a:p>
            <a:pPr marL="0" indent="0">
              <a:buNone/>
            </a:pPr>
            <a:r>
              <a:rPr lang="en-US" dirty="0"/>
              <a:t>STAT 337 – An introduction to Biostatistics</a:t>
            </a:r>
          </a:p>
          <a:p>
            <a:pPr marL="0" indent="0">
              <a:buNone/>
            </a:pPr>
            <a:r>
              <a:rPr lang="en-US" dirty="0"/>
              <a:t>STAT 431, 437, 438 – Additional courses in Biostatistics.</a:t>
            </a:r>
          </a:p>
          <a:p>
            <a:pPr marL="0" indent="0">
              <a:buNone/>
            </a:pPr>
            <a:endParaRPr lang="en-US" dirty="0"/>
          </a:p>
        </p:txBody>
      </p:sp>
      <p:sp>
        <p:nvSpPr>
          <p:cNvPr id="4" name="Footer Placeholder 3">
            <a:extLst>
              <a:ext uri="{FF2B5EF4-FFF2-40B4-BE49-F238E27FC236}">
                <a16:creationId xmlns:a16="http://schemas.microsoft.com/office/drawing/2014/main" id="{87DB877B-3128-2AB7-5ABC-1D51B20DED7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FCE63BD-1157-6C36-4998-B122EC712B68}"/>
              </a:ext>
            </a:extLst>
          </p:cNvPr>
          <p:cNvSpPr>
            <a:spLocks noGrp="1"/>
          </p:cNvSpPr>
          <p:nvPr>
            <p:ph type="sldNum" sz="quarter" idx="12"/>
          </p:nvPr>
        </p:nvSpPr>
        <p:spPr/>
        <p:txBody>
          <a:bodyPr/>
          <a:lstStyle/>
          <a:p>
            <a:r>
              <a:rPr lang="en-US" dirty="0"/>
              <a:t>PAGE  </a:t>
            </a:r>
            <a:fld id="{93005692-73BE-493E-93AB-ECD6027A7652}" type="slidenum">
              <a:rPr lang="en-US" smtClean="0"/>
              <a:pPr/>
              <a:t>33</a:t>
            </a:fld>
            <a:endParaRPr lang="en-US" dirty="0"/>
          </a:p>
        </p:txBody>
      </p:sp>
    </p:spTree>
    <p:extLst>
      <p:ext uri="{BB962C8B-B14F-4D97-AF65-F5344CB8AC3E}">
        <p14:creationId xmlns:p14="http://schemas.microsoft.com/office/powerpoint/2010/main" val="127940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EMPLOYMENT</a:t>
            </a:r>
          </a:p>
        </p:txBody>
      </p:sp>
      <p:sp>
        <p:nvSpPr>
          <p:cNvPr id="2" name="Subtitle 1">
            <a:extLst>
              <a:ext uri="{FF2B5EF4-FFF2-40B4-BE49-F238E27FC236}">
                <a16:creationId xmlns:a16="http://schemas.microsoft.com/office/drawing/2014/main" id="{4EE5AC62-D699-4414-CEE0-5C56E77415EB}"/>
              </a:ext>
            </a:extLst>
          </p:cNvPr>
          <p:cNvSpPr>
            <a:spLocks noGrp="1"/>
          </p:cNvSpPr>
          <p:nvPr>
            <p:ph type="subTitle" idx="1"/>
          </p:nvPr>
        </p:nvSpPr>
        <p:spPr/>
        <p:txBody>
          <a:bodyPr/>
          <a:lstStyle/>
          <a:p>
            <a:r>
              <a:rPr lang="en-US" dirty="0"/>
              <a:t>In Biostatistics, Data Science and Statistics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34</a:t>
            </a:fld>
            <a:endParaRPr lang="en-US" dirty="0"/>
          </a:p>
        </p:txBody>
      </p:sp>
    </p:spTree>
    <p:extLst>
      <p:ext uri="{BB962C8B-B14F-4D97-AF65-F5344CB8AC3E}">
        <p14:creationId xmlns:p14="http://schemas.microsoft.com/office/powerpoint/2010/main" val="235054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DCEB91-4E2B-D249-BEB5-FF7D2088EEB0}"/>
              </a:ext>
            </a:extLst>
          </p:cNvPr>
          <p:cNvSpPr>
            <a:spLocks noGrp="1"/>
          </p:cNvSpPr>
          <p:nvPr>
            <p:ph type="title" hasCustomPrompt="1"/>
          </p:nvPr>
        </p:nvSpPr>
        <p:spPr>
          <a:xfrm>
            <a:off x="215899" y="449267"/>
            <a:ext cx="11080315" cy="895927"/>
          </a:xfrm>
        </p:spPr>
        <p:txBody>
          <a:bodyPr>
            <a:normAutofit/>
          </a:bodyPr>
          <a:lstStyle/>
          <a:p>
            <a:r>
              <a:rPr lang="en-US" dirty="0"/>
              <a:t>What kind of jobs do Statistics students get?</a:t>
            </a:r>
          </a:p>
        </p:txBody>
      </p:sp>
      <p:graphicFrame>
        <p:nvGraphicFramePr>
          <p:cNvPr id="2" name="Table 6">
            <a:extLst>
              <a:ext uri="{FF2B5EF4-FFF2-40B4-BE49-F238E27FC236}">
                <a16:creationId xmlns:a16="http://schemas.microsoft.com/office/drawing/2014/main" id="{47F9A417-B29A-DD1D-7A26-58CFFB67412E}"/>
              </a:ext>
            </a:extLst>
          </p:cNvPr>
          <p:cNvGraphicFramePr>
            <a:graphicFrameLocks/>
          </p:cNvGraphicFramePr>
          <p:nvPr>
            <p:extLst>
              <p:ext uri="{D42A27DB-BD31-4B8C-83A1-F6EECF244321}">
                <p14:modId xmlns:p14="http://schemas.microsoft.com/office/powerpoint/2010/main" val="3651909613"/>
              </p:ext>
            </p:extLst>
          </p:nvPr>
        </p:nvGraphicFramePr>
        <p:xfrm>
          <a:off x="2829973" y="2064626"/>
          <a:ext cx="5397258" cy="3164530"/>
        </p:xfrm>
        <a:graphic>
          <a:graphicData uri="http://schemas.openxmlformats.org/drawingml/2006/table">
            <a:tbl>
              <a:tblPr>
                <a:tableStyleId>{5C22544A-7EE6-4342-B048-85BDC9FD1C3A}</a:tableStyleId>
              </a:tblPr>
              <a:tblGrid>
                <a:gridCol w="2698417">
                  <a:extLst>
                    <a:ext uri="{9D8B030D-6E8A-4147-A177-3AD203B41FA5}">
                      <a16:colId xmlns:a16="http://schemas.microsoft.com/office/drawing/2014/main" val="2379429900"/>
                    </a:ext>
                  </a:extLst>
                </a:gridCol>
                <a:gridCol w="2698841">
                  <a:extLst>
                    <a:ext uri="{9D8B030D-6E8A-4147-A177-3AD203B41FA5}">
                      <a16:colId xmlns:a16="http://schemas.microsoft.com/office/drawing/2014/main" val="2571508256"/>
                    </a:ext>
                  </a:extLst>
                </a:gridCol>
              </a:tblGrid>
              <a:tr h="454705">
                <a:tc>
                  <a:txBody>
                    <a:bodyPr/>
                    <a:lstStyle/>
                    <a:p>
                      <a:r>
                        <a:rPr lang="en-US" sz="1800" b="0" i="0" kern="1200" cap="all" dirty="0">
                          <a:solidFill>
                            <a:schemeClr val="dk1"/>
                          </a:solidFill>
                          <a:effectLst/>
                          <a:latin typeface="+mn-lt"/>
                          <a:ea typeface="+mn-ea"/>
                          <a:cs typeface="+mn-cs"/>
                        </a:rPr>
                        <a:t>SAMPLE CO-OP JOBS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tc>
                  <a:txBody>
                    <a:bodyPr/>
                    <a:lstStyle/>
                    <a:p>
                      <a:r>
                        <a:rPr lang="en-US" sz="1800" b="0" i="0" kern="1200" cap="all" dirty="0">
                          <a:solidFill>
                            <a:schemeClr val="dk1"/>
                          </a:solidFill>
                          <a:effectLst/>
                          <a:latin typeface="+mn-lt"/>
                          <a:ea typeface="+mn-ea"/>
                          <a:cs typeface="+mn-cs"/>
                        </a:rPr>
                        <a:t>SAMPLE CAREERS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extLst>
                  <a:ext uri="{0D108BD9-81ED-4DB2-BD59-A6C34878D82A}">
                    <a16:rowId xmlns:a16="http://schemas.microsoft.com/office/drawing/2014/main" val="1164757948"/>
                  </a:ext>
                </a:extLst>
              </a:tr>
              <a:tr h="702547">
                <a:tc>
                  <a:txBody>
                    <a:bodyPr/>
                    <a:lstStyle/>
                    <a:p>
                      <a:r>
                        <a:rPr lang="en-US" sz="1800" b="0" i="0" kern="1200" dirty="0">
                          <a:solidFill>
                            <a:schemeClr val="tx1"/>
                          </a:solidFill>
                          <a:effectLst/>
                          <a:latin typeface="+mn-lt"/>
                          <a:ea typeface="+mn-ea"/>
                          <a:cs typeface="+mn-cs"/>
                        </a:rPr>
                        <a:t>Compensation Data Analyst, Hay Group</a:t>
                      </a:r>
                    </a:p>
                  </a:txBody>
                  <a:tcPr anchor="ctr">
                    <a:noFill/>
                  </a:tcPr>
                </a:tc>
                <a:tc>
                  <a:txBody>
                    <a:bodyPr/>
                    <a:lstStyle/>
                    <a:p>
                      <a:r>
                        <a:rPr lang="en-US" sz="1800" b="0" i="0" kern="1200" dirty="0">
                          <a:solidFill>
                            <a:schemeClr val="tx1"/>
                          </a:solidFill>
                          <a:effectLst/>
                          <a:latin typeface="+mn-lt"/>
                          <a:ea typeface="+mn-ea"/>
                          <a:cs typeface="+mn-cs"/>
                        </a:rPr>
                        <a:t>Statistician, Statistics Canada</a:t>
                      </a:r>
                    </a:p>
                  </a:txBody>
                  <a:tcPr anchor="ctr">
                    <a:noFill/>
                  </a:tcPr>
                </a:tc>
                <a:extLst>
                  <a:ext uri="{0D108BD9-81ED-4DB2-BD59-A6C34878D82A}">
                    <a16:rowId xmlns:a16="http://schemas.microsoft.com/office/drawing/2014/main" val="1827231378"/>
                  </a:ext>
                </a:extLst>
              </a:tr>
              <a:tr h="1003639">
                <a:tc>
                  <a:txBody>
                    <a:bodyPr/>
                    <a:lstStyle/>
                    <a:p>
                      <a:r>
                        <a:rPr lang="en-US" sz="1800" b="0" i="0" kern="1200" dirty="0">
                          <a:solidFill>
                            <a:schemeClr val="tx1"/>
                          </a:solidFill>
                          <a:effectLst/>
                          <a:latin typeface="+mn-lt"/>
                          <a:ea typeface="+mn-ea"/>
                          <a:cs typeface="+mn-cs"/>
                        </a:rPr>
                        <a:t>Metadata Management Consultant, Bank of Montreal</a:t>
                      </a:r>
                    </a:p>
                  </a:txBody>
                  <a:tcPr anchor="ctr">
                    <a:noFill/>
                  </a:tcPr>
                </a:tc>
                <a:tc>
                  <a:txBody>
                    <a:bodyPr/>
                    <a:lstStyle/>
                    <a:p>
                      <a:r>
                        <a:rPr lang="en-US" sz="1800" b="0" i="0" kern="1200" dirty="0">
                          <a:solidFill>
                            <a:schemeClr val="tx1"/>
                          </a:solidFill>
                          <a:effectLst/>
                          <a:latin typeface="+mn-lt"/>
                          <a:ea typeface="+mn-ea"/>
                          <a:cs typeface="+mn-cs"/>
                        </a:rPr>
                        <a:t>Software development analyst, IBM Canada Ltd.</a:t>
                      </a:r>
                    </a:p>
                  </a:txBody>
                  <a:tcPr anchor="ctr">
                    <a:noFill/>
                  </a:tcPr>
                </a:tc>
                <a:extLst>
                  <a:ext uri="{0D108BD9-81ED-4DB2-BD59-A6C34878D82A}">
                    <a16:rowId xmlns:a16="http://schemas.microsoft.com/office/drawing/2014/main" val="2056369510"/>
                  </a:ext>
                </a:extLst>
              </a:tr>
              <a:tr h="1003639">
                <a:tc>
                  <a:txBody>
                    <a:bodyPr/>
                    <a:lstStyle/>
                    <a:p>
                      <a:r>
                        <a:rPr lang="en-US" sz="1800" b="0" i="0" kern="1200" dirty="0">
                          <a:solidFill>
                            <a:schemeClr val="tx1"/>
                          </a:solidFill>
                          <a:effectLst/>
                          <a:latin typeface="+mn-lt"/>
                          <a:ea typeface="+mn-ea"/>
                          <a:cs typeface="+mn-cs"/>
                        </a:rPr>
                        <a:t>Statistician, </a:t>
                      </a:r>
                      <a:r>
                        <a:rPr lang="en-US" sz="1800" b="0" i="0" kern="1200" dirty="0" err="1">
                          <a:solidFill>
                            <a:schemeClr val="tx1"/>
                          </a:solidFill>
                          <a:effectLst/>
                          <a:latin typeface="+mn-lt"/>
                          <a:ea typeface="+mn-ea"/>
                          <a:cs typeface="+mn-cs"/>
                        </a:rPr>
                        <a:t>Labstat</a:t>
                      </a:r>
                      <a:r>
                        <a:rPr lang="en-US" sz="1800" b="0" i="0" kern="1200" dirty="0">
                          <a:solidFill>
                            <a:schemeClr val="tx1"/>
                          </a:solidFill>
                          <a:effectLst/>
                          <a:latin typeface="+mn-lt"/>
                          <a:ea typeface="+mn-ea"/>
                          <a:cs typeface="+mn-cs"/>
                        </a:rPr>
                        <a:t> International ULC</a:t>
                      </a:r>
                    </a:p>
                  </a:txBody>
                  <a:tcPr anchor="ctr">
                    <a:noFill/>
                  </a:tcPr>
                </a:tc>
                <a:tc>
                  <a:txBody>
                    <a:bodyPr/>
                    <a:lstStyle/>
                    <a:p>
                      <a:r>
                        <a:rPr lang="en-US" sz="1800" b="0" i="0" kern="1200" dirty="0">
                          <a:solidFill>
                            <a:schemeClr val="tx1"/>
                          </a:solidFill>
                          <a:effectLst/>
                          <a:latin typeface="+mn-lt"/>
                          <a:ea typeface="+mn-ea"/>
                          <a:cs typeface="+mn-cs"/>
                        </a:rPr>
                        <a:t>Research biostatistician, </a:t>
                      </a:r>
                      <a:r>
                        <a:rPr lang="en-US" sz="1800" b="0" i="0" kern="1200" dirty="0" err="1">
                          <a:solidFill>
                            <a:schemeClr val="tx1"/>
                          </a:solidFill>
                          <a:effectLst/>
                          <a:latin typeface="+mn-lt"/>
                          <a:ea typeface="+mn-ea"/>
                          <a:cs typeface="+mn-cs"/>
                        </a:rPr>
                        <a:t>Chedoke</a:t>
                      </a:r>
                      <a:r>
                        <a:rPr lang="en-US" sz="1800" b="0" i="0" kern="1200" dirty="0">
                          <a:solidFill>
                            <a:schemeClr val="tx1"/>
                          </a:solidFill>
                          <a:effectLst/>
                          <a:latin typeface="+mn-lt"/>
                          <a:ea typeface="+mn-ea"/>
                          <a:cs typeface="+mn-cs"/>
                        </a:rPr>
                        <a:t>-McMaster Hospitals</a:t>
                      </a:r>
                    </a:p>
                  </a:txBody>
                  <a:tcPr anchor="ctr">
                    <a:noFill/>
                  </a:tcPr>
                </a:tc>
                <a:extLst>
                  <a:ext uri="{0D108BD9-81ED-4DB2-BD59-A6C34878D82A}">
                    <a16:rowId xmlns:a16="http://schemas.microsoft.com/office/drawing/2014/main" val="4047770175"/>
                  </a:ext>
                </a:extLst>
              </a:tr>
            </a:tbl>
          </a:graphicData>
        </a:graphic>
      </p:graphicFrame>
    </p:spTree>
    <p:extLst>
      <p:ext uri="{BB962C8B-B14F-4D97-AF65-F5344CB8AC3E}">
        <p14:creationId xmlns:p14="http://schemas.microsoft.com/office/powerpoint/2010/main" val="4257665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4394D2F-7DD9-B546-AA0B-A7B7DA528605}"/>
              </a:ext>
            </a:extLst>
          </p:cNvPr>
          <p:cNvGraphicFramePr>
            <a:graphicFrameLocks noGrp="1"/>
          </p:cNvGraphicFramePr>
          <p:nvPr>
            <p:ph sz="half" idx="2"/>
          </p:nvPr>
        </p:nvGraphicFramePr>
        <p:xfrm>
          <a:off x="549217" y="1627928"/>
          <a:ext cx="5181905" cy="3706115"/>
        </p:xfrm>
        <a:graphic>
          <a:graphicData uri="http://schemas.openxmlformats.org/drawingml/2006/table">
            <a:tbl>
              <a:tblPr>
                <a:tableStyleId>{5C22544A-7EE6-4342-B048-85BDC9FD1C3A}</a:tableStyleId>
              </a:tblPr>
              <a:tblGrid>
                <a:gridCol w="2590749">
                  <a:extLst>
                    <a:ext uri="{9D8B030D-6E8A-4147-A177-3AD203B41FA5}">
                      <a16:colId xmlns:a16="http://schemas.microsoft.com/office/drawing/2014/main" val="2379429900"/>
                    </a:ext>
                  </a:extLst>
                </a:gridCol>
                <a:gridCol w="2591156">
                  <a:extLst>
                    <a:ext uri="{9D8B030D-6E8A-4147-A177-3AD203B41FA5}">
                      <a16:colId xmlns:a16="http://schemas.microsoft.com/office/drawing/2014/main" val="2571508256"/>
                    </a:ext>
                  </a:extLst>
                </a:gridCol>
              </a:tblGrid>
              <a:tr h="414275">
                <a:tc>
                  <a:txBody>
                    <a:bodyPr/>
                    <a:lstStyle/>
                    <a:p>
                      <a:r>
                        <a:rPr lang="en-US" sz="1800" b="0" i="0" kern="1200" cap="all" dirty="0">
                          <a:solidFill>
                            <a:schemeClr val="dk1"/>
                          </a:solidFill>
                          <a:effectLst/>
                          <a:latin typeface="+mn-lt"/>
                          <a:ea typeface="+mn-ea"/>
                          <a:cs typeface="+mn-cs"/>
                        </a:rPr>
                        <a:t>SAMPLE CO-OP JOBS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tc>
                  <a:txBody>
                    <a:bodyPr/>
                    <a:lstStyle/>
                    <a:p>
                      <a:r>
                        <a:rPr lang="en-US" sz="1800" b="0" i="0" kern="1200" cap="all" dirty="0">
                          <a:solidFill>
                            <a:schemeClr val="dk1"/>
                          </a:solidFill>
                          <a:effectLst/>
                          <a:latin typeface="+mn-lt"/>
                          <a:ea typeface="+mn-ea"/>
                          <a:cs typeface="+mn-cs"/>
                        </a:rPr>
                        <a:t>SAMPLE CAREERS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extLst>
                  <a:ext uri="{0D108BD9-81ED-4DB2-BD59-A6C34878D82A}">
                    <a16:rowId xmlns:a16="http://schemas.microsoft.com/office/drawing/2014/main" val="1164757948"/>
                  </a:ext>
                </a:extLst>
              </a:tr>
              <a:tr h="5482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Cancer Genome Data Analyst, Ontario Institute for Cancer Research</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Bioinformatician, Peter McCallum Cancer Centre</a:t>
                      </a:r>
                    </a:p>
                  </a:txBody>
                  <a:tcPr anchor="ctr">
                    <a:noFill/>
                  </a:tcPr>
                </a:tc>
                <a:extLst>
                  <a:ext uri="{0D108BD9-81ED-4DB2-BD59-A6C34878D82A}">
                    <a16:rowId xmlns:a16="http://schemas.microsoft.com/office/drawing/2014/main" val="1827231378"/>
                  </a:ext>
                </a:extLst>
              </a:tr>
              <a:tr h="5482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Medical Research Assistant, London Health Sciences Centre</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Biostatistician, Alberta Health Services</a:t>
                      </a:r>
                    </a:p>
                  </a:txBody>
                  <a:tcPr anchor="ctr">
                    <a:noFill/>
                  </a:tcPr>
                </a:tc>
                <a:extLst>
                  <a:ext uri="{0D108BD9-81ED-4DB2-BD59-A6C34878D82A}">
                    <a16:rowId xmlns:a16="http://schemas.microsoft.com/office/drawing/2014/main" val="2056369510"/>
                  </a:ext>
                </a:extLst>
              </a:tr>
              <a:tr h="5482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Research Assistant, Development Research Centre of the State Council</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Senior Policy Developer, Workplace Safety and Insurance Board</a:t>
                      </a:r>
                    </a:p>
                  </a:txBody>
                  <a:tcPr anchor="ctr">
                    <a:noFill/>
                  </a:tcPr>
                </a:tc>
                <a:extLst>
                  <a:ext uri="{0D108BD9-81ED-4DB2-BD59-A6C34878D82A}">
                    <a16:rowId xmlns:a16="http://schemas.microsoft.com/office/drawing/2014/main" val="4047770175"/>
                  </a:ext>
                </a:extLst>
              </a:tr>
            </a:tbl>
          </a:graphicData>
        </a:graphic>
      </p:graphicFrame>
      <p:sp>
        <p:nvSpPr>
          <p:cNvPr id="5" name="Title 1">
            <a:extLst>
              <a:ext uri="{FF2B5EF4-FFF2-40B4-BE49-F238E27FC236}">
                <a16:creationId xmlns:a16="http://schemas.microsoft.com/office/drawing/2014/main" id="{5FDCEB91-4E2B-D249-BEB5-FF7D2088EEB0}"/>
              </a:ext>
            </a:extLst>
          </p:cNvPr>
          <p:cNvSpPr>
            <a:spLocks noGrp="1"/>
          </p:cNvSpPr>
          <p:nvPr>
            <p:ph type="title" hasCustomPrompt="1"/>
          </p:nvPr>
        </p:nvSpPr>
        <p:spPr>
          <a:xfrm>
            <a:off x="901699" y="139985"/>
            <a:ext cx="11080315" cy="895927"/>
          </a:xfrm>
        </p:spPr>
        <p:txBody>
          <a:bodyPr>
            <a:normAutofit fontScale="90000"/>
          </a:bodyPr>
          <a:lstStyle/>
          <a:p>
            <a:r>
              <a:rPr lang="en-US" dirty="0"/>
              <a:t>What kind of jobs do Biostatistics and Data Science students get?</a:t>
            </a:r>
          </a:p>
        </p:txBody>
      </p:sp>
      <p:graphicFrame>
        <p:nvGraphicFramePr>
          <p:cNvPr id="2" name="Table 6">
            <a:extLst>
              <a:ext uri="{FF2B5EF4-FFF2-40B4-BE49-F238E27FC236}">
                <a16:creationId xmlns:a16="http://schemas.microsoft.com/office/drawing/2014/main" id="{47F9A417-B29A-DD1D-7A26-58CFFB67412E}"/>
              </a:ext>
            </a:extLst>
          </p:cNvPr>
          <p:cNvGraphicFramePr>
            <a:graphicFrameLocks/>
          </p:cNvGraphicFramePr>
          <p:nvPr/>
        </p:nvGraphicFramePr>
        <p:xfrm>
          <a:off x="6245526" y="1620873"/>
          <a:ext cx="5397258" cy="3164530"/>
        </p:xfrm>
        <a:graphic>
          <a:graphicData uri="http://schemas.openxmlformats.org/drawingml/2006/table">
            <a:tbl>
              <a:tblPr>
                <a:tableStyleId>{5C22544A-7EE6-4342-B048-85BDC9FD1C3A}</a:tableStyleId>
              </a:tblPr>
              <a:tblGrid>
                <a:gridCol w="2698417">
                  <a:extLst>
                    <a:ext uri="{9D8B030D-6E8A-4147-A177-3AD203B41FA5}">
                      <a16:colId xmlns:a16="http://schemas.microsoft.com/office/drawing/2014/main" val="2379429900"/>
                    </a:ext>
                  </a:extLst>
                </a:gridCol>
                <a:gridCol w="2698841">
                  <a:extLst>
                    <a:ext uri="{9D8B030D-6E8A-4147-A177-3AD203B41FA5}">
                      <a16:colId xmlns:a16="http://schemas.microsoft.com/office/drawing/2014/main" val="2571508256"/>
                    </a:ext>
                  </a:extLst>
                </a:gridCol>
              </a:tblGrid>
              <a:tr h="454705">
                <a:tc>
                  <a:txBody>
                    <a:bodyPr/>
                    <a:lstStyle/>
                    <a:p>
                      <a:r>
                        <a:rPr lang="en-US" sz="1800" b="0" i="0" kern="1200" cap="all" dirty="0">
                          <a:solidFill>
                            <a:schemeClr val="dk1"/>
                          </a:solidFill>
                          <a:effectLst/>
                          <a:latin typeface="+mn-lt"/>
                          <a:ea typeface="+mn-ea"/>
                          <a:cs typeface="+mn-cs"/>
                        </a:rPr>
                        <a:t>SAMPLE CO-OP JOBS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tc>
                  <a:txBody>
                    <a:bodyPr/>
                    <a:lstStyle/>
                    <a:p>
                      <a:r>
                        <a:rPr lang="en-US" sz="1800" b="0" i="0" kern="1200" cap="all" dirty="0">
                          <a:solidFill>
                            <a:schemeClr val="dk1"/>
                          </a:solidFill>
                          <a:effectLst/>
                          <a:latin typeface="+mn-lt"/>
                          <a:ea typeface="+mn-ea"/>
                          <a:cs typeface="+mn-cs"/>
                        </a:rPr>
                        <a:t>SAMPLE CAREERS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extLst>
                  <a:ext uri="{0D108BD9-81ED-4DB2-BD59-A6C34878D82A}">
                    <a16:rowId xmlns:a16="http://schemas.microsoft.com/office/drawing/2014/main" val="1164757948"/>
                  </a:ext>
                </a:extLst>
              </a:tr>
              <a:tr h="70254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Computer Vision Researcher, </a:t>
                      </a:r>
                      <a:r>
                        <a:rPr lang="en-US" sz="1800" b="0" i="0" kern="1200" dirty="0" err="1">
                          <a:solidFill>
                            <a:schemeClr val="tx1"/>
                          </a:solidFill>
                          <a:effectLst/>
                          <a:latin typeface="+mn-lt"/>
                          <a:ea typeface="+mn-ea"/>
                          <a:cs typeface="+mn-cs"/>
                        </a:rPr>
                        <a:t>Slyce</a:t>
                      </a:r>
                      <a:endParaRPr lang="en-US" sz="1800" b="0" i="0" kern="1200" dirty="0">
                        <a:solidFill>
                          <a:schemeClr val="tx1"/>
                        </a:solidFill>
                        <a:effectLst/>
                        <a:latin typeface="+mn-lt"/>
                        <a:ea typeface="+mn-ea"/>
                        <a:cs typeface="+mn-cs"/>
                      </a:endParaRP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Machine Learning Researcher/Practitioner</a:t>
                      </a:r>
                    </a:p>
                  </a:txBody>
                  <a:tcPr anchor="ctr">
                    <a:noFill/>
                  </a:tcPr>
                </a:tc>
                <a:extLst>
                  <a:ext uri="{0D108BD9-81ED-4DB2-BD59-A6C34878D82A}">
                    <a16:rowId xmlns:a16="http://schemas.microsoft.com/office/drawing/2014/main" val="1827231378"/>
                  </a:ext>
                </a:extLst>
              </a:tr>
              <a:tr h="100363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Data Mining Research Assistant, Simon Fraser University</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Business Analyst</a:t>
                      </a:r>
                    </a:p>
                  </a:txBody>
                  <a:tcPr anchor="ctr">
                    <a:noFill/>
                  </a:tcPr>
                </a:tc>
                <a:extLst>
                  <a:ext uri="{0D108BD9-81ED-4DB2-BD59-A6C34878D82A}">
                    <a16:rowId xmlns:a16="http://schemas.microsoft.com/office/drawing/2014/main" val="2056369510"/>
                  </a:ext>
                </a:extLst>
              </a:tr>
              <a:tr h="100363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Data Scientist Intern, Facebook</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Data Engineer</a:t>
                      </a:r>
                    </a:p>
                  </a:txBody>
                  <a:tcPr anchor="ctr">
                    <a:noFill/>
                  </a:tcPr>
                </a:tc>
                <a:extLst>
                  <a:ext uri="{0D108BD9-81ED-4DB2-BD59-A6C34878D82A}">
                    <a16:rowId xmlns:a16="http://schemas.microsoft.com/office/drawing/2014/main" val="4047770175"/>
                  </a:ext>
                </a:extLst>
              </a:tr>
            </a:tbl>
          </a:graphicData>
        </a:graphic>
      </p:graphicFrame>
      <p:sp>
        <p:nvSpPr>
          <p:cNvPr id="3" name="Title 1">
            <a:extLst>
              <a:ext uri="{FF2B5EF4-FFF2-40B4-BE49-F238E27FC236}">
                <a16:creationId xmlns:a16="http://schemas.microsoft.com/office/drawing/2014/main" id="{77392169-36BF-98E4-DAFE-6120EDC32B9C}"/>
              </a:ext>
            </a:extLst>
          </p:cNvPr>
          <p:cNvSpPr txBox="1">
            <a:spLocks/>
          </p:cNvSpPr>
          <p:nvPr/>
        </p:nvSpPr>
        <p:spPr>
          <a:xfrm>
            <a:off x="2195662" y="948821"/>
            <a:ext cx="11080315" cy="895927"/>
          </a:xfrm>
          <a:prstGeom prst="rect">
            <a:avLst/>
          </a:prstGeom>
        </p:spPr>
        <p:txBody>
          <a:bodyPr vert="horz" lIns="91440" tIns="91440" rIns="91440" bIns="45720" rtlCol="0" anchor="ctr">
            <a:normAutofit/>
          </a:bodyPr>
          <a:lstStyle>
            <a:lvl1pPr algn="l" defTabSz="914377" rtl="0" eaLnBrk="1" latinLnBrk="0" hangingPunct="1">
              <a:lnSpc>
                <a:spcPct val="85000"/>
              </a:lnSpc>
              <a:spcBef>
                <a:spcPct val="0"/>
              </a:spcBef>
              <a:buNone/>
              <a:defRPr sz="3600" b="1" i="0" kern="1200" spc="51" baseline="0">
                <a:solidFill>
                  <a:schemeClr val="tx1"/>
                </a:solidFill>
                <a:latin typeface="Barlow Condensed" pitchFamily="2" charset="77"/>
                <a:ea typeface="+mj-ea"/>
                <a:cs typeface="+mj-cs"/>
              </a:defRPr>
            </a:lvl1pPr>
          </a:lstStyle>
          <a:p>
            <a:r>
              <a:rPr lang="en-US" sz="1800" dirty="0"/>
              <a:t>Biostatistics</a:t>
            </a:r>
          </a:p>
        </p:txBody>
      </p:sp>
      <p:sp>
        <p:nvSpPr>
          <p:cNvPr id="4" name="Title 1">
            <a:extLst>
              <a:ext uri="{FF2B5EF4-FFF2-40B4-BE49-F238E27FC236}">
                <a16:creationId xmlns:a16="http://schemas.microsoft.com/office/drawing/2014/main" id="{3A871DE4-D5FF-1055-003E-F05952A0C19C}"/>
              </a:ext>
            </a:extLst>
          </p:cNvPr>
          <p:cNvSpPr txBox="1">
            <a:spLocks/>
          </p:cNvSpPr>
          <p:nvPr/>
        </p:nvSpPr>
        <p:spPr>
          <a:xfrm>
            <a:off x="8170892" y="992367"/>
            <a:ext cx="1958529" cy="895927"/>
          </a:xfrm>
          <a:prstGeom prst="rect">
            <a:avLst/>
          </a:prstGeom>
        </p:spPr>
        <p:txBody>
          <a:bodyPr vert="horz" lIns="91440" tIns="91440" rIns="91440" bIns="45720" rtlCol="0" anchor="ctr">
            <a:normAutofit/>
          </a:bodyPr>
          <a:lstStyle>
            <a:lvl1pPr algn="l" defTabSz="914377" rtl="0" eaLnBrk="1" latinLnBrk="0" hangingPunct="1">
              <a:lnSpc>
                <a:spcPct val="85000"/>
              </a:lnSpc>
              <a:spcBef>
                <a:spcPct val="0"/>
              </a:spcBef>
              <a:buNone/>
              <a:defRPr sz="3600" b="1" i="0" kern="1200" spc="51" baseline="0">
                <a:solidFill>
                  <a:schemeClr val="tx1"/>
                </a:solidFill>
                <a:latin typeface="Barlow Condensed" pitchFamily="2" charset="77"/>
                <a:ea typeface="+mj-ea"/>
                <a:cs typeface="+mj-cs"/>
              </a:defRPr>
            </a:lvl1pPr>
          </a:lstStyle>
          <a:p>
            <a:r>
              <a:rPr lang="en-US" sz="1800" dirty="0"/>
              <a:t>Data Science</a:t>
            </a:r>
          </a:p>
        </p:txBody>
      </p:sp>
    </p:spTree>
    <p:extLst>
      <p:ext uri="{BB962C8B-B14F-4D97-AF65-F5344CB8AC3E}">
        <p14:creationId xmlns:p14="http://schemas.microsoft.com/office/powerpoint/2010/main" val="2837189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Actuarial Science</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37</a:t>
            </a:fld>
            <a:endParaRPr lang="en-US" dirty="0"/>
          </a:p>
        </p:txBody>
      </p:sp>
    </p:spTree>
    <p:extLst>
      <p:ext uri="{BB962C8B-B14F-4D97-AF65-F5344CB8AC3E}">
        <p14:creationId xmlns:p14="http://schemas.microsoft.com/office/powerpoint/2010/main" val="25042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Actuarial Science?</a:t>
            </a:r>
          </a:p>
        </p:txBody>
      </p:sp>
      <p:sp>
        <p:nvSpPr>
          <p:cNvPr id="4" name="Content Placeholder 3"/>
          <p:cNvSpPr>
            <a:spLocks noGrp="1"/>
          </p:cNvSpPr>
          <p:nvPr>
            <p:ph sz="half" idx="2"/>
          </p:nvPr>
        </p:nvSpPr>
        <p:spPr>
          <a:xfrm>
            <a:off x="259882" y="1330035"/>
            <a:ext cx="11569729" cy="4341928"/>
          </a:xfrm>
        </p:spPr>
        <p:txBody>
          <a:bodyPr>
            <a:normAutofit fontScale="92500" lnSpcReduction="10000"/>
          </a:bodyPr>
          <a:lstStyle/>
          <a:p>
            <a:r>
              <a:rPr lang="en-US" altLang="zh-CN" sz="2400" b="1" dirty="0">
                <a:ln>
                  <a:noFill/>
                </a:ln>
                <a:effectLst/>
                <a:ea typeface="SimSun" panose="02010600030101010101" pitchFamily="2" charset="-122"/>
              </a:rPr>
              <a:t>“Actuaries are </a:t>
            </a:r>
            <a:r>
              <a:rPr lang="en-US" altLang="zh-CN" sz="2400" b="1" dirty="0">
                <a:ln>
                  <a:noFill/>
                </a:ln>
                <a:solidFill>
                  <a:schemeClr val="hlink"/>
                </a:solidFill>
                <a:effectLst/>
                <a:ea typeface="SimSun" panose="02010600030101010101" pitchFamily="2" charset="-122"/>
              </a:rPr>
              <a:t>business professionals</a:t>
            </a:r>
            <a:r>
              <a:rPr lang="en-US" altLang="zh-CN" sz="2400" b="1" dirty="0">
                <a:ln>
                  <a:noFill/>
                </a:ln>
                <a:effectLst/>
                <a:ea typeface="SimSun" panose="02010600030101010101" pitchFamily="2" charset="-122"/>
              </a:rPr>
              <a:t> who apply their knowledge of mathematics – particularly of </a:t>
            </a:r>
            <a:r>
              <a:rPr lang="en-US" altLang="zh-CN" sz="2400" b="1" dirty="0">
                <a:ln>
                  <a:noFill/>
                </a:ln>
                <a:solidFill>
                  <a:schemeClr val="hlink"/>
                </a:solidFill>
                <a:effectLst/>
                <a:ea typeface="SimSun" panose="02010600030101010101" pitchFamily="2" charset="-122"/>
              </a:rPr>
              <a:t>probability</a:t>
            </a:r>
            <a:r>
              <a:rPr lang="en-US" altLang="zh-CN" sz="2400" b="1" dirty="0">
                <a:ln>
                  <a:noFill/>
                </a:ln>
                <a:effectLst/>
                <a:ea typeface="SimSun" panose="02010600030101010101" pitchFamily="2" charset="-122"/>
              </a:rPr>
              <a:t>, </a:t>
            </a:r>
            <a:r>
              <a:rPr lang="en-US" altLang="zh-CN" sz="2400" b="1" dirty="0">
                <a:ln>
                  <a:noFill/>
                </a:ln>
                <a:solidFill>
                  <a:schemeClr val="hlink"/>
                </a:solidFill>
                <a:effectLst/>
                <a:ea typeface="SimSun" panose="02010600030101010101" pitchFamily="2" charset="-122"/>
              </a:rPr>
              <a:t>statistics, </a:t>
            </a:r>
            <a:r>
              <a:rPr lang="en-US" altLang="zh-CN" sz="2400" b="1" dirty="0">
                <a:ln>
                  <a:noFill/>
                </a:ln>
                <a:effectLst/>
                <a:ea typeface="SimSun" panose="02010600030101010101" pitchFamily="2" charset="-122"/>
              </a:rPr>
              <a:t>and </a:t>
            </a:r>
            <a:r>
              <a:rPr lang="en-US" altLang="zh-CN" sz="2400" b="1" dirty="0">
                <a:ln>
                  <a:noFill/>
                </a:ln>
                <a:solidFill>
                  <a:schemeClr val="hlink"/>
                </a:solidFill>
                <a:effectLst/>
                <a:ea typeface="SimSun" panose="02010600030101010101" pitchFamily="2" charset="-122"/>
              </a:rPr>
              <a:t>risk theory</a:t>
            </a:r>
            <a:r>
              <a:rPr lang="en-US" altLang="zh-CN" sz="2400" b="1" dirty="0">
                <a:ln>
                  <a:noFill/>
                </a:ln>
                <a:effectLst/>
                <a:ea typeface="SimSun" panose="02010600030101010101" pitchFamily="2" charset="-122"/>
              </a:rPr>
              <a:t> – to real-life financial problems involving future uncertainty.” </a:t>
            </a:r>
          </a:p>
          <a:p>
            <a:r>
              <a:rPr lang="en-US" dirty="0"/>
              <a:t>Actuaries work in:</a:t>
            </a:r>
          </a:p>
          <a:p>
            <a:pPr lvl="1">
              <a:defRPr/>
            </a:pPr>
            <a:r>
              <a:rPr lang="en-US" altLang="en-US" sz="1600" dirty="0"/>
              <a:t>Insurance Companies (Life and P&amp;C)</a:t>
            </a:r>
          </a:p>
          <a:p>
            <a:pPr lvl="1">
              <a:defRPr/>
            </a:pPr>
            <a:r>
              <a:rPr lang="en-US" altLang="en-US" sz="1600" dirty="0"/>
              <a:t>Consulting Firms </a:t>
            </a:r>
          </a:p>
          <a:p>
            <a:pPr lvl="1">
              <a:defRPr/>
            </a:pPr>
            <a:r>
              <a:rPr lang="en-US" altLang="en-US" sz="1600" dirty="0"/>
              <a:t>Investment Banks</a:t>
            </a:r>
          </a:p>
          <a:p>
            <a:pPr lvl="1">
              <a:defRPr/>
            </a:pPr>
            <a:r>
              <a:rPr lang="en-US" altLang="en-US" sz="1600" dirty="0"/>
              <a:t>Governments</a:t>
            </a:r>
          </a:p>
          <a:p>
            <a:pPr lvl="1">
              <a:defRPr/>
            </a:pPr>
            <a:r>
              <a:rPr lang="en-US" altLang="en-US" sz="1600" dirty="0"/>
              <a:t>Regulatory/Financial Oversight Organizations</a:t>
            </a:r>
          </a:p>
          <a:p>
            <a:pPr lvl="1">
              <a:defRPr/>
            </a:pPr>
            <a:r>
              <a:rPr lang="en-US" altLang="en-US" sz="1600" dirty="0"/>
              <a:t>Any company with large volumes of data / financial uncertainties / a desire to manage their risk and capitalize on insights from big data</a:t>
            </a:r>
          </a:p>
          <a:p>
            <a:pPr lvl="1"/>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38</a:t>
            </a:fld>
            <a:endParaRPr lang="en-US" dirty="0"/>
          </a:p>
        </p:txBody>
      </p:sp>
    </p:spTree>
    <p:extLst>
      <p:ext uri="{BB962C8B-B14F-4D97-AF65-F5344CB8AC3E}">
        <p14:creationId xmlns:p14="http://schemas.microsoft.com/office/powerpoint/2010/main" val="32930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43A50-D3DF-C16E-3535-5D15F8301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3B6D3-07BF-143F-051A-664E415C4375}"/>
              </a:ext>
            </a:extLst>
          </p:cNvPr>
          <p:cNvSpPr>
            <a:spLocks noGrp="1"/>
          </p:cNvSpPr>
          <p:nvPr>
            <p:ph type="title"/>
          </p:nvPr>
        </p:nvSpPr>
        <p:spPr/>
        <p:txBody>
          <a:bodyPr/>
          <a:lstStyle/>
          <a:p>
            <a:r>
              <a:rPr lang="en-US" dirty="0"/>
              <a:t>What is Actuarial Science?</a:t>
            </a:r>
          </a:p>
        </p:txBody>
      </p:sp>
      <p:sp>
        <p:nvSpPr>
          <p:cNvPr id="6" name="Slide Number Placeholder 5">
            <a:extLst>
              <a:ext uri="{FF2B5EF4-FFF2-40B4-BE49-F238E27FC236}">
                <a16:creationId xmlns:a16="http://schemas.microsoft.com/office/drawing/2014/main" id="{BAB4A1E5-1C39-D2E7-2664-D4483B5E18DB}"/>
              </a:ext>
            </a:extLst>
          </p:cNvPr>
          <p:cNvSpPr>
            <a:spLocks noGrp="1"/>
          </p:cNvSpPr>
          <p:nvPr>
            <p:ph type="sldNum" sz="quarter" idx="12"/>
          </p:nvPr>
        </p:nvSpPr>
        <p:spPr/>
        <p:txBody>
          <a:bodyPr/>
          <a:lstStyle/>
          <a:p>
            <a:r>
              <a:rPr lang="en-US" dirty="0"/>
              <a:t>PAGE  </a:t>
            </a:r>
            <a:fld id="{93005692-73BE-493E-93AB-ECD6027A7652}" type="slidenum">
              <a:rPr lang="en-US" smtClean="0"/>
              <a:pPr/>
              <a:t>39</a:t>
            </a:fld>
            <a:endParaRPr lang="en-US" dirty="0"/>
          </a:p>
        </p:txBody>
      </p:sp>
      <p:sp>
        <p:nvSpPr>
          <p:cNvPr id="5" name="Content Placeholder 4">
            <a:extLst>
              <a:ext uri="{FF2B5EF4-FFF2-40B4-BE49-F238E27FC236}">
                <a16:creationId xmlns:a16="http://schemas.microsoft.com/office/drawing/2014/main" id="{35235736-DBCC-3CF3-FCEC-306E26ADF3AB}"/>
              </a:ext>
            </a:extLst>
          </p:cNvPr>
          <p:cNvSpPr>
            <a:spLocks noGrp="1"/>
          </p:cNvSpPr>
          <p:nvPr>
            <p:ph sz="half" idx="2"/>
          </p:nvPr>
        </p:nvSpPr>
        <p:spPr>
          <a:xfrm>
            <a:off x="481781" y="1413164"/>
            <a:ext cx="11347831" cy="4590472"/>
          </a:xfrm>
        </p:spPr>
        <p:txBody>
          <a:bodyPr/>
          <a:lstStyle/>
          <a:p>
            <a:r>
              <a:rPr lang="en-CA" dirty="0">
                <a:hlinkClick r:id="rId3"/>
              </a:rPr>
              <a:t>https://www.youtube.com/watch?v</a:t>
            </a:r>
            <a:r>
              <a:rPr lang="en-CA">
                <a:hlinkClick r:id="rId3"/>
              </a:rPr>
              <a:t>=X2bax2Sim8Q</a:t>
            </a:r>
            <a:r>
              <a:rPr lang="en-CA"/>
              <a:t> </a:t>
            </a:r>
            <a:endParaRPr lang="en-CA" dirty="0"/>
          </a:p>
          <a:p>
            <a:endParaRPr lang="en-CA" dirty="0"/>
          </a:p>
        </p:txBody>
      </p:sp>
    </p:spTree>
    <p:extLst>
      <p:ext uri="{BB962C8B-B14F-4D97-AF65-F5344CB8AC3E}">
        <p14:creationId xmlns:p14="http://schemas.microsoft.com/office/powerpoint/2010/main" val="39588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5A4D-7B24-3FE4-2BC3-84F51B1CF357}"/>
              </a:ext>
            </a:extLst>
          </p:cNvPr>
          <p:cNvSpPr>
            <a:spLocks noGrp="1"/>
          </p:cNvSpPr>
          <p:nvPr>
            <p:ph type="title"/>
          </p:nvPr>
        </p:nvSpPr>
        <p:spPr/>
        <p:txBody>
          <a:bodyPr/>
          <a:lstStyle/>
          <a:p>
            <a:r>
              <a:rPr lang="en-US" dirty="0"/>
              <a:t>How do I get help from an advisor?</a:t>
            </a:r>
          </a:p>
        </p:txBody>
      </p:sp>
      <p:sp>
        <p:nvSpPr>
          <p:cNvPr id="3" name="Content Placeholder 2">
            <a:extLst>
              <a:ext uri="{FF2B5EF4-FFF2-40B4-BE49-F238E27FC236}">
                <a16:creationId xmlns:a16="http://schemas.microsoft.com/office/drawing/2014/main" id="{9BA704AC-757C-11FC-B195-50686626B350}"/>
              </a:ext>
            </a:extLst>
          </p:cNvPr>
          <p:cNvSpPr>
            <a:spLocks noGrp="1"/>
          </p:cNvSpPr>
          <p:nvPr>
            <p:ph idx="1"/>
          </p:nvPr>
        </p:nvSpPr>
        <p:spPr>
          <a:xfrm>
            <a:off x="259882" y="1413163"/>
            <a:ext cx="11569729" cy="4815109"/>
          </a:xfrm>
        </p:spPr>
        <p:txBody>
          <a:bodyPr>
            <a:normAutofit/>
          </a:bodyPr>
          <a:lstStyle/>
          <a:p>
            <a:r>
              <a:rPr lang="en-US" dirty="0"/>
              <a:t>First check the FAQ and Table of Questions pages on the department website.</a:t>
            </a:r>
          </a:p>
          <a:p>
            <a:r>
              <a:rPr lang="en-US" dirty="0"/>
              <a:t>If you can’t find your question, then you can either email the advisors at </a:t>
            </a:r>
            <a:r>
              <a:rPr lang="en-US" dirty="0">
                <a:hlinkClick r:id="rId3"/>
              </a:rPr>
              <a:t>SASUGradAdv@uwaterloo.ca</a:t>
            </a:r>
            <a:r>
              <a:rPr lang="en-US" dirty="0"/>
              <a:t> or visit us (in-person or virtually) during our regular advising hours. Hours are posted on the department website.</a:t>
            </a:r>
          </a:p>
        </p:txBody>
      </p:sp>
      <p:sp>
        <p:nvSpPr>
          <p:cNvPr id="5" name="Slide Number Placeholder 4">
            <a:extLst>
              <a:ext uri="{FF2B5EF4-FFF2-40B4-BE49-F238E27FC236}">
                <a16:creationId xmlns:a16="http://schemas.microsoft.com/office/drawing/2014/main" id="{4239BEB6-BAB4-D862-F951-C818451B5101}"/>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dirty="0"/>
          </a:p>
        </p:txBody>
      </p:sp>
      <p:sp>
        <p:nvSpPr>
          <p:cNvPr id="8" name="TextBox 7">
            <a:extLst>
              <a:ext uri="{FF2B5EF4-FFF2-40B4-BE49-F238E27FC236}">
                <a16:creationId xmlns:a16="http://schemas.microsoft.com/office/drawing/2014/main" id="{130795B0-C9EB-4987-6BFB-C65CDEBDCC4D}"/>
              </a:ext>
            </a:extLst>
          </p:cNvPr>
          <p:cNvSpPr txBox="1"/>
          <p:nvPr/>
        </p:nvSpPr>
        <p:spPr>
          <a:xfrm>
            <a:off x="1431584" y="3429000"/>
            <a:ext cx="704039" cy="369332"/>
          </a:xfrm>
          <a:prstGeom prst="rect">
            <a:avLst/>
          </a:prstGeom>
          <a:noFill/>
        </p:spPr>
        <p:txBody>
          <a:bodyPr wrap="none" rtlCol="0">
            <a:spAutoFit/>
          </a:bodyPr>
          <a:lstStyle/>
          <a:p>
            <a:r>
              <a:rPr lang="en-US" b="1" dirty="0"/>
              <a:t>FAQ</a:t>
            </a:r>
          </a:p>
        </p:txBody>
      </p:sp>
      <p:sp>
        <p:nvSpPr>
          <p:cNvPr id="9" name="TextBox 8">
            <a:extLst>
              <a:ext uri="{FF2B5EF4-FFF2-40B4-BE49-F238E27FC236}">
                <a16:creationId xmlns:a16="http://schemas.microsoft.com/office/drawing/2014/main" id="{1E841BF9-26FE-0501-0218-908CD464024A}"/>
              </a:ext>
            </a:extLst>
          </p:cNvPr>
          <p:cNvSpPr txBox="1"/>
          <p:nvPr/>
        </p:nvSpPr>
        <p:spPr>
          <a:xfrm>
            <a:off x="4698318" y="3429000"/>
            <a:ext cx="2510624" cy="369332"/>
          </a:xfrm>
          <a:prstGeom prst="rect">
            <a:avLst/>
          </a:prstGeom>
          <a:noFill/>
        </p:spPr>
        <p:txBody>
          <a:bodyPr wrap="none" rtlCol="0">
            <a:spAutoFit/>
          </a:bodyPr>
          <a:lstStyle/>
          <a:p>
            <a:r>
              <a:rPr lang="en-US" b="1" dirty="0"/>
              <a:t>Tables of Questions</a:t>
            </a:r>
          </a:p>
        </p:txBody>
      </p:sp>
      <p:sp>
        <p:nvSpPr>
          <p:cNvPr id="10" name="TextBox 9">
            <a:extLst>
              <a:ext uri="{FF2B5EF4-FFF2-40B4-BE49-F238E27FC236}">
                <a16:creationId xmlns:a16="http://schemas.microsoft.com/office/drawing/2014/main" id="{94666B8A-1693-F954-2537-505EA8BBD1B0}"/>
              </a:ext>
            </a:extLst>
          </p:cNvPr>
          <p:cNvSpPr txBox="1"/>
          <p:nvPr/>
        </p:nvSpPr>
        <p:spPr>
          <a:xfrm>
            <a:off x="8955499" y="3429000"/>
            <a:ext cx="1975221" cy="369332"/>
          </a:xfrm>
          <a:prstGeom prst="rect">
            <a:avLst/>
          </a:prstGeom>
          <a:noFill/>
        </p:spPr>
        <p:txBody>
          <a:bodyPr wrap="none" rtlCol="0">
            <a:spAutoFit/>
          </a:bodyPr>
          <a:lstStyle/>
          <a:p>
            <a:r>
              <a:rPr lang="en-US" b="1" dirty="0"/>
              <a:t>Advising hours</a:t>
            </a:r>
          </a:p>
        </p:txBody>
      </p:sp>
      <p:pic>
        <p:nvPicPr>
          <p:cNvPr id="6" name="Picture 5" descr="A qr code on a white background&#10;&#10;Description automatically generated">
            <a:extLst>
              <a:ext uri="{FF2B5EF4-FFF2-40B4-BE49-F238E27FC236}">
                <a16:creationId xmlns:a16="http://schemas.microsoft.com/office/drawing/2014/main" id="{9D2B6E51-96B1-CA1A-DE23-77D45B774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83" y="3936833"/>
            <a:ext cx="2291439" cy="2291439"/>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7DB220FB-1C50-A101-A3D5-2C0AFF6D7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910" y="3936833"/>
            <a:ext cx="2291439" cy="2291439"/>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5A70FA20-0F16-5322-D9F1-76DA38429E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7389" y="3936832"/>
            <a:ext cx="2291439" cy="2291439"/>
          </a:xfrm>
          <a:prstGeom prst="rect">
            <a:avLst/>
          </a:prstGeom>
        </p:spPr>
      </p:pic>
    </p:spTree>
    <p:extLst>
      <p:ext uri="{BB962C8B-B14F-4D97-AF65-F5344CB8AC3E}">
        <p14:creationId xmlns:p14="http://schemas.microsoft.com/office/powerpoint/2010/main" val="10743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Become an Actuary?</a:t>
            </a:r>
          </a:p>
        </p:txBody>
      </p:sp>
      <p:sp>
        <p:nvSpPr>
          <p:cNvPr id="4" name="Content Placeholder 3"/>
          <p:cNvSpPr>
            <a:spLocks noGrp="1"/>
          </p:cNvSpPr>
          <p:nvPr>
            <p:ph sz="half" idx="2"/>
          </p:nvPr>
        </p:nvSpPr>
        <p:spPr>
          <a:xfrm>
            <a:off x="259882" y="1330035"/>
            <a:ext cx="11569729" cy="4341928"/>
          </a:xfrm>
        </p:spPr>
        <p:txBody>
          <a:bodyPr>
            <a:normAutofit/>
          </a:bodyPr>
          <a:lstStyle/>
          <a:p>
            <a:pPr>
              <a:lnSpc>
                <a:spcPct val="90000"/>
              </a:lnSpc>
              <a:defRPr/>
            </a:pPr>
            <a:r>
              <a:rPr lang="en-US" altLang="en-US" sz="2000" dirty="0"/>
              <a:t>Unlike data scientists or statisticians, actuaries hold professional designations based on the organization they belong to and their status in the professional examination system.</a:t>
            </a:r>
          </a:p>
          <a:p>
            <a:pPr>
              <a:lnSpc>
                <a:spcPct val="90000"/>
              </a:lnSpc>
              <a:defRPr/>
            </a:pPr>
            <a:r>
              <a:rPr lang="en-US" altLang="en-US" sz="2000" dirty="0"/>
              <a:t>Some of the professional actuarial organizations are:</a:t>
            </a:r>
          </a:p>
          <a:p>
            <a:pPr lvl="1">
              <a:lnSpc>
                <a:spcPct val="90000"/>
              </a:lnSpc>
              <a:buFont typeface="Arial" charset="0"/>
              <a:buChar char="–"/>
              <a:defRPr/>
            </a:pPr>
            <a:r>
              <a:rPr lang="en-US" altLang="en-US" sz="1800" dirty="0"/>
              <a:t>Society of Actuaries, SOA (</a:t>
            </a:r>
            <a:r>
              <a:rPr lang="en-US" altLang="en-US" sz="1800" dirty="0">
                <a:hlinkClick r:id="rId3"/>
              </a:rPr>
              <a:t>www.soa.org</a:t>
            </a:r>
            <a:r>
              <a:rPr lang="en-US" altLang="en-US" sz="1800" dirty="0"/>
              <a:t>), </a:t>
            </a:r>
          </a:p>
          <a:p>
            <a:pPr lvl="1">
              <a:lnSpc>
                <a:spcPct val="90000"/>
              </a:lnSpc>
              <a:buFont typeface="Arial" charset="0"/>
              <a:buChar char="–"/>
              <a:defRPr/>
            </a:pPr>
            <a:r>
              <a:rPr lang="en-US" altLang="en-US" sz="1800" dirty="0"/>
              <a:t>Canadian Institute of Actuaries, CIA (</a:t>
            </a:r>
            <a:r>
              <a:rPr lang="en-US" altLang="en-US" sz="1800" dirty="0">
                <a:hlinkClick r:id="rId4"/>
              </a:rPr>
              <a:t>www.actuaries.ca</a:t>
            </a:r>
            <a:r>
              <a:rPr lang="en-US" altLang="en-US" sz="1800" dirty="0"/>
              <a:t>), </a:t>
            </a:r>
          </a:p>
          <a:p>
            <a:pPr lvl="1">
              <a:lnSpc>
                <a:spcPct val="90000"/>
              </a:lnSpc>
              <a:buFont typeface="Arial" charset="0"/>
              <a:buChar char="–"/>
              <a:defRPr/>
            </a:pPr>
            <a:r>
              <a:rPr lang="en-US" altLang="en-US" sz="1800" dirty="0"/>
              <a:t>Casualty Actuarial Society, CAS (</a:t>
            </a:r>
            <a:r>
              <a:rPr lang="en-US" altLang="en-US" sz="1800" dirty="0">
                <a:hlinkClick r:id="rId5"/>
              </a:rPr>
              <a:t>www.casact.org</a:t>
            </a:r>
            <a:r>
              <a:rPr lang="en-US" altLang="en-US" sz="1800" dirty="0"/>
              <a:t>)</a:t>
            </a:r>
          </a:p>
          <a:p>
            <a:pPr lvl="1">
              <a:lnSpc>
                <a:spcPct val="90000"/>
              </a:lnSpc>
              <a:buFont typeface="Arial" charset="0"/>
              <a:buChar char="–"/>
              <a:defRPr/>
            </a:pPr>
            <a:r>
              <a:rPr lang="en-US" altLang="en-US" sz="1800" dirty="0"/>
              <a:t>Institute and Faculty of Actuaries, </a:t>
            </a:r>
            <a:r>
              <a:rPr lang="en-US" altLang="en-US" sz="1800" dirty="0" err="1"/>
              <a:t>IFoA</a:t>
            </a:r>
            <a:r>
              <a:rPr lang="en-US" altLang="en-US" sz="1800" dirty="0"/>
              <a:t> (</a:t>
            </a:r>
            <a:r>
              <a:rPr lang="en-US" altLang="en-US" sz="1800" dirty="0">
                <a:hlinkClick r:id="rId6"/>
              </a:rPr>
              <a:t>www.actuaries.org.uk</a:t>
            </a:r>
            <a:r>
              <a:rPr lang="en-US" altLang="en-US" sz="1800" dirty="0"/>
              <a:t>)</a:t>
            </a:r>
          </a:p>
          <a:p>
            <a:pPr>
              <a:lnSpc>
                <a:spcPct val="90000"/>
              </a:lnSpc>
              <a:defRPr/>
            </a:pPr>
            <a:endParaRPr lang="en-US" altLang="en-US" sz="2000" dirty="0"/>
          </a:p>
          <a:p>
            <a:pPr>
              <a:lnSpc>
                <a:spcPct val="90000"/>
              </a:lnSpc>
              <a:defRPr/>
            </a:pPr>
            <a:r>
              <a:rPr lang="en-US" altLang="en-US" sz="2000" dirty="0"/>
              <a:t>Students who study Actuarial Science at Waterloo are well on their way to earning associate level designations by the time they graduate.</a:t>
            </a:r>
          </a:p>
          <a:p>
            <a:pPr lvl="1"/>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40</a:t>
            </a:fld>
            <a:endParaRPr lang="en-US" dirty="0"/>
          </a:p>
        </p:txBody>
      </p:sp>
    </p:spTree>
    <p:extLst>
      <p:ext uri="{BB962C8B-B14F-4D97-AF65-F5344CB8AC3E}">
        <p14:creationId xmlns:p14="http://schemas.microsoft.com/office/powerpoint/2010/main" val="123378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26FFB-AACD-42B6-53AA-79F89C051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09FF8-9C70-2B2B-21AB-3D69FE3AAF4A}"/>
              </a:ext>
            </a:extLst>
          </p:cNvPr>
          <p:cNvSpPr>
            <a:spLocks noGrp="1"/>
          </p:cNvSpPr>
          <p:nvPr>
            <p:ph type="title"/>
          </p:nvPr>
        </p:nvSpPr>
        <p:spPr/>
        <p:txBody>
          <a:bodyPr/>
          <a:lstStyle/>
          <a:p>
            <a:r>
              <a:rPr lang="en-US" dirty="0"/>
              <a:t>Why be an Actuary?</a:t>
            </a:r>
          </a:p>
        </p:txBody>
      </p:sp>
      <p:sp>
        <p:nvSpPr>
          <p:cNvPr id="4" name="Content Placeholder 3">
            <a:extLst>
              <a:ext uri="{FF2B5EF4-FFF2-40B4-BE49-F238E27FC236}">
                <a16:creationId xmlns:a16="http://schemas.microsoft.com/office/drawing/2014/main" id="{69E66BE5-9548-7171-B1C4-65E631F692B4}"/>
              </a:ext>
            </a:extLst>
          </p:cNvPr>
          <p:cNvSpPr>
            <a:spLocks noGrp="1"/>
          </p:cNvSpPr>
          <p:nvPr>
            <p:ph sz="half" idx="2"/>
          </p:nvPr>
        </p:nvSpPr>
        <p:spPr>
          <a:xfrm>
            <a:off x="259882" y="1330035"/>
            <a:ext cx="11569729" cy="4341928"/>
          </a:xfrm>
        </p:spPr>
        <p:txBody>
          <a:bodyPr>
            <a:normAutofit/>
          </a:bodyPr>
          <a:lstStyle/>
          <a:p>
            <a:pPr marL="171450" indent="-171450">
              <a:buFont typeface="Arial" panose="020B0604020202020204" pitchFamily="34" charset="0"/>
              <a:buChar char="•"/>
              <a:defRPr/>
            </a:pPr>
            <a:r>
              <a:rPr lang="en-US" altLang="en-US" dirty="0"/>
              <a:t>Accredited actuaries have significant brand recognition and career growth potential (both salary amount and diverse opportunities)</a:t>
            </a:r>
          </a:p>
          <a:p>
            <a:pPr marL="171450" indent="-171450">
              <a:buFont typeface="Arial" panose="020B0604020202020204" pitchFamily="34" charset="0"/>
              <a:buChar char="•"/>
              <a:defRPr/>
            </a:pPr>
            <a:r>
              <a:rPr lang="en-US" altLang="en-US" dirty="0"/>
              <a:t>Apply a combination of statistics, finance, data science, and risk management along with domain knowledge within insurance or otherwise</a:t>
            </a:r>
          </a:p>
          <a:p>
            <a:pPr marL="171450" indent="-171450">
              <a:buFont typeface="Arial" panose="020B0604020202020204" pitchFamily="34" charset="0"/>
              <a:buChar char="•"/>
              <a:defRPr/>
            </a:pPr>
            <a:r>
              <a:rPr lang="en-US" altLang="en-US" dirty="0"/>
              <a:t>Rewarding career with the opportunity to serve the public good</a:t>
            </a:r>
          </a:p>
          <a:p>
            <a:pPr marL="171450" indent="-171450">
              <a:buFont typeface="Arial" panose="020B0604020202020204" pitchFamily="34" charset="0"/>
              <a:buChar char="•"/>
              <a:defRPr/>
            </a:pPr>
            <a:r>
              <a:rPr lang="en-US" altLang="en-US" dirty="0"/>
              <a:t>Demand for actuaries is very high currently</a:t>
            </a:r>
          </a:p>
          <a:p>
            <a:pPr lvl="1"/>
            <a:endParaRPr lang="en-US" dirty="0"/>
          </a:p>
        </p:txBody>
      </p:sp>
      <p:sp>
        <p:nvSpPr>
          <p:cNvPr id="6" name="Slide Number Placeholder 5">
            <a:extLst>
              <a:ext uri="{FF2B5EF4-FFF2-40B4-BE49-F238E27FC236}">
                <a16:creationId xmlns:a16="http://schemas.microsoft.com/office/drawing/2014/main" id="{F15FFA32-D51D-9E92-445C-AC77DBDD16EE}"/>
              </a:ext>
            </a:extLst>
          </p:cNvPr>
          <p:cNvSpPr>
            <a:spLocks noGrp="1"/>
          </p:cNvSpPr>
          <p:nvPr>
            <p:ph type="sldNum" sz="quarter" idx="12"/>
          </p:nvPr>
        </p:nvSpPr>
        <p:spPr/>
        <p:txBody>
          <a:bodyPr/>
          <a:lstStyle/>
          <a:p>
            <a:r>
              <a:rPr lang="en-US" dirty="0"/>
              <a:t>PAGE  </a:t>
            </a:r>
            <a:fld id="{93005692-73BE-493E-93AB-ECD6027A7652}" type="slidenum">
              <a:rPr lang="en-US" smtClean="0"/>
              <a:pPr/>
              <a:t>41</a:t>
            </a:fld>
            <a:endParaRPr lang="en-US" dirty="0"/>
          </a:p>
        </p:txBody>
      </p:sp>
    </p:spTree>
    <p:extLst>
      <p:ext uri="{BB962C8B-B14F-4D97-AF65-F5344CB8AC3E}">
        <p14:creationId xmlns:p14="http://schemas.microsoft.com/office/powerpoint/2010/main" val="16744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4" name="Content Placeholder 3"/>
          <p:cNvSpPr>
            <a:spLocks noGrp="1"/>
          </p:cNvSpPr>
          <p:nvPr>
            <p:ph sz="half" idx="2"/>
          </p:nvPr>
        </p:nvSpPr>
        <p:spPr>
          <a:xfrm>
            <a:off x="259883" y="1661708"/>
            <a:ext cx="11569729" cy="4341928"/>
          </a:xfrm>
        </p:spPr>
        <p:txBody>
          <a:bodyPr>
            <a:normAutofit/>
          </a:bodyPr>
          <a:lstStyle/>
          <a:p>
            <a:pPr marL="0" indent="0">
              <a:buNone/>
            </a:pPr>
            <a:r>
              <a:rPr lang="en-US" dirty="0"/>
              <a:t>To declare Actuarial Science as a major, joint, or minor, students are required to have: </a:t>
            </a:r>
          </a:p>
          <a:p>
            <a:pPr lvl="1"/>
            <a:r>
              <a:rPr lang="en-US" dirty="0"/>
              <a:t>Completed MTHEL131 with a minimum grade of 60.0%; or, for Business Administration and Mathematics Double degree students, a minimum grade of C- in BUS121W. </a:t>
            </a:r>
          </a:p>
          <a:p>
            <a:pPr lvl="1"/>
            <a:r>
              <a:rPr lang="en-US" dirty="0"/>
              <a:t>A minimum special major average of 70.0%; or if a SMAV does not yet exist</a:t>
            </a:r>
          </a:p>
          <a:p>
            <a:pPr lvl="1"/>
            <a:r>
              <a:rPr lang="en-US" dirty="0"/>
              <a:t>A minimum cumulative average of 70.0% on at least 10 passed courses</a:t>
            </a:r>
          </a:p>
          <a:p>
            <a:pPr marL="0" indent="0">
              <a:buNone/>
            </a:pPr>
            <a:r>
              <a:rPr lang="en-US" sz="2000" dirty="0"/>
              <a:t>ACTSC SMAV exists once you have 3 courses from: STAT 230/231, ACTSC 231/232, any 300-400 level math courses</a:t>
            </a:r>
          </a:p>
          <a:p>
            <a:pPr lvl="1"/>
            <a:r>
              <a:rPr lang="en-US" dirty="0"/>
              <a:t>No limit to number of students</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42</a:t>
            </a:fld>
            <a:endParaRPr lang="en-US" dirty="0"/>
          </a:p>
        </p:txBody>
      </p:sp>
    </p:spTree>
    <p:extLst>
      <p:ext uri="{BB962C8B-B14F-4D97-AF65-F5344CB8AC3E}">
        <p14:creationId xmlns:p14="http://schemas.microsoft.com/office/powerpoint/2010/main" val="355635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6118-F2A0-AACE-A4B6-6197208AC84F}"/>
              </a:ext>
            </a:extLst>
          </p:cNvPr>
          <p:cNvSpPr>
            <a:spLocks noGrp="1"/>
          </p:cNvSpPr>
          <p:nvPr>
            <p:ph type="title"/>
          </p:nvPr>
        </p:nvSpPr>
        <p:spPr/>
        <p:txBody>
          <a:bodyPr/>
          <a:lstStyle/>
          <a:p>
            <a:r>
              <a:rPr lang="en-US" dirty="0"/>
              <a:t>What is MTHEL 131?</a:t>
            </a:r>
          </a:p>
        </p:txBody>
      </p:sp>
      <p:sp>
        <p:nvSpPr>
          <p:cNvPr id="3" name="Content Placeholder 2">
            <a:extLst>
              <a:ext uri="{FF2B5EF4-FFF2-40B4-BE49-F238E27FC236}">
                <a16:creationId xmlns:a16="http://schemas.microsoft.com/office/drawing/2014/main" id="{584310E1-D15A-E1BB-3FDB-ACD0A9483FFD}"/>
              </a:ext>
            </a:extLst>
          </p:cNvPr>
          <p:cNvSpPr>
            <a:spLocks noGrp="1"/>
          </p:cNvSpPr>
          <p:nvPr>
            <p:ph idx="1"/>
          </p:nvPr>
        </p:nvSpPr>
        <p:spPr/>
        <p:txBody>
          <a:bodyPr>
            <a:normAutofit/>
          </a:bodyPr>
          <a:lstStyle/>
          <a:p>
            <a:endParaRPr lang="en-US" dirty="0"/>
          </a:p>
          <a:p>
            <a:r>
              <a:rPr lang="en-US" b="1" dirty="0"/>
              <a:t>Introduction to Actuarial Practice</a:t>
            </a:r>
          </a:p>
          <a:p>
            <a:r>
              <a:rPr lang="en-US" i="1" dirty="0"/>
              <a:t>Individual life insurance products. Introduction to property and casualty insurance. Introductory risk management, insurance pricing and valuation. Pension plan design.</a:t>
            </a:r>
            <a:endParaRPr lang="en-US" dirty="0"/>
          </a:p>
          <a:p>
            <a:r>
              <a:rPr lang="en-US" dirty="0"/>
              <a:t>A broad overview of the actuarial industry without all the math. The course is offered both fall and winter terms, so if you aren’t in it now, make sure you sign up for it in Winter, otherwise you won’t be able to declare Actuarial Science in 2A. </a:t>
            </a:r>
          </a:p>
          <a:p>
            <a:endParaRPr lang="en-US" dirty="0"/>
          </a:p>
        </p:txBody>
      </p:sp>
      <p:sp>
        <p:nvSpPr>
          <p:cNvPr id="5" name="Slide Number Placeholder 4">
            <a:extLst>
              <a:ext uri="{FF2B5EF4-FFF2-40B4-BE49-F238E27FC236}">
                <a16:creationId xmlns:a16="http://schemas.microsoft.com/office/drawing/2014/main" id="{10B8B53C-5677-B80C-9A14-3356029DC1C3}"/>
              </a:ext>
            </a:extLst>
          </p:cNvPr>
          <p:cNvSpPr>
            <a:spLocks noGrp="1"/>
          </p:cNvSpPr>
          <p:nvPr>
            <p:ph type="sldNum" sz="quarter" idx="12"/>
          </p:nvPr>
        </p:nvSpPr>
        <p:spPr/>
        <p:txBody>
          <a:bodyPr/>
          <a:lstStyle/>
          <a:p>
            <a:r>
              <a:rPr lang="en-US"/>
              <a:t>PAGE  </a:t>
            </a:r>
            <a:fld id="{93005692-73BE-493E-93AB-ECD6027A7652}" type="slidenum">
              <a:rPr lang="en-US" smtClean="0"/>
              <a:pPr/>
              <a:t>43</a:t>
            </a:fld>
            <a:endParaRPr lang="en-US" dirty="0"/>
          </a:p>
        </p:txBody>
      </p:sp>
    </p:spTree>
    <p:extLst>
      <p:ext uri="{BB962C8B-B14F-4D97-AF65-F5344CB8AC3E}">
        <p14:creationId xmlns:p14="http://schemas.microsoft.com/office/powerpoint/2010/main" val="1037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CFB5-B698-387E-CC5C-91C979E91A8F}"/>
              </a:ext>
            </a:extLst>
          </p:cNvPr>
          <p:cNvSpPr>
            <a:spLocks noGrp="1"/>
          </p:cNvSpPr>
          <p:nvPr>
            <p:ph type="title"/>
          </p:nvPr>
        </p:nvSpPr>
        <p:spPr/>
        <p:txBody>
          <a:bodyPr/>
          <a:lstStyle/>
          <a:p>
            <a:r>
              <a:rPr lang="en-US" dirty="0"/>
              <a:t>What if I want to declare BOTH </a:t>
            </a:r>
            <a:r>
              <a:rPr lang="en-US" dirty="0" err="1"/>
              <a:t>ActSci</a:t>
            </a:r>
            <a:r>
              <a:rPr lang="en-US" dirty="0"/>
              <a:t> and Stats?</a:t>
            </a:r>
          </a:p>
        </p:txBody>
      </p:sp>
      <p:sp>
        <p:nvSpPr>
          <p:cNvPr id="3" name="Content Placeholder 2">
            <a:extLst>
              <a:ext uri="{FF2B5EF4-FFF2-40B4-BE49-F238E27FC236}">
                <a16:creationId xmlns:a16="http://schemas.microsoft.com/office/drawing/2014/main" id="{0CBF31B3-4DC8-A47E-EBEB-8BD790A461E0}"/>
              </a:ext>
            </a:extLst>
          </p:cNvPr>
          <p:cNvSpPr>
            <a:spLocks noGrp="1"/>
          </p:cNvSpPr>
          <p:nvPr>
            <p:ph idx="1"/>
          </p:nvPr>
        </p:nvSpPr>
        <p:spPr>
          <a:xfrm>
            <a:off x="259882" y="1413163"/>
            <a:ext cx="11569729" cy="4737471"/>
          </a:xfrm>
        </p:spPr>
        <p:txBody>
          <a:bodyPr>
            <a:normAutofit/>
          </a:bodyPr>
          <a:lstStyle/>
          <a:p>
            <a:r>
              <a:rPr lang="en-US" dirty="0"/>
              <a:t>To declare a double major in Actuarial Science and Statistics you need to have:</a:t>
            </a:r>
          </a:p>
          <a:p>
            <a:pPr lvl="1"/>
            <a:r>
              <a:rPr lang="en-US" dirty="0"/>
              <a:t>a CAV of 70+% (or SMAV of 70%+)</a:t>
            </a:r>
          </a:p>
          <a:p>
            <a:pPr lvl="1"/>
            <a:r>
              <a:rPr lang="en-US" dirty="0"/>
              <a:t>a MAV 65+% (normally satisfied with SMAV of 70%+)</a:t>
            </a:r>
          </a:p>
          <a:p>
            <a:pPr lvl="1"/>
            <a:r>
              <a:rPr lang="en-US" dirty="0"/>
              <a:t>passed 10 courses</a:t>
            </a:r>
          </a:p>
          <a:p>
            <a:pPr lvl="1"/>
            <a:r>
              <a:rPr lang="en-US" dirty="0"/>
              <a:t>completed MTHEL 131 with 60%+</a:t>
            </a:r>
          </a:p>
          <a:p>
            <a:r>
              <a:rPr lang="en-US" dirty="0"/>
              <a:t>To complete the double major you need to meet all the specific Actuarial Science course requirements PLUS STAT 332 (counted in the one additional 300 or 400 math requirement), and 3* 400-level Statistics courses.</a:t>
            </a:r>
          </a:p>
          <a:p>
            <a:pPr lvl="1"/>
            <a:r>
              <a:rPr lang="en-US" dirty="0"/>
              <a:t>*only 1 if you take two of STAT 431/433/441/443 in the ACTSC additional list.</a:t>
            </a:r>
          </a:p>
        </p:txBody>
      </p:sp>
      <p:sp>
        <p:nvSpPr>
          <p:cNvPr id="5" name="Slide Number Placeholder 4">
            <a:extLst>
              <a:ext uri="{FF2B5EF4-FFF2-40B4-BE49-F238E27FC236}">
                <a16:creationId xmlns:a16="http://schemas.microsoft.com/office/drawing/2014/main" id="{BFE8DA12-908B-7CD4-FF66-CE252DFB0724}"/>
              </a:ext>
            </a:extLst>
          </p:cNvPr>
          <p:cNvSpPr>
            <a:spLocks noGrp="1"/>
          </p:cNvSpPr>
          <p:nvPr>
            <p:ph type="sldNum" sz="quarter" idx="12"/>
          </p:nvPr>
        </p:nvSpPr>
        <p:spPr/>
        <p:txBody>
          <a:bodyPr/>
          <a:lstStyle/>
          <a:p>
            <a:r>
              <a:rPr lang="en-US"/>
              <a:t>PAGE  </a:t>
            </a:r>
            <a:fld id="{93005692-73BE-493E-93AB-ECD6027A7652}" type="slidenum">
              <a:rPr lang="en-US" smtClean="0"/>
              <a:pPr/>
              <a:t>44</a:t>
            </a:fld>
            <a:endParaRPr lang="en-US" dirty="0"/>
          </a:p>
        </p:txBody>
      </p:sp>
    </p:spTree>
    <p:extLst>
      <p:ext uri="{BB962C8B-B14F-4D97-AF65-F5344CB8AC3E}">
        <p14:creationId xmlns:p14="http://schemas.microsoft.com/office/powerpoint/2010/main" val="12574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Actuarial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4520986"/>
              </p:ext>
            </p:extLst>
          </p:nvPr>
        </p:nvGraphicFramePr>
        <p:xfrm>
          <a:off x="260350" y="1412875"/>
          <a:ext cx="11569700" cy="222504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ECON 101</a:t>
                      </a:r>
                    </a:p>
                  </a:txBody>
                  <a:tcPr/>
                </a:tc>
                <a:extLst>
                  <a:ext uri="{0D108BD9-81ED-4DB2-BD59-A6C34878D82A}">
                    <a16:rowId xmlns:a16="http://schemas.microsoft.com/office/drawing/2014/main" val="10004"/>
                  </a:ext>
                </a:extLst>
              </a:tr>
              <a:tr h="370840">
                <a:tc>
                  <a:txBody>
                    <a:bodyPr/>
                    <a:lstStyle/>
                    <a:p>
                      <a:r>
                        <a:rPr lang="en-US" dirty="0"/>
                        <a:t>MTHEL 131</a:t>
                      </a:r>
                    </a:p>
                  </a:txBody>
                  <a:tcPr/>
                </a:tc>
                <a:tc>
                  <a:txBody>
                    <a:bodyPr/>
                    <a:lstStyle/>
                    <a:p>
                      <a:r>
                        <a:rPr lang="en-US" dirty="0"/>
                        <a:t>AFM 101 (MTHEL 131 if not taken in 1A)</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45</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*There is flexibility when you take ECON 101/102, AFM 101 and the rest of the non-math electives. The most important thing is taking MTHEL 131 in your first year if you want to get into </a:t>
            </a:r>
            <a:r>
              <a:rPr lang="en-US" dirty="0" err="1"/>
              <a:t>ActSci</a:t>
            </a:r>
            <a:r>
              <a:rPr lang="en-US" dirty="0"/>
              <a:t> at the start of year 2.</a:t>
            </a:r>
          </a:p>
        </p:txBody>
      </p:sp>
    </p:spTree>
    <p:extLst>
      <p:ext uri="{BB962C8B-B14F-4D97-AF65-F5344CB8AC3E}">
        <p14:creationId xmlns:p14="http://schemas.microsoft.com/office/powerpoint/2010/main" val="25784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2A/2B Courses – Actuarial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9724173"/>
              </p:ext>
            </p:extLst>
          </p:nvPr>
        </p:nvGraphicFramePr>
        <p:xfrm>
          <a:off x="260350" y="1412875"/>
          <a:ext cx="11569700" cy="222504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STAT 230</a:t>
                      </a:r>
                    </a:p>
                  </a:txBody>
                  <a:tcPr/>
                </a:tc>
                <a:tc>
                  <a:txBody>
                    <a:bodyPr/>
                    <a:lstStyle/>
                    <a:p>
                      <a:r>
                        <a:rPr lang="en-US" dirty="0"/>
                        <a:t>Stat 231</a:t>
                      </a:r>
                    </a:p>
                  </a:txBody>
                  <a:tcPr/>
                </a:tc>
                <a:extLst>
                  <a:ext uri="{0D108BD9-81ED-4DB2-BD59-A6C34878D82A}">
                    <a16:rowId xmlns:a16="http://schemas.microsoft.com/office/drawing/2014/main" val="10001"/>
                  </a:ext>
                </a:extLst>
              </a:tr>
              <a:tr h="370840">
                <a:tc>
                  <a:txBody>
                    <a:bodyPr/>
                    <a:lstStyle/>
                    <a:p>
                      <a:r>
                        <a:rPr lang="en-US" dirty="0"/>
                        <a:t>MATH 235</a:t>
                      </a:r>
                    </a:p>
                  </a:txBody>
                  <a:tcPr/>
                </a:tc>
                <a:tc>
                  <a:txBody>
                    <a:bodyPr/>
                    <a:lstStyle/>
                    <a:p>
                      <a:r>
                        <a:rPr lang="en-US" dirty="0"/>
                        <a:t>ACTSC 232</a:t>
                      </a:r>
                    </a:p>
                  </a:txBody>
                  <a:tcPr/>
                </a:tc>
                <a:extLst>
                  <a:ext uri="{0D108BD9-81ED-4DB2-BD59-A6C34878D82A}">
                    <a16:rowId xmlns:a16="http://schemas.microsoft.com/office/drawing/2014/main" val="10002"/>
                  </a:ext>
                </a:extLst>
              </a:tr>
              <a:tr h="370840">
                <a:tc>
                  <a:txBody>
                    <a:bodyPr/>
                    <a:lstStyle/>
                    <a:p>
                      <a:r>
                        <a:rPr lang="en-US" dirty="0"/>
                        <a:t>MATH 237</a:t>
                      </a:r>
                    </a:p>
                  </a:txBody>
                  <a:tcPr/>
                </a:tc>
                <a:tc>
                  <a:txBody>
                    <a:bodyPr/>
                    <a:lstStyle/>
                    <a:p>
                      <a:r>
                        <a:rPr lang="en-US" dirty="0"/>
                        <a:t>ACTSC 372</a:t>
                      </a:r>
                    </a:p>
                  </a:txBody>
                  <a:tcPr/>
                </a:tc>
                <a:extLst>
                  <a:ext uri="{0D108BD9-81ED-4DB2-BD59-A6C34878D82A}">
                    <a16:rowId xmlns:a16="http://schemas.microsoft.com/office/drawing/2014/main" val="10003"/>
                  </a:ext>
                </a:extLst>
              </a:tr>
              <a:tr h="370840">
                <a:tc>
                  <a:txBody>
                    <a:bodyPr/>
                    <a:lstStyle/>
                    <a:p>
                      <a:r>
                        <a:rPr lang="en-US" dirty="0"/>
                        <a:t>ACTSC 231</a:t>
                      </a:r>
                    </a:p>
                  </a:txBody>
                  <a:tcPr/>
                </a:tc>
                <a:tc>
                  <a:txBody>
                    <a:bodyPr/>
                    <a:lstStyle/>
                    <a:p>
                      <a:r>
                        <a:rPr lang="en-US" dirty="0"/>
                        <a:t>Elective or AMATH 250</a:t>
                      </a:r>
                    </a:p>
                  </a:txBody>
                  <a:tcPr/>
                </a:tc>
                <a:extLst>
                  <a:ext uri="{0D108BD9-81ED-4DB2-BD59-A6C34878D82A}">
                    <a16:rowId xmlns:a16="http://schemas.microsoft.com/office/drawing/2014/main" val="10004"/>
                  </a:ext>
                </a:extLst>
              </a:tr>
              <a:tr h="370840">
                <a:tc>
                  <a:txBody>
                    <a:bodyPr/>
                    <a:lstStyle/>
                    <a:p>
                      <a:r>
                        <a:rPr lang="en-US" dirty="0"/>
                        <a:t>ECON 102</a:t>
                      </a:r>
                    </a:p>
                  </a:txBody>
                  <a:tcPr/>
                </a:tc>
                <a:tc>
                  <a:txBody>
                    <a:bodyPr/>
                    <a:lstStyle/>
                    <a:p>
                      <a:r>
                        <a:rPr lang="en-US" dirty="0"/>
                        <a:t>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46</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*All of ACTSC 231, 232, and 372 open to any math student, other ACTSC 3XX and 4XX only open to ACTSC majors</a:t>
            </a:r>
          </a:p>
        </p:txBody>
      </p:sp>
    </p:spTree>
    <p:extLst>
      <p:ext uri="{BB962C8B-B14F-4D97-AF65-F5344CB8AC3E}">
        <p14:creationId xmlns:p14="http://schemas.microsoft.com/office/powerpoint/2010/main" val="11487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A025-2B96-E578-1BFA-0D1E12FBEA61}"/>
              </a:ext>
            </a:extLst>
          </p:cNvPr>
          <p:cNvSpPr>
            <a:spLocks noGrp="1"/>
          </p:cNvSpPr>
          <p:nvPr>
            <p:ph type="title"/>
          </p:nvPr>
        </p:nvSpPr>
        <p:spPr/>
        <p:txBody>
          <a:bodyPr/>
          <a:lstStyle/>
          <a:p>
            <a:r>
              <a:rPr lang="en-US" dirty="0"/>
              <a:t>What courses should I watch out for?</a:t>
            </a:r>
          </a:p>
        </p:txBody>
      </p:sp>
      <p:sp>
        <p:nvSpPr>
          <p:cNvPr id="3" name="Content Placeholder 2">
            <a:extLst>
              <a:ext uri="{FF2B5EF4-FFF2-40B4-BE49-F238E27FC236}">
                <a16:creationId xmlns:a16="http://schemas.microsoft.com/office/drawing/2014/main" id="{62790399-CE59-BC44-B2F7-25CEFD8EFF65}"/>
              </a:ext>
            </a:extLst>
          </p:cNvPr>
          <p:cNvSpPr>
            <a:spLocks noGrp="1"/>
          </p:cNvSpPr>
          <p:nvPr>
            <p:ph idx="1"/>
          </p:nvPr>
        </p:nvSpPr>
        <p:spPr/>
        <p:txBody>
          <a:bodyPr>
            <a:normAutofit/>
          </a:bodyPr>
          <a:lstStyle/>
          <a:p>
            <a:r>
              <a:rPr lang="en-US" dirty="0"/>
              <a:t>ACTSC 232 – often taken in 2B, requires 60+% in ACTSC 231</a:t>
            </a:r>
          </a:p>
          <a:p>
            <a:r>
              <a:rPr lang="en-US" dirty="0"/>
              <a:t>ACTSC 331 – requires 60+% in ACTSC 232</a:t>
            </a:r>
          </a:p>
          <a:p>
            <a:r>
              <a:rPr lang="en-US" dirty="0"/>
              <a:t>Almost all 300 and 400 level ACTSC – requires you to be declared as </a:t>
            </a:r>
            <a:r>
              <a:rPr lang="en-US" dirty="0" err="1"/>
              <a:t>ActSci</a:t>
            </a:r>
            <a:endParaRPr lang="en-US" dirty="0"/>
          </a:p>
          <a:p>
            <a:r>
              <a:rPr lang="en-US" dirty="0"/>
              <a:t>ACTSC 431 – requires 60+% in ACTSC 363</a:t>
            </a:r>
          </a:p>
          <a:p>
            <a:r>
              <a:rPr lang="en-US" dirty="0"/>
              <a:t>ENGL 378 – requires 70+% in your first communication course (EMLS 101R, 102R, EMLS/ENGL 129R, ENGL 109, COMMST 100, 223)</a:t>
            </a:r>
          </a:p>
          <a:p>
            <a:r>
              <a:rPr lang="en-US" dirty="0"/>
              <a:t>STAT 330, 333, 340, 341 – requires 60+% in STAT 230</a:t>
            </a:r>
          </a:p>
          <a:p>
            <a:r>
              <a:rPr lang="en-US" dirty="0"/>
              <a:t>STAT 331, 332 – requires 60+% in STAT 231</a:t>
            </a:r>
          </a:p>
          <a:p>
            <a:endParaRPr lang="en-US" dirty="0"/>
          </a:p>
        </p:txBody>
      </p:sp>
      <p:sp>
        <p:nvSpPr>
          <p:cNvPr id="5" name="Slide Number Placeholder 4">
            <a:extLst>
              <a:ext uri="{FF2B5EF4-FFF2-40B4-BE49-F238E27FC236}">
                <a16:creationId xmlns:a16="http://schemas.microsoft.com/office/drawing/2014/main" id="{F511D63F-51D1-0E3E-29E2-59B745EC9E4C}"/>
              </a:ext>
            </a:extLst>
          </p:cNvPr>
          <p:cNvSpPr>
            <a:spLocks noGrp="1"/>
          </p:cNvSpPr>
          <p:nvPr>
            <p:ph type="sldNum" sz="quarter" idx="12"/>
          </p:nvPr>
        </p:nvSpPr>
        <p:spPr/>
        <p:txBody>
          <a:bodyPr/>
          <a:lstStyle/>
          <a:p>
            <a:r>
              <a:rPr lang="en-US"/>
              <a:t>PAGE  </a:t>
            </a:r>
            <a:fld id="{93005692-73BE-493E-93AB-ECD6027A7652}" type="slidenum">
              <a:rPr lang="en-US" smtClean="0"/>
              <a:pPr/>
              <a:t>47</a:t>
            </a:fld>
            <a:endParaRPr lang="en-US" dirty="0"/>
          </a:p>
        </p:txBody>
      </p:sp>
    </p:spTree>
    <p:extLst>
      <p:ext uri="{BB962C8B-B14F-4D97-AF65-F5344CB8AC3E}">
        <p14:creationId xmlns:p14="http://schemas.microsoft.com/office/powerpoint/2010/main" val="8563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Non-Math Courses</a:t>
            </a:r>
          </a:p>
        </p:txBody>
      </p:sp>
      <p:sp>
        <p:nvSpPr>
          <p:cNvPr id="3" name="Content Placeholder 2"/>
          <p:cNvSpPr>
            <a:spLocks noGrp="1"/>
          </p:cNvSpPr>
          <p:nvPr>
            <p:ph sz="half" idx="1"/>
          </p:nvPr>
        </p:nvSpPr>
        <p:spPr>
          <a:xfrm>
            <a:off x="259882" y="1330035"/>
            <a:ext cx="11569730" cy="4673601"/>
          </a:xfrm>
        </p:spPr>
        <p:txBody>
          <a:bodyPr>
            <a:normAutofit fontScale="92500"/>
          </a:bodyPr>
          <a:lstStyle/>
          <a:p>
            <a:r>
              <a:rPr lang="en-US" dirty="0"/>
              <a:t>For actuarial science you have a minimum of </a:t>
            </a:r>
          </a:p>
          <a:p>
            <a:pPr lvl="1"/>
            <a:r>
              <a:rPr lang="en-US" dirty="0"/>
              <a:t>27 math courses </a:t>
            </a:r>
          </a:p>
          <a:p>
            <a:pPr lvl="1"/>
            <a:r>
              <a:rPr lang="en-US" dirty="0"/>
              <a:t>10 non-math courses</a:t>
            </a:r>
          </a:p>
          <a:p>
            <a:pPr lvl="1"/>
            <a:r>
              <a:rPr lang="en-US" dirty="0"/>
              <a:t>3 courses that can be anything</a:t>
            </a:r>
          </a:p>
          <a:p>
            <a:r>
              <a:rPr lang="en-US" dirty="0"/>
              <a:t>2 of the non-math courses are communication courses.  </a:t>
            </a:r>
          </a:p>
          <a:p>
            <a:r>
              <a:rPr lang="en-US" dirty="0"/>
              <a:t>Another 4 of the non-math courses are ECON 101/102, AFM 101, MTHEL 131.  </a:t>
            </a:r>
          </a:p>
          <a:p>
            <a:pPr marL="0" indent="0">
              <a:buNone/>
            </a:pPr>
            <a:r>
              <a:rPr lang="en-US" dirty="0"/>
              <a:t>However, the others can be:</a:t>
            </a:r>
          </a:p>
          <a:p>
            <a:pPr lvl="1"/>
            <a:r>
              <a:rPr lang="en-US" dirty="0"/>
              <a:t>Courses that will help you complete a minor in another field: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48</a:t>
            </a:fld>
            <a:endParaRPr lang="en-US" dirty="0"/>
          </a:p>
        </p:txBody>
      </p:sp>
    </p:spTree>
    <p:extLst>
      <p:ext uri="{BB962C8B-B14F-4D97-AF65-F5344CB8AC3E}">
        <p14:creationId xmlns:p14="http://schemas.microsoft.com/office/powerpoint/2010/main" val="4990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7220-F92C-C991-4A2A-E8121D08D107}"/>
              </a:ext>
            </a:extLst>
          </p:cNvPr>
          <p:cNvSpPr>
            <a:spLocks noGrp="1"/>
          </p:cNvSpPr>
          <p:nvPr>
            <p:ph type="title"/>
          </p:nvPr>
        </p:nvSpPr>
        <p:spPr/>
        <p:txBody>
          <a:bodyPr/>
          <a:lstStyle/>
          <a:p>
            <a:r>
              <a:rPr lang="en-US" dirty="0"/>
              <a:t>Adding the Predictive Analytics Specialization to ACTSC</a:t>
            </a:r>
          </a:p>
        </p:txBody>
      </p:sp>
      <p:sp>
        <p:nvSpPr>
          <p:cNvPr id="3" name="Content Placeholder 2">
            <a:extLst>
              <a:ext uri="{FF2B5EF4-FFF2-40B4-BE49-F238E27FC236}">
                <a16:creationId xmlns:a16="http://schemas.microsoft.com/office/drawing/2014/main" id="{751A4077-C155-38F7-7BA8-E26B88C1A4EA}"/>
              </a:ext>
            </a:extLst>
          </p:cNvPr>
          <p:cNvSpPr>
            <a:spLocks noGrp="1"/>
          </p:cNvSpPr>
          <p:nvPr>
            <p:ph idx="1"/>
          </p:nvPr>
        </p:nvSpPr>
        <p:spPr/>
        <p:txBody>
          <a:bodyPr/>
          <a:lstStyle/>
          <a:p>
            <a:r>
              <a:rPr lang="en-US" dirty="0"/>
              <a:t>As of the 2024/2025 calendar, to complete Honours Actuarial Science with the Predictive Analytics specialization you must complete the Honours Actuarial Science plan plus the following:</a:t>
            </a:r>
            <a:br>
              <a:rPr lang="en-US" dirty="0"/>
            </a:br>
            <a:endParaRPr lang="en-US" dirty="0"/>
          </a:p>
          <a:p>
            <a:r>
              <a:rPr lang="en-US" dirty="0"/>
              <a:t>1 of ACTSC 454 or STAT 437 – ACTSC 454 will count for the “Two additional 400-level ACTSC courses”.</a:t>
            </a:r>
          </a:p>
          <a:p>
            <a:r>
              <a:rPr lang="en-US" dirty="0"/>
              <a:t>1 of STAT 440 or STAT 442 – will count as the “One additional 300- level or 400-level math course”.</a:t>
            </a:r>
          </a:p>
          <a:p>
            <a:r>
              <a:rPr lang="en-US" dirty="0"/>
              <a:t>All of CS 330, STAT 341, STAT 431, STAT 441 and STAT 443 – The 400 level STAT courses can count as your “Two additional courses chosen from” list.</a:t>
            </a:r>
          </a:p>
          <a:p>
            <a:endParaRPr lang="en-US" dirty="0"/>
          </a:p>
        </p:txBody>
      </p:sp>
      <p:sp>
        <p:nvSpPr>
          <p:cNvPr id="5" name="Slide Number Placeholder 4">
            <a:extLst>
              <a:ext uri="{FF2B5EF4-FFF2-40B4-BE49-F238E27FC236}">
                <a16:creationId xmlns:a16="http://schemas.microsoft.com/office/drawing/2014/main" id="{F5968BD3-4C1C-FA97-0BA5-0BA7363B01A4}"/>
              </a:ext>
            </a:extLst>
          </p:cNvPr>
          <p:cNvSpPr>
            <a:spLocks noGrp="1"/>
          </p:cNvSpPr>
          <p:nvPr>
            <p:ph type="sldNum" sz="quarter" idx="12"/>
          </p:nvPr>
        </p:nvSpPr>
        <p:spPr/>
        <p:txBody>
          <a:bodyPr/>
          <a:lstStyle/>
          <a:p>
            <a:r>
              <a:rPr lang="en-US"/>
              <a:t>PAGE  </a:t>
            </a:r>
            <a:fld id="{93005692-73BE-493E-93AB-ECD6027A7652}" type="slidenum">
              <a:rPr lang="en-US" smtClean="0"/>
              <a:pPr/>
              <a:t>49</a:t>
            </a:fld>
            <a:endParaRPr lang="en-US" dirty="0"/>
          </a:p>
        </p:txBody>
      </p:sp>
    </p:spTree>
    <p:extLst>
      <p:ext uri="{BB962C8B-B14F-4D97-AF65-F5344CB8AC3E}">
        <p14:creationId xmlns:p14="http://schemas.microsoft.com/office/powerpoint/2010/main" val="219486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Statistics, Biostatistics and </a:t>
            </a:r>
            <a:r>
              <a:rPr lang="en-US" dirty="0" err="1"/>
              <a:t>DAta</a:t>
            </a:r>
            <a:r>
              <a:rPr lang="en-US" dirty="0"/>
              <a:t> Science</a:t>
            </a:r>
          </a:p>
        </p:txBody>
      </p:sp>
      <p:sp>
        <p:nvSpPr>
          <p:cNvPr id="2" name="Subtitle 1">
            <a:extLst>
              <a:ext uri="{FF2B5EF4-FFF2-40B4-BE49-F238E27FC236}">
                <a16:creationId xmlns:a16="http://schemas.microsoft.com/office/drawing/2014/main" id="{3DF98AEF-6939-84ED-1DB3-C8BE8DD620C4}"/>
              </a:ext>
            </a:extLst>
          </p:cNvPr>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7694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F94-D18D-C828-7EEA-BDE6D89978FD}"/>
              </a:ext>
            </a:extLst>
          </p:cNvPr>
          <p:cNvSpPr>
            <a:spLocks noGrp="1"/>
          </p:cNvSpPr>
          <p:nvPr>
            <p:ph type="title"/>
          </p:nvPr>
        </p:nvSpPr>
        <p:spPr/>
        <p:txBody>
          <a:bodyPr/>
          <a:lstStyle/>
          <a:p>
            <a:r>
              <a:rPr lang="en-US" dirty="0"/>
              <a:t>Adding the Finance Specialization to ACTSC</a:t>
            </a:r>
          </a:p>
        </p:txBody>
      </p:sp>
      <p:sp>
        <p:nvSpPr>
          <p:cNvPr id="3" name="Content Placeholder 2">
            <a:extLst>
              <a:ext uri="{FF2B5EF4-FFF2-40B4-BE49-F238E27FC236}">
                <a16:creationId xmlns:a16="http://schemas.microsoft.com/office/drawing/2014/main" id="{122F38F3-10A0-5AB0-4711-D4D41027132E}"/>
              </a:ext>
            </a:extLst>
          </p:cNvPr>
          <p:cNvSpPr>
            <a:spLocks noGrp="1"/>
          </p:cNvSpPr>
          <p:nvPr>
            <p:ph idx="1"/>
          </p:nvPr>
        </p:nvSpPr>
        <p:spPr/>
        <p:txBody>
          <a:bodyPr>
            <a:normAutofit/>
          </a:bodyPr>
          <a:lstStyle/>
          <a:p>
            <a:r>
              <a:rPr lang="en-US" dirty="0"/>
              <a:t>As of the 2025/2026 calendar, to complete Honours Actuarial Science with the Finance specialization you must complete the Honours Actuarial Science plan plus the following:</a:t>
            </a:r>
          </a:p>
          <a:p>
            <a:r>
              <a:rPr lang="en-US" dirty="0"/>
              <a:t>1 of AFM 424 or ACTSC 423/AFM 423 (advanced Finance course) – will count on “Two additional courses chosen from” list.</a:t>
            </a:r>
          </a:p>
          <a:p>
            <a:r>
              <a:rPr lang="en-US" dirty="0"/>
              <a:t>1 of CS 370 or CS 371 – will count as the “One additional 300- level or 400-level math course”.</a:t>
            </a:r>
          </a:p>
          <a:p>
            <a:r>
              <a:rPr lang="en-US" dirty="0"/>
              <a:t>All of ACTSC 445, STAT  340, AFM 102 and CS 476 – ACTSC 445 will count for the “Two additional 400-level ACTSC courses”.</a:t>
            </a:r>
          </a:p>
        </p:txBody>
      </p:sp>
      <p:sp>
        <p:nvSpPr>
          <p:cNvPr id="5" name="Slide Number Placeholder 4">
            <a:extLst>
              <a:ext uri="{FF2B5EF4-FFF2-40B4-BE49-F238E27FC236}">
                <a16:creationId xmlns:a16="http://schemas.microsoft.com/office/drawing/2014/main" id="{B14384A9-CD50-FC46-29F7-70CA9D0C2FD2}"/>
              </a:ext>
            </a:extLst>
          </p:cNvPr>
          <p:cNvSpPr>
            <a:spLocks noGrp="1"/>
          </p:cNvSpPr>
          <p:nvPr>
            <p:ph type="sldNum" sz="quarter" idx="12"/>
          </p:nvPr>
        </p:nvSpPr>
        <p:spPr/>
        <p:txBody>
          <a:bodyPr/>
          <a:lstStyle/>
          <a:p>
            <a:r>
              <a:rPr lang="en-US"/>
              <a:t>PAGE  </a:t>
            </a:r>
            <a:fld id="{93005692-73BE-493E-93AB-ECD6027A7652}" type="slidenum">
              <a:rPr lang="en-US" smtClean="0"/>
              <a:pPr/>
              <a:t>50</a:t>
            </a:fld>
            <a:endParaRPr lang="en-US" dirty="0"/>
          </a:p>
        </p:txBody>
      </p:sp>
    </p:spTree>
    <p:extLst>
      <p:ext uri="{BB962C8B-B14F-4D97-AF65-F5344CB8AC3E}">
        <p14:creationId xmlns:p14="http://schemas.microsoft.com/office/powerpoint/2010/main" val="7561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3B55-986D-A33A-FD80-AA7EC38A7151}"/>
              </a:ext>
            </a:extLst>
          </p:cNvPr>
          <p:cNvSpPr>
            <a:spLocks noGrp="1"/>
          </p:cNvSpPr>
          <p:nvPr>
            <p:ph type="title"/>
          </p:nvPr>
        </p:nvSpPr>
        <p:spPr/>
        <p:txBody>
          <a:bodyPr>
            <a:normAutofit/>
          </a:bodyPr>
          <a:lstStyle/>
          <a:p>
            <a:r>
              <a:rPr lang="en-US" dirty="0"/>
              <a:t>What is the Canadian Institute of Actuaries (CIA)?</a:t>
            </a:r>
          </a:p>
        </p:txBody>
      </p:sp>
      <p:sp>
        <p:nvSpPr>
          <p:cNvPr id="3" name="Content Placeholder 2">
            <a:extLst>
              <a:ext uri="{FF2B5EF4-FFF2-40B4-BE49-F238E27FC236}">
                <a16:creationId xmlns:a16="http://schemas.microsoft.com/office/drawing/2014/main" id="{3AC7DEC1-DA45-3828-6258-7FFCDC8CF314}"/>
              </a:ext>
            </a:extLst>
          </p:cNvPr>
          <p:cNvSpPr>
            <a:spLocks noGrp="1"/>
          </p:cNvSpPr>
          <p:nvPr>
            <p:ph idx="1"/>
          </p:nvPr>
        </p:nvSpPr>
        <p:spPr/>
        <p:txBody>
          <a:bodyPr>
            <a:normAutofit/>
          </a:bodyPr>
          <a:lstStyle/>
          <a:p>
            <a:r>
              <a:rPr lang="en-US" dirty="0"/>
              <a:t>Professional Actuarial body in Canada</a:t>
            </a:r>
          </a:p>
          <a:p>
            <a:r>
              <a:rPr lang="en-US" dirty="0"/>
              <a:t>Offers the following designations:</a:t>
            </a:r>
          </a:p>
          <a:p>
            <a:pPr lvl="1"/>
            <a:r>
              <a:rPr lang="en-US" dirty="0"/>
              <a:t>ACIA – Associate of the Canadian Institute of Actuaries</a:t>
            </a:r>
          </a:p>
          <a:p>
            <a:pPr lvl="1"/>
            <a:r>
              <a:rPr lang="en-US" dirty="0"/>
              <a:t>FCIA – Fellow of the Canadian Institute of Actuaries (top level)</a:t>
            </a:r>
          </a:p>
          <a:p>
            <a:endParaRPr lang="en-US" dirty="0"/>
          </a:p>
          <a:p>
            <a:endParaRPr lang="en-US" dirty="0"/>
          </a:p>
        </p:txBody>
      </p:sp>
      <p:sp>
        <p:nvSpPr>
          <p:cNvPr id="5" name="Slide Number Placeholder 4">
            <a:extLst>
              <a:ext uri="{FF2B5EF4-FFF2-40B4-BE49-F238E27FC236}">
                <a16:creationId xmlns:a16="http://schemas.microsoft.com/office/drawing/2014/main" id="{4693D8E3-1F0D-D5C2-82D5-881D912F6CA8}"/>
              </a:ext>
            </a:extLst>
          </p:cNvPr>
          <p:cNvSpPr>
            <a:spLocks noGrp="1"/>
          </p:cNvSpPr>
          <p:nvPr>
            <p:ph type="sldNum" sz="quarter" idx="12"/>
          </p:nvPr>
        </p:nvSpPr>
        <p:spPr/>
        <p:txBody>
          <a:bodyPr/>
          <a:lstStyle/>
          <a:p>
            <a:r>
              <a:rPr lang="en-US"/>
              <a:t>PAGE  </a:t>
            </a:r>
            <a:fld id="{93005692-73BE-493E-93AB-ECD6027A7652}" type="slidenum">
              <a:rPr lang="en-US" smtClean="0"/>
              <a:pPr/>
              <a:t>51</a:t>
            </a:fld>
            <a:endParaRPr lang="en-US" dirty="0"/>
          </a:p>
        </p:txBody>
      </p:sp>
    </p:spTree>
    <p:extLst>
      <p:ext uri="{BB962C8B-B14F-4D97-AF65-F5344CB8AC3E}">
        <p14:creationId xmlns:p14="http://schemas.microsoft.com/office/powerpoint/2010/main" val="30903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993B-F85D-B916-9C3C-98857F6CBE91}"/>
              </a:ext>
            </a:extLst>
          </p:cNvPr>
          <p:cNvSpPr>
            <a:spLocks noGrp="1"/>
          </p:cNvSpPr>
          <p:nvPr>
            <p:ph type="title"/>
          </p:nvPr>
        </p:nvSpPr>
        <p:spPr/>
        <p:txBody>
          <a:bodyPr/>
          <a:lstStyle/>
          <a:p>
            <a:r>
              <a:rPr lang="en-US" dirty="0"/>
              <a:t>What are the SOA/CAS?</a:t>
            </a:r>
          </a:p>
        </p:txBody>
      </p:sp>
      <p:sp>
        <p:nvSpPr>
          <p:cNvPr id="3" name="Content Placeholder 2">
            <a:extLst>
              <a:ext uri="{FF2B5EF4-FFF2-40B4-BE49-F238E27FC236}">
                <a16:creationId xmlns:a16="http://schemas.microsoft.com/office/drawing/2014/main" id="{0989EDD9-5792-0FF0-4CE5-EDDFD3727C3D}"/>
              </a:ext>
            </a:extLst>
          </p:cNvPr>
          <p:cNvSpPr>
            <a:spLocks noGrp="1"/>
          </p:cNvSpPr>
          <p:nvPr>
            <p:ph idx="1"/>
          </p:nvPr>
        </p:nvSpPr>
        <p:spPr/>
        <p:txBody>
          <a:bodyPr>
            <a:normAutofit fontScale="92500" lnSpcReduction="10000"/>
          </a:bodyPr>
          <a:lstStyle/>
          <a:p>
            <a:r>
              <a:rPr lang="en-US" dirty="0"/>
              <a:t>Society of Actuaries (SOA): Professional body in the United States, focused on life/health insurance. </a:t>
            </a:r>
          </a:p>
          <a:p>
            <a:r>
              <a:rPr lang="en-US" dirty="0"/>
              <a:t>Actuaries complete a series of professional exams to earn an actuarial credential:</a:t>
            </a:r>
          </a:p>
          <a:p>
            <a:pPr lvl="1"/>
            <a:r>
              <a:rPr lang="en-US" dirty="0"/>
              <a:t>ASA – Associate of the Society of Actuaries</a:t>
            </a:r>
          </a:p>
          <a:p>
            <a:pPr lvl="1"/>
            <a:r>
              <a:rPr lang="en-US" dirty="0"/>
              <a:t>FSA – Fellow of the Society of Actuaries (top level)</a:t>
            </a:r>
          </a:p>
          <a:p>
            <a:r>
              <a:rPr lang="en-US" dirty="0"/>
              <a:t>Casualty Actuarial Society (CAS): Professional body in the United States, focused on property and casualty (i.e. home and auto) insurance.</a:t>
            </a:r>
          </a:p>
          <a:p>
            <a:r>
              <a:rPr lang="en-US" dirty="0"/>
              <a:t>Actuaries complete a series of professional exams to earn an actuarial credential:</a:t>
            </a:r>
          </a:p>
          <a:p>
            <a:pPr lvl="1"/>
            <a:r>
              <a:rPr lang="en-US" dirty="0"/>
              <a:t>ACAS – Associate of the Casualty Actuarial Society</a:t>
            </a:r>
          </a:p>
          <a:p>
            <a:pPr lvl="1"/>
            <a:r>
              <a:rPr lang="en-US" dirty="0"/>
              <a:t>FCAS – Fellow of the Casualty Actuarial Society (top level)</a:t>
            </a:r>
          </a:p>
          <a:p>
            <a:pPr marL="60325" indent="0">
              <a:buNone/>
            </a:pPr>
            <a:endParaRPr lang="en-US" dirty="0"/>
          </a:p>
          <a:p>
            <a:endParaRPr lang="en-US" dirty="0"/>
          </a:p>
        </p:txBody>
      </p:sp>
      <p:sp>
        <p:nvSpPr>
          <p:cNvPr id="5" name="Slide Number Placeholder 4">
            <a:extLst>
              <a:ext uri="{FF2B5EF4-FFF2-40B4-BE49-F238E27FC236}">
                <a16:creationId xmlns:a16="http://schemas.microsoft.com/office/drawing/2014/main" id="{8FCA1D9F-4FE3-1F67-C5AD-36EDE9BCFEC3}"/>
              </a:ext>
            </a:extLst>
          </p:cNvPr>
          <p:cNvSpPr>
            <a:spLocks noGrp="1"/>
          </p:cNvSpPr>
          <p:nvPr>
            <p:ph type="sldNum" sz="quarter" idx="12"/>
          </p:nvPr>
        </p:nvSpPr>
        <p:spPr/>
        <p:txBody>
          <a:bodyPr/>
          <a:lstStyle/>
          <a:p>
            <a:r>
              <a:rPr lang="en-US"/>
              <a:t>PAGE  </a:t>
            </a:r>
            <a:fld id="{93005692-73BE-493E-93AB-ECD6027A7652}" type="slidenum">
              <a:rPr lang="en-US" smtClean="0"/>
              <a:pPr/>
              <a:t>52</a:t>
            </a:fld>
            <a:endParaRPr lang="en-US" dirty="0"/>
          </a:p>
        </p:txBody>
      </p:sp>
    </p:spTree>
    <p:extLst>
      <p:ext uri="{BB962C8B-B14F-4D97-AF65-F5344CB8AC3E}">
        <p14:creationId xmlns:p14="http://schemas.microsoft.com/office/powerpoint/2010/main" val="9612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dirty="0"/>
              <a:t>University Accreditation Program and VEEs</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lstStyle/>
          <a:p>
            <a:r>
              <a:rPr lang="en-US" dirty="0"/>
              <a:t>A practicing actuary in Canada needs only an FCIA, and an FCIA is well-recognized internationally.</a:t>
            </a:r>
          </a:p>
          <a:p>
            <a:r>
              <a:rPr lang="en-US" dirty="0"/>
              <a:t>Only in the last few years has the CIA started to offer its own education pathway for designation, having relied on SOA/CAS exams in the past. </a:t>
            </a:r>
          </a:p>
          <a:p>
            <a:r>
              <a:rPr lang="en-US" dirty="0"/>
              <a:t>Thus, most actuaries have held FSA and FCIA, or FCAS and FCIA designations historically.</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53</a:t>
            </a:fld>
            <a:endParaRPr lang="en-US" dirty="0"/>
          </a:p>
        </p:txBody>
      </p:sp>
    </p:spTree>
    <p:extLst>
      <p:ext uri="{BB962C8B-B14F-4D97-AF65-F5344CB8AC3E}">
        <p14:creationId xmlns:p14="http://schemas.microsoft.com/office/powerpoint/2010/main" val="12141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dirty="0"/>
              <a:t>University Accreditation Program and VEEs</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normAutofit fontScale="92500" lnSpcReduction="20000"/>
          </a:bodyPr>
          <a:lstStyle/>
          <a:p>
            <a:r>
              <a:rPr lang="en-US" dirty="0"/>
              <a:t>The CIA University Accreditation Program (UAP) allows students who have successfully completed the ACTSC program at UW (or other accredited universities) to bypass all preliminary exams from the SOA or CAS and move directly to writing the ACIA capstone exam which earns them the ACIA designation.</a:t>
            </a:r>
          </a:p>
          <a:p>
            <a:pPr algn="l"/>
            <a:r>
              <a:rPr lang="en-US" b="0" i="0" dirty="0">
                <a:solidFill>
                  <a:srgbClr val="000000"/>
                </a:solidFill>
                <a:effectLst/>
                <a:latin typeface="georgia" panose="02040502050405020303" pitchFamily="18" charset="0"/>
              </a:rPr>
              <a:t>You need to graduate with an ACTSC major with completion of:</a:t>
            </a:r>
          </a:p>
          <a:p>
            <a:pPr lvl="1">
              <a:buFont typeface="Arial" panose="020B0604020202020204" pitchFamily="34" charset="0"/>
              <a:buChar char="•"/>
            </a:pPr>
            <a:r>
              <a:rPr lang="en-US" b="0" i="0" dirty="0">
                <a:solidFill>
                  <a:srgbClr val="000000"/>
                </a:solidFill>
                <a:effectLst/>
                <a:latin typeface="georgia" panose="02040502050405020303" pitchFamily="18" charset="0"/>
              </a:rPr>
              <a:t>STAT 341; and</a:t>
            </a:r>
          </a:p>
          <a:p>
            <a:pPr lvl="1">
              <a:buFont typeface="Arial" panose="020B0604020202020204" pitchFamily="34" charset="0"/>
              <a:buChar char="•"/>
            </a:pPr>
            <a:r>
              <a:rPr lang="en-US" b="0" i="0" dirty="0">
                <a:solidFill>
                  <a:srgbClr val="000000"/>
                </a:solidFill>
                <a:effectLst/>
                <a:latin typeface="georgia" panose="02040502050405020303" pitchFamily="18" charset="0"/>
              </a:rPr>
              <a:t>Two courses from this list:</a:t>
            </a:r>
          </a:p>
          <a:p>
            <a:pPr marL="1200150" lvl="2" indent="-285750">
              <a:buFont typeface="Arial" panose="020B0604020202020204" pitchFamily="34" charset="0"/>
              <a:buChar char="•"/>
            </a:pPr>
            <a:r>
              <a:rPr lang="en-US" b="0" i="0" dirty="0">
                <a:solidFill>
                  <a:srgbClr val="000000"/>
                </a:solidFill>
                <a:effectLst/>
                <a:latin typeface="georgia" panose="02040502050405020303" pitchFamily="18" charset="0"/>
              </a:rPr>
              <a:t>STAT 431;</a:t>
            </a:r>
          </a:p>
          <a:p>
            <a:pPr marL="1200150" lvl="2" indent="-285750">
              <a:buFont typeface="Arial" panose="020B0604020202020204" pitchFamily="34" charset="0"/>
              <a:buChar char="•"/>
            </a:pPr>
            <a:r>
              <a:rPr lang="en-US" b="0" i="0" dirty="0">
                <a:solidFill>
                  <a:srgbClr val="000000"/>
                </a:solidFill>
                <a:effectLst/>
                <a:latin typeface="georgia" panose="02040502050405020303" pitchFamily="18" charset="0"/>
              </a:rPr>
              <a:t>STAT 441;</a:t>
            </a:r>
          </a:p>
          <a:p>
            <a:pPr marL="1200150" lvl="2" indent="-285750">
              <a:buFont typeface="Arial" panose="020B0604020202020204" pitchFamily="34" charset="0"/>
              <a:buChar char="•"/>
            </a:pPr>
            <a:r>
              <a:rPr lang="en-US" b="0" i="0" dirty="0">
                <a:solidFill>
                  <a:srgbClr val="000000"/>
                </a:solidFill>
                <a:effectLst/>
                <a:latin typeface="georgia" panose="02040502050405020303" pitchFamily="18" charset="0"/>
              </a:rPr>
              <a:t>STAT 443.</a:t>
            </a:r>
            <a:endParaRPr lang="en-US" dirty="0"/>
          </a:p>
          <a:p>
            <a:r>
              <a:rPr lang="en-US" dirty="0">
                <a:hlinkClick r:id="rId3"/>
              </a:rPr>
              <a:t>https://uwaterloo.ca/statistics-and-actuarial-science/current-undergraduate-students/canadian-institute-actuaries-cia-accreditation-society</a:t>
            </a:r>
            <a:r>
              <a:rPr lang="en-US" dirty="0"/>
              <a:t> </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54</a:t>
            </a:fld>
            <a:endParaRPr lang="en-US" dirty="0"/>
          </a:p>
        </p:txBody>
      </p:sp>
    </p:spTree>
    <p:extLst>
      <p:ext uri="{BB962C8B-B14F-4D97-AF65-F5344CB8AC3E}">
        <p14:creationId xmlns:p14="http://schemas.microsoft.com/office/powerpoint/2010/main" val="43130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dirty="0"/>
              <a:t>University Accreditation Program and VEEs</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normAutofit lnSpcReduction="10000"/>
          </a:bodyPr>
          <a:lstStyle/>
          <a:p>
            <a:r>
              <a:rPr lang="en-US" dirty="0"/>
              <a:t>Students can still pursue SOA/CAS designations by writing their respective exams.</a:t>
            </a:r>
          </a:p>
          <a:p>
            <a:r>
              <a:rPr lang="en-US" dirty="0"/>
              <a:t>For the SOA, they also have Validation by Educational Experience (VEE) Requirements.</a:t>
            </a:r>
          </a:p>
          <a:p>
            <a:r>
              <a:rPr lang="en-US" dirty="0"/>
              <a:t>You earn VEEs by completing the following courses with a grade of </a:t>
            </a:r>
            <a:r>
              <a:rPr lang="en-US" b="1" dirty="0"/>
              <a:t>at least 70%:</a:t>
            </a:r>
          </a:p>
          <a:p>
            <a:endParaRPr lang="en-US" dirty="0">
              <a:hlinkClick r:id="rId3"/>
            </a:endParaRPr>
          </a:p>
          <a:p>
            <a:endParaRPr lang="en-US" dirty="0">
              <a:hlinkClick r:id="rId3"/>
            </a:endParaRPr>
          </a:p>
          <a:p>
            <a:endParaRPr lang="en-US" dirty="0">
              <a:hlinkClick r:id="rId3"/>
            </a:endParaRPr>
          </a:p>
          <a:p>
            <a:r>
              <a:rPr lang="en-US" dirty="0">
                <a:hlinkClick r:id="rId3"/>
              </a:rPr>
              <a:t>https://uwaterloo.ca/statistics-and-actuarial-science/current-undergraduate-students/canadian-institute-actuaries-cia-accreditation-society</a:t>
            </a:r>
            <a:r>
              <a:rPr lang="en-US" dirty="0"/>
              <a:t> </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55</a:t>
            </a:fld>
            <a:endParaRPr lang="en-US" dirty="0"/>
          </a:p>
        </p:txBody>
      </p:sp>
      <p:graphicFrame>
        <p:nvGraphicFramePr>
          <p:cNvPr id="8" name="Table 7">
            <a:extLst>
              <a:ext uri="{FF2B5EF4-FFF2-40B4-BE49-F238E27FC236}">
                <a16:creationId xmlns:a16="http://schemas.microsoft.com/office/drawing/2014/main" id="{C327E6DD-09C7-DC0D-069B-6F5ADAFE190B}"/>
              </a:ext>
            </a:extLst>
          </p:cNvPr>
          <p:cNvGraphicFramePr>
            <a:graphicFrameLocks noGrp="1"/>
          </p:cNvGraphicFramePr>
          <p:nvPr>
            <p:extLst>
              <p:ext uri="{D42A27DB-BD31-4B8C-83A1-F6EECF244321}">
                <p14:modId xmlns:p14="http://schemas.microsoft.com/office/powerpoint/2010/main" val="3489729887"/>
              </p:ext>
            </p:extLst>
          </p:nvPr>
        </p:nvGraphicFramePr>
        <p:xfrm>
          <a:off x="1263135" y="3199923"/>
          <a:ext cx="9144000" cy="1463040"/>
        </p:xfrm>
        <a:graphic>
          <a:graphicData uri="http://schemas.openxmlformats.org/drawingml/2006/table">
            <a:tbl>
              <a:tblPr/>
              <a:tblGrid>
                <a:gridCol w="4572000">
                  <a:extLst>
                    <a:ext uri="{9D8B030D-6E8A-4147-A177-3AD203B41FA5}">
                      <a16:colId xmlns:a16="http://schemas.microsoft.com/office/drawing/2014/main" val="1489759091"/>
                    </a:ext>
                  </a:extLst>
                </a:gridCol>
                <a:gridCol w="4572000">
                  <a:extLst>
                    <a:ext uri="{9D8B030D-6E8A-4147-A177-3AD203B41FA5}">
                      <a16:colId xmlns:a16="http://schemas.microsoft.com/office/drawing/2014/main" val="1152344582"/>
                    </a:ext>
                  </a:extLst>
                </a:gridCol>
              </a:tblGrid>
              <a:tr h="0">
                <a:tc>
                  <a:txBody>
                    <a:bodyPr/>
                    <a:lstStyle/>
                    <a:p>
                      <a:r>
                        <a:rPr lang="en-CA" b="1">
                          <a:effectLst/>
                        </a:rPr>
                        <a:t>VEE topic</a:t>
                      </a:r>
                      <a:endParaRPr lang="en-CA">
                        <a:effectLst/>
                      </a:endParaRPr>
                    </a:p>
                  </a:txBody>
                  <a:tcPr>
                    <a:lnL>
                      <a:noFill/>
                    </a:lnL>
                    <a:lnR>
                      <a:noFill/>
                    </a:lnR>
                    <a:lnT>
                      <a:noFill/>
                    </a:lnT>
                    <a:lnB>
                      <a:noFill/>
                    </a:lnB>
                    <a:solidFill>
                      <a:srgbClr val="FFFFFF"/>
                    </a:solidFill>
                  </a:tcPr>
                </a:tc>
                <a:tc>
                  <a:txBody>
                    <a:bodyPr/>
                    <a:lstStyle/>
                    <a:p>
                      <a:r>
                        <a:rPr lang="en-CA" b="1">
                          <a:effectLst/>
                        </a:rPr>
                        <a:t>Required courses</a:t>
                      </a:r>
                      <a:endParaRPr lang="en-CA">
                        <a:effectLst/>
                      </a:endParaRPr>
                    </a:p>
                  </a:txBody>
                  <a:tcPr>
                    <a:lnL>
                      <a:noFill/>
                    </a:lnL>
                    <a:lnR>
                      <a:noFill/>
                    </a:lnR>
                    <a:lnT>
                      <a:noFill/>
                    </a:lnT>
                    <a:lnB>
                      <a:noFill/>
                    </a:lnB>
                    <a:solidFill>
                      <a:srgbClr val="FFFFFF"/>
                    </a:solidFill>
                  </a:tcPr>
                </a:tc>
                <a:extLst>
                  <a:ext uri="{0D108BD9-81ED-4DB2-BD59-A6C34878D82A}">
                    <a16:rowId xmlns:a16="http://schemas.microsoft.com/office/drawing/2014/main" val="859513626"/>
                  </a:ext>
                </a:extLst>
              </a:tr>
              <a:tr h="0">
                <a:tc>
                  <a:txBody>
                    <a:bodyPr/>
                    <a:lstStyle/>
                    <a:p>
                      <a:r>
                        <a:rPr lang="en-CA" dirty="0">
                          <a:effectLst/>
                        </a:rPr>
                        <a:t>Economics</a:t>
                      </a:r>
                    </a:p>
                  </a:txBody>
                  <a:tcPr>
                    <a:lnL>
                      <a:noFill/>
                    </a:lnL>
                    <a:lnR>
                      <a:noFill/>
                    </a:lnR>
                    <a:lnT>
                      <a:noFill/>
                    </a:lnT>
                    <a:lnB>
                      <a:noFill/>
                    </a:lnB>
                    <a:solidFill>
                      <a:srgbClr val="FFFFFF"/>
                    </a:solidFill>
                  </a:tcPr>
                </a:tc>
                <a:tc>
                  <a:txBody>
                    <a:bodyPr/>
                    <a:lstStyle/>
                    <a:p>
                      <a:r>
                        <a:rPr lang="en-US">
                          <a:effectLst/>
                        </a:rPr>
                        <a:t>ECON 101 and ECON 102</a:t>
                      </a:r>
                    </a:p>
                  </a:txBody>
                  <a:tcPr>
                    <a:lnL>
                      <a:noFill/>
                    </a:lnL>
                    <a:lnR>
                      <a:noFill/>
                    </a:lnR>
                    <a:lnT>
                      <a:noFill/>
                    </a:lnT>
                    <a:lnB>
                      <a:noFill/>
                    </a:lnB>
                    <a:solidFill>
                      <a:srgbClr val="FFFFFF"/>
                    </a:solidFill>
                  </a:tcPr>
                </a:tc>
                <a:extLst>
                  <a:ext uri="{0D108BD9-81ED-4DB2-BD59-A6C34878D82A}">
                    <a16:rowId xmlns:a16="http://schemas.microsoft.com/office/drawing/2014/main" val="1006740103"/>
                  </a:ext>
                </a:extLst>
              </a:tr>
              <a:tr h="0">
                <a:tc>
                  <a:txBody>
                    <a:bodyPr/>
                    <a:lstStyle/>
                    <a:p>
                      <a:r>
                        <a:rPr lang="en-CA">
                          <a:effectLst/>
                        </a:rPr>
                        <a:t>Accounting and Finance</a:t>
                      </a:r>
                    </a:p>
                  </a:txBody>
                  <a:tcPr>
                    <a:lnL>
                      <a:noFill/>
                    </a:lnL>
                    <a:lnR>
                      <a:noFill/>
                    </a:lnR>
                    <a:lnT>
                      <a:noFill/>
                    </a:lnT>
                    <a:lnB>
                      <a:noFill/>
                    </a:lnB>
                    <a:solidFill>
                      <a:srgbClr val="FFFFFF"/>
                    </a:solidFill>
                  </a:tcPr>
                </a:tc>
                <a:tc>
                  <a:txBody>
                    <a:bodyPr/>
                    <a:lstStyle/>
                    <a:p>
                      <a:r>
                        <a:rPr lang="en-US">
                          <a:effectLst/>
                        </a:rPr>
                        <a:t>ACTSC 372 and AFM 101</a:t>
                      </a:r>
                    </a:p>
                  </a:txBody>
                  <a:tcPr>
                    <a:lnL>
                      <a:noFill/>
                    </a:lnL>
                    <a:lnR>
                      <a:noFill/>
                    </a:lnR>
                    <a:lnT>
                      <a:noFill/>
                    </a:lnT>
                    <a:lnB>
                      <a:noFill/>
                    </a:lnB>
                    <a:solidFill>
                      <a:srgbClr val="FFFFFF"/>
                    </a:solidFill>
                  </a:tcPr>
                </a:tc>
                <a:extLst>
                  <a:ext uri="{0D108BD9-81ED-4DB2-BD59-A6C34878D82A}">
                    <a16:rowId xmlns:a16="http://schemas.microsoft.com/office/drawing/2014/main" val="1163636965"/>
                  </a:ext>
                </a:extLst>
              </a:tr>
              <a:tr h="0">
                <a:tc>
                  <a:txBody>
                    <a:bodyPr/>
                    <a:lstStyle/>
                    <a:p>
                      <a:r>
                        <a:rPr lang="en-CA" dirty="0">
                          <a:effectLst/>
                        </a:rPr>
                        <a:t>Mathematical Statistics</a:t>
                      </a:r>
                    </a:p>
                  </a:txBody>
                  <a:tcPr>
                    <a:lnL>
                      <a:noFill/>
                    </a:lnL>
                    <a:lnR>
                      <a:noFill/>
                    </a:lnR>
                    <a:lnT>
                      <a:noFill/>
                    </a:lnT>
                    <a:lnB>
                      <a:noFill/>
                    </a:lnB>
                    <a:solidFill>
                      <a:srgbClr val="FFFFFF"/>
                    </a:solidFill>
                  </a:tcPr>
                </a:tc>
                <a:tc>
                  <a:txBody>
                    <a:bodyPr/>
                    <a:lstStyle/>
                    <a:p>
                      <a:r>
                        <a:rPr lang="en-CA" dirty="0">
                          <a:effectLst/>
                        </a:rPr>
                        <a:t>STAT 330</a:t>
                      </a:r>
                    </a:p>
                  </a:txBody>
                  <a:tcPr>
                    <a:lnL>
                      <a:noFill/>
                    </a:lnL>
                    <a:lnR>
                      <a:noFill/>
                    </a:lnR>
                    <a:lnT>
                      <a:noFill/>
                    </a:lnT>
                    <a:lnB>
                      <a:noFill/>
                    </a:lnB>
                    <a:solidFill>
                      <a:srgbClr val="FFFFFF"/>
                    </a:solidFill>
                  </a:tcPr>
                </a:tc>
                <a:extLst>
                  <a:ext uri="{0D108BD9-81ED-4DB2-BD59-A6C34878D82A}">
                    <a16:rowId xmlns:a16="http://schemas.microsoft.com/office/drawing/2014/main" val="4026313195"/>
                  </a:ext>
                </a:extLst>
              </a:tr>
            </a:tbl>
          </a:graphicData>
        </a:graphic>
      </p:graphicFrame>
    </p:spTree>
    <p:extLst>
      <p:ext uri="{BB962C8B-B14F-4D97-AF65-F5344CB8AC3E}">
        <p14:creationId xmlns:p14="http://schemas.microsoft.com/office/powerpoint/2010/main" val="235046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CA34-18F2-502B-1610-108B36C6A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11AAF-4474-5A18-665C-417183FBE07C}"/>
              </a:ext>
            </a:extLst>
          </p:cNvPr>
          <p:cNvSpPr>
            <a:spLocks noGrp="1"/>
          </p:cNvSpPr>
          <p:nvPr>
            <p:ph type="title"/>
          </p:nvPr>
        </p:nvSpPr>
        <p:spPr/>
        <p:txBody>
          <a:bodyPr/>
          <a:lstStyle/>
          <a:p>
            <a:r>
              <a:rPr lang="en-US" dirty="0"/>
              <a:t>Sample Co-op Jobs and Careers</a:t>
            </a:r>
          </a:p>
        </p:txBody>
      </p:sp>
      <p:sp>
        <p:nvSpPr>
          <p:cNvPr id="3" name="Content Placeholder 2">
            <a:extLst>
              <a:ext uri="{FF2B5EF4-FFF2-40B4-BE49-F238E27FC236}">
                <a16:creationId xmlns:a16="http://schemas.microsoft.com/office/drawing/2014/main" id="{A205623E-9D83-02DA-04CB-7C53B3AB00C5}"/>
              </a:ext>
            </a:extLst>
          </p:cNvPr>
          <p:cNvSpPr>
            <a:spLocks noGrp="1"/>
          </p:cNvSpPr>
          <p:nvPr>
            <p:ph idx="1"/>
          </p:nvPr>
        </p:nvSpPr>
        <p:spPr>
          <a:xfrm>
            <a:off x="259882" y="1413163"/>
            <a:ext cx="11569729" cy="4922146"/>
          </a:xfrm>
        </p:spPr>
        <p:txBody>
          <a:bodyPr>
            <a:normAutofit fontScale="92500" lnSpcReduction="20000"/>
          </a:bodyPr>
          <a:lstStyle/>
          <a:p>
            <a:r>
              <a:rPr lang="en-US" dirty="0"/>
              <a:t>Co-ops: </a:t>
            </a:r>
          </a:p>
          <a:p>
            <a:pPr lvl="1"/>
            <a:r>
              <a:rPr lang="en-US" dirty="0"/>
              <a:t>Actuarial Analyst</a:t>
            </a:r>
          </a:p>
          <a:p>
            <a:pPr lvl="1"/>
            <a:r>
              <a:rPr lang="en-US" dirty="0"/>
              <a:t>Data Scientist </a:t>
            </a:r>
          </a:p>
          <a:p>
            <a:pPr lvl="1"/>
            <a:r>
              <a:rPr lang="en-US" dirty="0"/>
              <a:t>Defined Benefit Pension Administrator</a:t>
            </a:r>
          </a:p>
          <a:p>
            <a:pPr lvl="1"/>
            <a:r>
              <a:rPr lang="en-US" dirty="0"/>
              <a:t>Investment Banking Analyst</a:t>
            </a:r>
          </a:p>
          <a:p>
            <a:r>
              <a:rPr lang="en-US" dirty="0"/>
              <a:t>Careers: </a:t>
            </a:r>
          </a:p>
          <a:p>
            <a:pPr lvl="1"/>
            <a:r>
              <a:rPr lang="en-US" dirty="0"/>
              <a:t>VP Individual Life Pricing, Sun Life Financial</a:t>
            </a:r>
          </a:p>
          <a:p>
            <a:pPr lvl="1"/>
            <a:r>
              <a:rPr lang="en-US" dirty="0"/>
              <a:t>CRO, Premier Life Insurance Company</a:t>
            </a:r>
          </a:p>
          <a:p>
            <a:pPr lvl="1"/>
            <a:r>
              <a:rPr lang="en-US" dirty="0"/>
              <a:t>Vice President Enterprise Analytics &amp; Data Office, Definity Insurance</a:t>
            </a:r>
          </a:p>
          <a:p>
            <a:pPr lvl="1"/>
            <a:r>
              <a:rPr lang="en-US" dirty="0"/>
              <a:t>Principal, Private Capital at Ontario Teachers’ Pension Plan</a:t>
            </a:r>
          </a:p>
          <a:p>
            <a:pPr lvl="1"/>
            <a:r>
              <a:rPr lang="en-US" dirty="0"/>
              <a:t>Portfolio Manager, Ambassador Catastrophe Bond Fund</a:t>
            </a:r>
          </a:p>
          <a:p>
            <a:pPr lvl="1"/>
            <a:endParaRPr lang="en-US" dirty="0"/>
          </a:p>
          <a:p>
            <a:endParaRPr lang="en-US" dirty="0"/>
          </a:p>
        </p:txBody>
      </p:sp>
      <p:sp>
        <p:nvSpPr>
          <p:cNvPr id="5" name="Slide Number Placeholder 4">
            <a:extLst>
              <a:ext uri="{FF2B5EF4-FFF2-40B4-BE49-F238E27FC236}">
                <a16:creationId xmlns:a16="http://schemas.microsoft.com/office/drawing/2014/main" id="{98D3B4F5-BD02-8FAF-C204-F675611B40F5}"/>
              </a:ext>
            </a:extLst>
          </p:cNvPr>
          <p:cNvSpPr>
            <a:spLocks noGrp="1"/>
          </p:cNvSpPr>
          <p:nvPr>
            <p:ph type="sldNum" sz="quarter" idx="12"/>
          </p:nvPr>
        </p:nvSpPr>
        <p:spPr/>
        <p:txBody>
          <a:bodyPr/>
          <a:lstStyle/>
          <a:p>
            <a:r>
              <a:rPr lang="en-US"/>
              <a:t>PAGE  </a:t>
            </a:r>
            <a:fld id="{93005692-73BE-493E-93AB-ECD6027A7652}" type="slidenum">
              <a:rPr lang="en-US" smtClean="0"/>
              <a:pPr/>
              <a:t>56</a:t>
            </a:fld>
            <a:endParaRPr lang="en-US" dirty="0"/>
          </a:p>
        </p:txBody>
      </p:sp>
    </p:spTree>
    <p:extLst>
      <p:ext uri="{BB962C8B-B14F-4D97-AF65-F5344CB8AC3E}">
        <p14:creationId xmlns:p14="http://schemas.microsoft.com/office/powerpoint/2010/main" val="11359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6555-D46B-85EE-A6DE-2705E837BA3F}"/>
              </a:ext>
            </a:extLst>
          </p:cNvPr>
          <p:cNvSpPr>
            <a:spLocks noGrp="1"/>
          </p:cNvSpPr>
          <p:nvPr>
            <p:ph type="title"/>
          </p:nvPr>
        </p:nvSpPr>
        <p:spPr/>
        <p:txBody>
          <a:bodyPr/>
          <a:lstStyle/>
          <a:p>
            <a:r>
              <a:rPr lang="en-US" dirty="0"/>
              <a:t>Useful Resources</a:t>
            </a:r>
          </a:p>
        </p:txBody>
      </p:sp>
      <p:sp>
        <p:nvSpPr>
          <p:cNvPr id="3" name="Content Placeholder 2">
            <a:extLst>
              <a:ext uri="{FF2B5EF4-FFF2-40B4-BE49-F238E27FC236}">
                <a16:creationId xmlns:a16="http://schemas.microsoft.com/office/drawing/2014/main" id="{C62FC363-7306-EA2E-1188-9F0998597B2F}"/>
              </a:ext>
            </a:extLst>
          </p:cNvPr>
          <p:cNvSpPr>
            <a:spLocks noGrp="1"/>
          </p:cNvSpPr>
          <p:nvPr>
            <p:ph idx="1"/>
          </p:nvPr>
        </p:nvSpPr>
        <p:spPr/>
        <p:txBody>
          <a:bodyPr>
            <a:normAutofit/>
          </a:bodyPr>
          <a:lstStyle/>
          <a:p>
            <a:pPr marL="0" indent="0">
              <a:buNone/>
            </a:pPr>
            <a:r>
              <a:rPr lang="en-US" dirty="0"/>
              <a:t>On our department website we have:</a:t>
            </a:r>
          </a:p>
          <a:p>
            <a:r>
              <a:rPr lang="en-US" dirty="0"/>
              <a:t>Program sheets to help with your course planning</a:t>
            </a:r>
          </a:p>
          <a:p>
            <a:r>
              <a:rPr lang="en-US" dirty="0"/>
              <a:t>Links to student opportunities: Student ActSci club (Instagram handle @</a:t>
            </a:r>
            <a:r>
              <a:rPr lang="en-CA" b="0" i="0" dirty="0" err="1">
                <a:solidFill>
                  <a:srgbClr val="000000"/>
                </a:solidFill>
                <a:effectLst/>
                <a:latin typeface="-apple-system"/>
              </a:rPr>
              <a:t>uwactsciclub</a:t>
            </a:r>
            <a:r>
              <a:rPr lang="en-CA" b="0" i="0" dirty="0">
                <a:solidFill>
                  <a:srgbClr val="000000"/>
                </a:solidFill>
                <a:effectLst/>
                <a:latin typeface="-apple-system"/>
              </a:rPr>
              <a:t>), </a:t>
            </a:r>
            <a:r>
              <a:rPr lang="en-US" dirty="0"/>
              <a:t>Financial Analysis and Risk Management Student Association (FARMSA), Mathematics Society of </a:t>
            </a:r>
            <a:r>
              <a:rPr lang="en-US" dirty="0" err="1"/>
              <a:t>UWaterloo</a:t>
            </a:r>
            <a:r>
              <a:rPr lang="en-US" dirty="0"/>
              <a:t> (MathSoc), Undergraduate Student Research Awards (USRA)</a:t>
            </a:r>
          </a:p>
          <a:p>
            <a:r>
              <a:rPr lang="en-US" dirty="0"/>
              <a:t>Links to various campus services, supports, and important university resources </a:t>
            </a:r>
          </a:p>
          <a:p>
            <a:pPr lvl="1"/>
            <a:r>
              <a:rPr lang="en-US" dirty="0"/>
              <a:t>AccessAbility Services, Student Success Office, Immigration Consulting, and more</a:t>
            </a:r>
          </a:p>
          <a:p>
            <a:pPr lvl="1"/>
            <a:r>
              <a:rPr lang="en-US" dirty="0"/>
              <a:t>schedule of classes, exam schedule, calendar of important dates, and more</a:t>
            </a:r>
          </a:p>
          <a:p>
            <a:endParaRPr lang="en-US" dirty="0"/>
          </a:p>
        </p:txBody>
      </p:sp>
      <p:sp>
        <p:nvSpPr>
          <p:cNvPr id="5" name="Slide Number Placeholder 4">
            <a:extLst>
              <a:ext uri="{FF2B5EF4-FFF2-40B4-BE49-F238E27FC236}">
                <a16:creationId xmlns:a16="http://schemas.microsoft.com/office/drawing/2014/main" id="{42897C27-20A4-2F17-E9E2-B945F28F803B}"/>
              </a:ext>
            </a:extLst>
          </p:cNvPr>
          <p:cNvSpPr>
            <a:spLocks noGrp="1"/>
          </p:cNvSpPr>
          <p:nvPr>
            <p:ph type="sldNum" sz="quarter" idx="12"/>
          </p:nvPr>
        </p:nvSpPr>
        <p:spPr/>
        <p:txBody>
          <a:bodyPr/>
          <a:lstStyle/>
          <a:p>
            <a:r>
              <a:rPr lang="en-US"/>
              <a:t>PAGE  </a:t>
            </a:r>
            <a:fld id="{93005692-73BE-493E-93AB-ECD6027A7652}" type="slidenum">
              <a:rPr lang="en-US" smtClean="0"/>
              <a:pPr/>
              <a:t>57</a:t>
            </a:fld>
            <a:endParaRPr lang="en-US" dirty="0"/>
          </a:p>
        </p:txBody>
      </p:sp>
    </p:spTree>
    <p:extLst>
      <p:ext uri="{BB962C8B-B14F-4D97-AF65-F5344CB8AC3E}">
        <p14:creationId xmlns:p14="http://schemas.microsoft.com/office/powerpoint/2010/main" val="299682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Thank you for coming!</a:t>
            </a:r>
          </a:p>
        </p:txBody>
      </p:sp>
      <p:sp>
        <p:nvSpPr>
          <p:cNvPr id="3" name="Title 2"/>
          <p:cNvSpPr>
            <a:spLocks noGrp="1"/>
          </p:cNvSpPr>
          <p:nvPr>
            <p:ph type="title"/>
          </p:nvPr>
        </p:nvSpPr>
        <p:spPr/>
        <p:txBody>
          <a:bodyPr/>
          <a:lstStyle/>
          <a:p>
            <a:r>
              <a:rPr lang="en-US" dirty="0"/>
              <a:t>Questions?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58</a:t>
            </a:fld>
            <a:endParaRPr lang="en-US" dirty="0"/>
          </a:p>
        </p:txBody>
      </p:sp>
      <p:sp>
        <p:nvSpPr>
          <p:cNvPr id="6" name="TextBox 5">
            <a:extLst>
              <a:ext uri="{FF2B5EF4-FFF2-40B4-BE49-F238E27FC236}">
                <a16:creationId xmlns:a16="http://schemas.microsoft.com/office/drawing/2014/main" id="{1113CE69-94D8-E5FE-6C2E-B6E64533BD04}"/>
              </a:ext>
            </a:extLst>
          </p:cNvPr>
          <p:cNvSpPr txBox="1"/>
          <p:nvPr/>
        </p:nvSpPr>
        <p:spPr>
          <a:xfrm>
            <a:off x="1690792" y="4772601"/>
            <a:ext cx="8810416" cy="369332"/>
          </a:xfrm>
          <a:prstGeom prst="rect">
            <a:avLst/>
          </a:prstGeom>
          <a:noFill/>
        </p:spPr>
        <p:txBody>
          <a:bodyPr wrap="square">
            <a:spAutoFit/>
          </a:bodyPr>
          <a:lstStyle/>
          <a:p>
            <a:pPr marL="0" indent="0" algn="ctr">
              <a:buNone/>
            </a:pPr>
            <a:r>
              <a:rPr lang="en-US" dirty="0">
                <a:hlinkClick r:id="rId2"/>
              </a:rPr>
              <a:t>https://uwaterloo.ca/statistics-and-actuarial-science/undergraduate-studies</a:t>
            </a:r>
            <a:endParaRPr lang="en-US" dirty="0"/>
          </a:p>
        </p:txBody>
      </p:sp>
      <p:pic>
        <p:nvPicPr>
          <p:cNvPr id="8" name="Picture 7" descr="A qr code on a white background&#10;&#10;Description automatically generated">
            <a:extLst>
              <a:ext uri="{FF2B5EF4-FFF2-40B4-BE49-F238E27FC236}">
                <a16:creationId xmlns:a16="http://schemas.microsoft.com/office/drawing/2014/main" id="{021FDDE8-38B2-7482-B710-80332147F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885" y="457571"/>
            <a:ext cx="3730116" cy="3730116"/>
          </a:xfrm>
          <a:prstGeom prst="rect">
            <a:avLst/>
          </a:prstGeom>
        </p:spPr>
      </p:pic>
    </p:spTree>
    <p:extLst>
      <p:ext uri="{BB962C8B-B14F-4D97-AF65-F5344CB8AC3E}">
        <p14:creationId xmlns:p14="http://schemas.microsoft.com/office/powerpoint/2010/main" val="38950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iagram of data science&#10;&#10;Description automatically generated">
            <a:extLst>
              <a:ext uri="{FF2B5EF4-FFF2-40B4-BE49-F238E27FC236}">
                <a16:creationId xmlns:a16="http://schemas.microsoft.com/office/drawing/2014/main" id="{AEE7AA4C-27A9-91E3-CA4B-F469084970C8}"/>
              </a:ext>
            </a:extLst>
          </p:cNvPr>
          <p:cNvPicPr>
            <a:picLocks noGrp="1" noChangeAspect="1"/>
          </p:cNvPicPr>
          <p:nvPr>
            <p:ph idx="1"/>
          </p:nvPr>
        </p:nvPicPr>
        <p:blipFill>
          <a:blip r:embed="rId2"/>
          <a:stretch>
            <a:fillRect/>
          </a:stretch>
        </p:blipFill>
        <p:spPr>
          <a:xfrm>
            <a:off x="2861325" y="1413163"/>
            <a:ext cx="6366843" cy="4595117"/>
          </a:xfrm>
        </p:spPr>
      </p:pic>
      <p:sp>
        <p:nvSpPr>
          <p:cNvPr id="3" name="Text Placeholder 2">
            <a:extLst>
              <a:ext uri="{FF2B5EF4-FFF2-40B4-BE49-F238E27FC236}">
                <a16:creationId xmlns:a16="http://schemas.microsoft.com/office/drawing/2014/main" id="{1CB159F2-537D-87AB-ACF4-D9D3B389D56A}"/>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D64FC472-3369-4A93-DCBC-E738DC1E0305}"/>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C28856B7-DE55-4755-7653-FB1E62D18C51}"/>
              </a:ext>
            </a:extLst>
          </p:cNvPr>
          <p:cNvSpPr>
            <a:spLocks noGrp="1"/>
          </p:cNvSpPr>
          <p:nvPr>
            <p:ph type="body" sz="quarter" idx="15"/>
          </p:nvPr>
        </p:nvSpPr>
        <p:spPr/>
        <p:txBody>
          <a:bodyPr/>
          <a:lstStyle/>
          <a:p>
            <a:endParaRPr lang="en-US"/>
          </a:p>
        </p:txBody>
      </p:sp>
      <p:sp>
        <p:nvSpPr>
          <p:cNvPr id="6" name="Footer Placeholder 5">
            <a:extLst>
              <a:ext uri="{FF2B5EF4-FFF2-40B4-BE49-F238E27FC236}">
                <a16:creationId xmlns:a16="http://schemas.microsoft.com/office/drawing/2014/main" id="{DBA83632-BD68-52B7-89EF-9FA2F49AB873}"/>
              </a:ext>
            </a:extLst>
          </p:cNvPr>
          <p:cNvSpPr>
            <a:spLocks noGrp="1"/>
          </p:cNvSpPr>
          <p:nvPr>
            <p:ph type="ftr" sz="quarter" idx="17"/>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19D35CE-F417-D092-9ACB-8CF860FD20A4}"/>
              </a:ext>
            </a:extLst>
          </p:cNvPr>
          <p:cNvSpPr>
            <a:spLocks noGrp="1"/>
          </p:cNvSpPr>
          <p:nvPr>
            <p:ph type="sldNum" sz="quarter" idx="18"/>
          </p:nvPr>
        </p:nvSpPr>
        <p:spPr/>
        <p:txBody>
          <a:bodyPr/>
          <a:lstStyle/>
          <a:p>
            <a:r>
              <a:rPr lang="en-US" dirty="0"/>
              <a:t>PAGE  </a:t>
            </a:r>
            <a:fld id="{93005692-73BE-493E-93AB-ECD6027A7652}" type="slidenum">
              <a:rPr lang="en-US" smtClean="0"/>
              <a:pPr/>
              <a:t>6</a:t>
            </a:fld>
            <a:endParaRPr lang="en-US" dirty="0"/>
          </a:p>
        </p:txBody>
      </p:sp>
      <p:sp>
        <p:nvSpPr>
          <p:cNvPr id="8" name="Title 7">
            <a:extLst>
              <a:ext uri="{FF2B5EF4-FFF2-40B4-BE49-F238E27FC236}">
                <a16:creationId xmlns:a16="http://schemas.microsoft.com/office/drawing/2014/main" id="{5A2C1DD9-8F45-ADA9-40BB-B96ED5B391CA}"/>
              </a:ext>
            </a:extLst>
          </p:cNvPr>
          <p:cNvSpPr>
            <a:spLocks noGrp="1"/>
          </p:cNvSpPr>
          <p:nvPr>
            <p:ph type="title"/>
          </p:nvPr>
        </p:nvSpPr>
        <p:spPr/>
        <p:txBody>
          <a:bodyPr/>
          <a:lstStyle/>
          <a:p>
            <a:r>
              <a:rPr lang="en-US" dirty="0"/>
              <a:t>Plan Venn diagram</a:t>
            </a:r>
          </a:p>
        </p:txBody>
      </p:sp>
    </p:spTree>
    <p:extLst>
      <p:ext uri="{BB962C8B-B14F-4D97-AF65-F5344CB8AC3E}">
        <p14:creationId xmlns:p14="http://schemas.microsoft.com/office/powerpoint/2010/main" val="158139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B8041-D44F-1BC2-81C9-001341A633E2}"/>
              </a:ext>
            </a:extLst>
          </p:cNvPr>
          <p:cNvSpPr>
            <a:spLocks noGrp="1"/>
          </p:cNvSpPr>
          <p:nvPr>
            <p:ph type="title"/>
          </p:nvPr>
        </p:nvSpPr>
        <p:spPr/>
        <p:txBody>
          <a:bodyPr/>
          <a:lstStyle/>
          <a:p>
            <a:r>
              <a:rPr lang="en-US" b="0" dirty="0">
                <a:ea typeface="+mj-lt"/>
                <a:cs typeface="+mj-lt"/>
              </a:rPr>
              <a:t>Hal Varian, Executive Google.com</a:t>
            </a:r>
            <a:endParaRPr lang="en-US" dirty="0"/>
          </a:p>
        </p:txBody>
      </p:sp>
      <p:sp>
        <p:nvSpPr>
          <p:cNvPr id="2" name="Text Placeholder 1">
            <a:extLst>
              <a:ext uri="{FF2B5EF4-FFF2-40B4-BE49-F238E27FC236}">
                <a16:creationId xmlns:a16="http://schemas.microsoft.com/office/drawing/2014/main" id="{5A8B5FF6-05A9-26BB-7019-01F1BA07B16F}"/>
              </a:ext>
            </a:extLst>
          </p:cNvPr>
          <p:cNvSpPr>
            <a:spLocks noGrp="1"/>
          </p:cNvSpPr>
          <p:nvPr>
            <p:ph idx="1"/>
          </p:nvPr>
        </p:nvSpPr>
        <p:spPr/>
        <p:txBody>
          <a:bodyPr vert="horz" lIns="91440" tIns="45720" rIns="91440" bIns="45720" rtlCol="0" anchor="t">
            <a:normAutofit/>
          </a:bodyPr>
          <a:lstStyle/>
          <a:p>
            <a:pPr marL="0" indent="0">
              <a:buNone/>
            </a:pPr>
            <a:r>
              <a:rPr lang="en-US" sz="2800" dirty="0">
                <a:latin typeface="Calibri"/>
                <a:cs typeface="Calibri"/>
                <a:hlinkClick r:id="rId2"/>
              </a:rPr>
              <a:t>Dream Job - Statistician (BioStatistician or Data Scientist)</a:t>
            </a:r>
            <a:endParaRPr lang="en-US" sz="2800" dirty="0"/>
          </a:p>
        </p:txBody>
      </p:sp>
      <p:sp>
        <p:nvSpPr>
          <p:cNvPr id="4" name="Footer Placeholder 3">
            <a:extLst>
              <a:ext uri="{FF2B5EF4-FFF2-40B4-BE49-F238E27FC236}">
                <a16:creationId xmlns:a16="http://schemas.microsoft.com/office/drawing/2014/main" id="{BCDADC5B-77AC-7015-371F-057B63632186}"/>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86DAE25-AB8F-7667-5046-9ED0DB8CA742}"/>
              </a:ext>
            </a:extLst>
          </p:cNvPr>
          <p:cNvSpPr>
            <a:spLocks noGrp="1"/>
          </p:cNvSpPr>
          <p:nvPr>
            <p:ph type="sldNum" sz="quarter" idx="12"/>
          </p:nvPr>
        </p:nvSpPr>
        <p:spPr/>
        <p:txBody>
          <a:bodyPr/>
          <a:lstStyle/>
          <a:p>
            <a:r>
              <a:rPr lang="en-US" dirty="0"/>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266101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Statistics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15433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F268B9-FD04-294D-A875-28D7103C0091}"/>
              </a:ext>
            </a:extLst>
          </p:cNvPr>
          <p:cNvSpPr>
            <a:spLocks noGrp="1"/>
          </p:cNvSpPr>
          <p:nvPr>
            <p:ph type="title" hasCustomPrompt="1"/>
          </p:nvPr>
        </p:nvSpPr>
        <p:spPr>
          <a:xfrm>
            <a:off x="412681" y="642152"/>
            <a:ext cx="11080315" cy="895927"/>
          </a:xfrm>
        </p:spPr>
        <p:txBody>
          <a:bodyPr/>
          <a:lstStyle/>
          <a:p>
            <a:r>
              <a:rPr lang="en-US" dirty="0">
                <a:solidFill>
                  <a:schemeClr val="bg1"/>
                </a:solidFill>
              </a:rPr>
              <a:t>Statistics</a:t>
            </a:r>
          </a:p>
        </p:txBody>
      </p:sp>
      <p:sp>
        <p:nvSpPr>
          <p:cNvPr id="2" name="TextBox 1">
            <a:extLst>
              <a:ext uri="{FF2B5EF4-FFF2-40B4-BE49-F238E27FC236}">
                <a16:creationId xmlns:a16="http://schemas.microsoft.com/office/drawing/2014/main" id="{521A8E0E-70E0-3AF6-F27C-7319319466DB}"/>
              </a:ext>
            </a:extLst>
          </p:cNvPr>
          <p:cNvSpPr txBox="1"/>
          <p:nvPr/>
        </p:nvSpPr>
        <p:spPr>
          <a:xfrm>
            <a:off x="412681" y="1538079"/>
            <a:ext cx="11386868" cy="3970318"/>
          </a:xfrm>
          <a:prstGeom prst="rect">
            <a:avLst/>
          </a:prstGeom>
          <a:noFill/>
        </p:spPr>
        <p:txBody>
          <a:bodyPr wrap="square" rtlCol="0">
            <a:spAutoFit/>
          </a:bodyPr>
          <a:lstStyle/>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field of drawing reliable conclusions from data.</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Example Questions: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How do governments and businesses come up with their conclusions about the population or the economy?</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How does a company know their marketing campaign has been successful?</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In manufacturing, what’s the appropriate amount of defects to have from one machine?</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83814016"/>
      </p:ext>
    </p:extLst>
  </p:cSld>
  <p:clrMapOvr>
    <a:masterClrMapping/>
  </p:clrMapOvr>
</p:sld>
</file>

<file path=ppt/theme/theme1.xml><?xml version="1.0" encoding="utf-8"?>
<a:theme xmlns:a="http://schemas.openxmlformats.org/drawingml/2006/main"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Custom 6">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_of_mathematics_powerpoint_template_16-9_widescreen" id="{3A67D3AE-E7B6-9047-BD69-C458749CDD0A}" vid="{732B3BD8-0955-F34A-A9C8-6A5C97B2E8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E804887039D64FABDA1472B3F0E70B" ma:contentTypeVersion="6" ma:contentTypeDescription="Create a new document." ma:contentTypeScope="" ma:versionID="93b490ebedd1e2f79b82e90317b0b4f6">
  <xsd:schema xmlns:xsd="http://www.w3.org/2001/XMLSchema" xmlns:xs="http://www.w3.org/2001/XMLSchema" xmlns:p="http://schemas.microsoft.com/office/2006/metadata/properties" xmlns:ns2="2330ff9d-ea8c-4c59-8d83-3c71c9ee5e38" targetNamespace="http://schemas.microsoft.com/office/2006/metadata/properties" ma:root="true" ma:fieldsID="421a867224d1ec4f262121e8d6877900" ns2:_="">
    <xsd:import namespace="2330ff9d-ea8c-4c59-8d83-3c71c9ee5e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0ff9d-ea8c-4c59-8d83-3c71c9ee5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8FEDD0-754E-477E-8C18-F39BF38C3726}">
  <ds:schemaRefs>
    <ds:schemaRef ds:uri="http://schemas.microsoft.com/office/2006/documentManagement/types"/>
    <ds:schemaRef ds:uri="http://www.w3.org/XML/1998/namespace"/>
    <ds:schemaRef ds:uri="58add54c-d3e5-4e09-ab05-f083e865adf2"/>
    <ds:schemaRef ds:uri="http://schemas.microsoft.com/office/infopath/2007/PartnerControls"/>
    <ds:schemaRef ds:uri="http://schemas.openxmlformats.org/package/2006/metadata/core-properties"/>
    <ds:schemaRef ds:uri="http://purl.org/dc/elements/1.1/"/>
    <ds:schemaRef ds:uri="http://purl.org/dc/terms/"/>
    <ds:schemaRef ds:uri="edcab6d9-84b9-49cc-8d14-0d10ba6b0ab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64A169F-079F-40BA-BB69-26A12BBB0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0ff9d-ea8c-4c59-8d83-3c71c9ee5e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D17CF7-0A39-432C-91E2-AB56868E98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mathematics_powerpoint_template_16-9_widescreen</Template>
  <TotalTime>1920</TotalTime>
  <Words>4731</Words>
  <Application>Microsoft Office PowerPoint</Application>
  <PresentationFormat>Widescreen</PresentationFormat>
  <Paragraphs>545</Paragraphs>
  <Slides>58</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ＭＳ Ｐゴシック</vt:lpstr>
      <vt:lpstr>SimSun</vt:lpstr>
      <vt:lpstr>-apple-system</vt:lpstr>
      <vt:lpstr>Aptos</vt:lpstr>
      <vt:lpstr>Arial</vt:lpstr>
      <vt:lpstr>Barlow Condensed</vt:lpstr>
      <vt:lpstr>Calibri</vt:lpstr>
      <vt:lpstr>Cambria</vt:lpstr>
      <vt:lpstr>Georgia</vt:lpstr>
      <vt:lpstr>Georgia</vt:lpstr>
      <vt:lpstr>Symbol</vt:lpstr>
      <vt:lpstr>Verdana</vt:lpstr>
      <vt:lpstr>Wingdings</vt:lpstr>
      <vt:lpstr>UofWaterloo_WhiteBkgrd</vt:lpstr>
      <vt:lpstr>First Year Information night  Statistics and Actuarial Science (SAS)</vt:lpstr>
      <vt:lpstr>Meet (some of) your Statistics and Actuarial Science Advisors</vt:lpstr>
      <vt:lpstr>What do the advisors do?</vt:lpstr>
      <vt:lpstr>How do I get help from an advisor?</vt:lpstr>
      <vt:lpstr>Statistics, Biostatistics and DAta Science</vt:lpstr>
      <vt:lpstr>Plan Venn diagram</vt:lpstr>
      <vt:lpstr>Hal Varian, Executive Google.com</vt:lpstr>
      <vt:lpstr>Statistics</vt:lpstr>
      <vt:lpstr>Statistics</vt:lpstr>
      <vt:lpstr>Admission requirements</vt:lpstr>
      <vt:lpstr>1A/1B Courses - STATISTICS</vt:lpstr>
      <vt:lpstr>Suggested Non Math Courses</vt:lpstr>
      <vt:lpstr>Biostatistics</vt:lpstr>
      <vt:lpstr>Biostatistics</vt:lpstr>
      <vt:lpstr>Admission requirements</vt:lpstr>
      <vt:lpstr>1A/1B Courses - BIOSTATISTICS</vt:lpstr>
      <vt:lpstr>Suggested Non Math Courses</vt:lpstr>
      <vt:lpstr>Flexability</vt:lpstr>
      <vt:lpstr>Data SCIENCE</vt:lpstr>
      <vt:lpstr>Data Science</vt:lpstr>
      <vt:lpstr>Admission requirements</vt:lpstr>
      <vt:lpstr>BMath Data Science FAQs:  ADMISSION AVERAGES</vt:lpstr>
      <vt:lpstr>BMath Data Science FAQs:  APPLICATIONS</vt:lpstr>
      <vt:lpstr>BMath Data Science FAQs:  What if I am NOT ACCEPTED?</vt:lpstr>
      <vt:lpstr>BMath Data Science FAQs: What if I am NOT ACCEPTED?</vt:lpstr>
      <vt:lpstr>1A/1B Courses – BMath Data Science</vt:lpstr>
      <vt:lpstr>Suggested Non Math Courses</vt:lpstr>
      <vt:lpstr>LESS FLEXIBLE</vt:lpstr>
      <vt:lpstr>BCS DATA SCIENCE vs BMATH DATA SCIENCE</vt:lpstr>
      <vt:lpstr>COURSES OF INTEREST</vt:lpstr>
      <vt:lpstr>Courses with Grade Requisites</vt:lpstr>
      <vt:lpstr>Main Courses in Data Science</vt:lpstr>
      <vt:lpstr>Main Courses in BIOSTATISTICS</vt:lpstr>
      <vt:lpstr>EMPLOYMENT</vt:lpstr>
      <vt:lpstr>What kind of jobs do Statistics students get?</vt:lpstr>
      <vt:lpstr>What kind of jobs do Biostatistics and Data Science students get?</vt:lpstr>
      <vt:lpstr>Actuarial Science</vt:lpstr>
      <vt:lpstr>What is Actuarial Science?</vt:lpstr>
      <vt:lpstr>What is Actuarial Science?</vt:lpstr>
      <vt:lpstr>How Do I Become an Actuary?</vt:lpstr>
      <vt:lpstr>Why be an Actuary?</vt:lpstr>
      <vt:lpstr>Admission requirements</vt:lpstr>
      <vt:lpstr>What is MTHEL 131?</vt:lpstr>
      <vt:lpstr>What if I want to declare BOTH ActSci and Stats?</vt:lpstr>
      <vt:lpstr>1A/1B Courses – Actuarial Science</vt:lpstr>
      <vt:lpstr>2A/2B Courses – Actuarial Science</vt:lpstr>
      <vt:lpstr>What courses should I watch out for?</vt:lpstr>
      <vt:lpstr>Suggested Non-Math Courses</vt:lpstr>
      <vt:lpstr>Adding the Predictive Analytics Specialization to ACTSC</vt:lpstr>
      <vt:lpstr>Adding the Finance Specialization to ACTSC</vt:lpstr>
      <vt:lpstr>What is the Canadian Institute of Actuaries (CIA)?</vt:lpstr>
      <vt:lpstr>What are the SOA/CAS?</vt:lpstr>
      <vt:lpstr>University Accreditation Program and VEEs</vt:lpstr>
      <vt:lpstr>University Accreditation Program and VEEs</vt:lpstr>
      <vt:lpstr>University Accreditation Program and VEEs</vt:lpstr>
      <vt:lpstr>Sample Co-op Jobs and Careers</vt:lpstr>
      <vt:lpstr>Useful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Year Information night - Stats and actsci</dc:title>
  <dc:creator>Matthew Babela</dc:creator>
  <cp:lastModifiedBy>Emily Kozlowski</cp:lastModifiedBy>
  <cp:revision>285</cp:revision>
  <dcterms:created xsi:type="dcterms:W3CDTF">2023-10-06T16:45:13Z</dcterms:created>
  <dcterms:modified xsi:type="dcterms:W3CDTF">2024-11-26T13:55:30Z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0x01010054E804887039D64FABDA1472B3F0E70B</vt:lpwstr>
  </property>
  <property fmtid="{D5CDD505-2E9C-101B-9397-08002B2CF9AE}" pid="3" name="MediaServiceImageTags">
    <vt:lpwstr/>
  </property>
</Properties>
</file>