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81" r:id="rId4"/>
    <p:sldId id="258" r:id="rId5"/>
    <p:sldId id="259" r:id="rId6"/>
    <p:sldId id="280" r:id="rId7"/>
    <p:sldId id="283" r:id="rId8"/>
    <p:sldId id="284" r:id="rId9"/>
    <p:sldId id="268" r:id="rId10"/>
    <p:sldId id="272" r:id="rId11"/>
    <p:sldId id="273"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2086" autoAdjust="0"/>
  </p:normalViewPr>
  <p:slideViewPr>
    <p:cSldViewPr snapToGrid="0">
      <p:cViewPr varScale="1">
        <p:scale>
          <a:sx n="38" d="100"/>
          <a:sy n="38" d="100"/>
        </p:scale>
        <p:origin x="24" y="768"/>
      </p:cViewPr>
      <p:guideLst/>
    </p:cSldViewPr>
  </p:slideViewPr>
  <p:notesTextViewPr>
    <p:cViewPr>
      <p:scale>
        <a:sx n="1" d="1"/>
        <a:sy n="1" d="1"/>
      </p:scale>
      <p:origin x="0" y="0"/>
    </p:cViewPr>
  </p:notesTextViewPr>
  <p:notesViewPr>
    <p:cSldViewPr snapToGrid="0">
      <p:cViewPr varScale="1">
        <p:scale>
          <a:sx n="73" d="100"/>
          <a:sy n="73" d="100"/>
        </p:scale>
        <p:origin x="184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F4E06-B0E3-44CF-9C45-0DD5C7816A99}" type="datetimeFigureOut">
              <a:rPr lang="en-US" smtClean="0"/>
              <a:t>10/30/2018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CFCA1-6B7D-4EEC-9971-FDBFBE7246D2}" type="slidenum">
              <a:rPr lang="en-US" smtClean="0"/>
              <a:t>‹#›</a:t>
            </a:fld>
            <a:endParaRPr lang="en-US"/>
          </a:p>
        </p:txBody>
      </p:sp>
    </p:spTree>
    <p:extLst>
      <p:ext uri="{BB962C8B-B14F-4D97-AF65-F5344CB8AC3E}">
        <p14:creationId xmlns:p14="http://schemas.microsoft.com/office/powerpoint/2010/main" val="413566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6CFCA1-6B7D-4EEC-9971-FDBFBE7246D2}" type="slidenum">
              <a:rPr lang="en-US" smtClean="0"/>
              <a:t>1</a:t>
            </a:fld>
            <a:endParaRPr lang="en-US"/>
          </a:p>
        </p:txBody>
      </p:sp>
    </p:spTree>
    <p:extLst>
      <p:ext uri="{BB962C8B-B14F-4D97-AF65-F5344CB8AC3E}">
        <p14:creationId xmlns:p14="http://schemas.microsoft.com/office/powerpoint/2010/main" val="221678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CFCA1-6B7D-4EEC-9971-FDBFBE7246D2}" type="slidenum">
              <a:rPr lang="en-US" smtClean="0"/>
              <a:t>10</a:t>
            </a:fld>
            <a:endParaRPr lang="en-US"/>
          </a:p>
        </p:txBody>
      </p:sp>
    </p:spTree>
    <p:extLst>
      <p:ext uri="{BB962C8B-B14F-4D97-AF65-F5344CB8AC3E}">
        <p14:creationId xmlns:p14="http://schemas.microsoft.com/office/powerpoint/2010/main" val="2606063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F26CFCA1-6B7D-4EEC-9971-FDBFBE7246D2}" type="slidenum">
              <a:rPr lang="en-US" smtClean="0"/>
              <a:t>11</a:t>
            </a:fld>
            <a:endParaRPr lang="en-US"/>
          </a:p>
        </p:txBody>
      </p:sp>
    </p:spTree>
    <p:extLst>
      <p:ext uri="{BB962C8B-B14F-4D97-AF65-F5344CB8AC3E}">
        <p14:creationId xmlns:p14="http://schemas.microsoft.com/office/powerpoint/2010/main" val="3144009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CFCA1-6B7D-4EEC-9971-FDBFBE7246D2}" type="slidenum">
              <a:rPr lang="en-US" smtClean="0"/>
              <a:t>12</a:t>
            </a:fld>
            <a:endParaRPr lang="en-US"/>
          </a:p>
        </p:txBody>
      </p:sp>
    </p:spTree>
    <p:extLst>
      <p:ext uri="{BB962C8B-B14F-4D97-AF65-F5344CB8AC3E}">
        <p14:creationId xmlns:p14="http://schemas.microsoft.com/office/powerpoint/2010/main" val="126591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6CFCA1-6B7D-4EEC-9971-FDBFBE7246D2}" type="slidenum">
              <a:rPr lang="en-US" smtClean="0"/>
              <a:t>2</a:t>
            </a:fld>
            <a:endParaRPr lang="en-US"/>
          </a:p>
        </p:txBody>
      </p:sp>
    </p:spTree>
    <p:extLst>
      <p:ext uri="{BB962C8B-B14F-4D97-AF65-F5344CB8AC3E}">
        <p14:creationId xmlns:p14="http://schemas.microsoft.com/office/powerpoint/2010/main" val="5682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CFCA1-6B7D-4EEC-9971-FDBFBE7246D2}" type="slidenum">
              <a:rPr lang="en-US" smtClean="0"/>
              <a:t>3</a:t>
            </a:fld>
            <a:endParaRPr lang="en-US"/>
          </a:p>
        </p:txBody>
      </p:sp>
    </p:spTree>
    <p:extLst>
      <p:ext uri="{BB962C8B-B14F-4D97-AF65-F5344CB8AC3E}">
        <p14:creationId xmlns:p14="http://schemas.microsoft.com/office/powerpoint/2010/main" val="5007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26CFCA1-6B7D-4EEC-9971-FDBFBE7246D2}" type="slidenum">
              <a:rPr lang="en-US" smtClean="0"/>
              <a:t>4</a:t>
            </a:fld>
            <a:endParaRPr lang="en-US"/>
          </a:p>
        </p:txBody>
      </p:sp>
    </p:spTree>
    <p:extLst>
      <p:ext uri="{BB962C8B-B14F-4D97-AF65-F5344CB8AC3E}">
        <p14:creationId xmlns:p14="http://schemas.microsoft.com/office/powerpoint/2010/main" val="30370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CFCA1-6B7D-4EEC-9971-FDBFBE7246D2}" type="slidenum">
              <a:rPr lang="en-US" smtClean="0"/>
              <a:t>5</a:t>
            </a:fld>
            <a:endParaRPr lang="en-US"/>
          </a:p>
        </p:txBody>
      </p:sp>
    </p:spTree>
    <p:extLst>
      <p:ext uri="{BB962C8B-B14F-4D97-AF65-F5344CB8AC3E}">
        <p14:creationId xmlns:p14="http://schemas.microsoft.com/office/powerpoint/2010/main" val="189655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i="1" baseline="0" dirty="0"/>
          </a:p>
        </p:txBody>
      </p:sp>
      <p:sp>
        <p:nvSpPr>
          <p:cNvPr id="4" name="Slide Number Placeholder 3"/>
          <p:cNvSpPr>
            <a:spLocks noGrp="1"/>
          </p:cNvSpPr>
          <p:nvPr>
            <p:ph type="sldNum" sz="quarter" idx="10"/>
          </p:nvPr>
        </p:nvSpPr>
        <p:spPr/>
        <p:txBody>
          <a:bodyPr/>
          <a:lstStyle/>
          <a:p>
            <a:fld id="{F26CFCA1-6B7D-4EEC-9971-FDBFBE7246D2}" type="slidenum">
              <a:rPr lang="en-US" smtClean="0"/>
              <a:t>6</a:t>
            </a:fld>
            <a:endParaRPr lang="en-US"/>
          </a:p>
        </p:txBody>
      </p:sp>
    </p:spTree>
    <p:extLst>
      <p:ext uri="{BB962C8B-B14F-4D97-AF65-F5344CB8AC3E}">
        <p14:creationId xmlns:p14="http://schemas.microsoft.com/office/powerpoint/2010/main" val="317043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CFCA1-6B7D-4EEC-9971-FDBFBE7246D2}" type="slidenum">
              <a:rPr lang="en-US" smtClean="0"/>
              <a:t>7</a:t>
            </a:fld>
            <a:endParaRPr lang="en-US"/>
          </a:p>
        </p:txBody>
      </p:sp>
    </p:spTree>
    <p:extLst>
      <p:ext uri="{BB962C8B-B14F-4D97-AF65-F5344CB8AC3E}">
        <p14:creationId xmlns:p14="http://schemas.microsoft.com/office/powerpoint/2010/main" val="3736475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i="1" baseline="0" dirty="0"/>
          </a:p>
        </p:txBody>
      </p:sp>
      <p:sp>
        <p:nvSpPr>
          <p:cNvPr id="4" name="Slide Number Placeholder 3"/>
          <p:cNvSpPr>
            <a:spLocks noGrp="1"/>
          </p:cNvSpPr>
          <p:nvPr>
            <p:ph type="sldNum" sz="quarter" idx="10"/>
          </p:nvPr>
        </p:nvSpPr>
        <p:spPr/>
        <p:txBody>
          <a:bodyPr/>
          <a:lstStyle/>
          <a:p>
            <a:fld id="{F26CFCA1-6B7D-4EEC-9971-FDBFBE7246D2}" type="slidenum">
              <a:rPr lang="en-US" smtClean="0"/>
              <a:t>8</a:t>
            </a:fld>
            <a:endParaRPr lang="en-US"/>
          </a:p>
        </p:txBody>
      </p:sp>
    </p:spTree>
    <p:extLst>
      <p:ext uri="{BB962C8B-B14F-4D97-AF65-F5344CB8AC3E}">
        <p14:creationId xmlns:p14="http://schemas.microsoft.com/office/powerpoint/2010/main" val="2424401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CFCA1-6B7D-4EEC-9971-FDBFBE7246D2}" type="slidenum">
              <a:rPr lang="en-US" smtClean="0"/>
              <a:t>9</a:t>
            </a:fld>
            <a:endParaRPr lang="en-US"/>
          </a:p>
        </p:txBody>
      </p:sp>
    </p:spTree>
    <p:extLst>
      <p:ext uri="{BB962C8B-B14F-4D97-AF65-F5344CB8AC3E}">
        <p14:creationId xmlns:p14="http://schemas.microsoft.com/office/powerpoint/2010/main" val="91017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6397C2-496F-4068-A0FA-7C41AE9CDE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946B3FD-98E4-4E7E-B447-63648F3E2F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1D6B8C-8591-477B-B82F-20F18E8B662A}"/>
              </a:ext>
            </a:extLst>
          </p:cNvPr>
          <p:cNvSpPr>
            <a:spLocks noGrp="1"/>
          </p:cNvSpPr>
          <p:nvPr>
            <p:ph type="dt" sz="half" idx="10"/>
          </p:nvPr>
        </p:nvSpPr>
        <p:spPr/>
        <p:txBody>
          <a:bodyPr/>
          <a:lstStyle/>
          <a:p>
            <a:fld id="{C3CB76FF-DAB8-47A2-809A-732CACB362FC}" type="datetimeFigureOut">
              <a:rPr lang="en-US" smtClean="0"/>
              <a:t>10/30/2018</a:t>
            </a:fld>
            <a:endParaRPr lang="en-US"/>
          </a:p>
        </p:txBody>
      </p:sp>
      <p:sp>
        <p:nvSpPr>
          <p:cNvPr id="5" name="Footer Placeholder 4">
            <a:extLst>
              <a:ext uri="{FF2B5EF4-FFF2-40B4-BE49-F238E27FC236}">
                <a16:creationId xmlns:a16="http://schemas.microsoft.com/office/drawing/2014/main" xmlns="" id="{41757AA1-A44F-43B7-93E4-E862316D1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CDAD97F-9695-4600-8508-F8549388665A}"/>
              </a:ext>
            </a:extLst>
          </p:cNvPr>
          <p:cNvSpPr>
            <a:spLocks noGrp="1"/>
          </p:cNvSpPr>
          <p:nvPr>
            <p:ph type="sldNum" sz="quarter" idx="12"/>
          </p:nvPr>
        </p:nvSpPr>
        <p:spPr/>
        <p:txBody>
          <a:bodyPr/>
          <a:lstStyle/>
          <a:p>
            <a:fld id="{F57D467C-EB78-4700-BCBB-8D5F49BA8C20}" type="slidenum">
              <a:rPr lang="en-US" smtClean="0"/>
              <a:t>‹#›</a:t>
            </a:fld>
            <a:endParaRPr lang="en-US"/>
          </a:p>
        </p:txBody>
      </p:sp>
    </p:spTree>
    <p:extLst>
      <p:ext uri="{BB962C8B-B14F-4D97-AF65-F5344CB8AC3E}">
        <p14:creationId xmlns:p14="http://schemas.microsoft.com/office/powerpoint/2010/main" val="364141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FCE95A-C243-4A4E-A0CB-0BBFF644BD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FFD5A51-DB89-4E0B-9C86-8C4D24F109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23FE39-1D2D-4890-92F2-A3F22B283852}"/>
              </a:ext>
            </a:extLst>
          </p:cNvPr>
          <p:cNvSpPr>
            <a:spLocks noGrp="1"/>
          </p:cNvSpPr>
          <p:nvPr>
            <p:ph type="dt" sz="half" idx="10"/>
          </p:nvPr>
        </p:nvSpPr>
        <p:spPr/>
        <p:txBody>
          <a:bodyPr/>
          <a:lstStyle/>
          <a:p>
            <a:fld id="{C3CB76FF-DAB8-47A2-809A-732CACB362FC}" type="datetimeFigureOut">
              <a:rPr lang="en-US" smtClean="0"/>
              <a:t>10/30/2018</a:t>
            </a:fld>
            <a:endParaRPr lang="en-US"/>
          </a:p>
        </p:txBody>
      </p:sp>
      <p:sp>
        <p:nvSpPr>
          <p:cNvPr id="5" name="Footer Placeholder 4">
            <a:extLst>
              <a:ext uri="{FF2B5EF4-FFF2-40B4-BE49-F238E27FC236}">
                <a16:creationId xmlns:a16="http://schemas.microsoft.com/office/drawing/2014/main" xmlns="" id="{792DB6F0-EE58-4865-B06F-6B2DC4C78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A674A9-A51D-4E6B-B4B6-033E3806D897}"/>
              </a:ext>
            </a:extLst>
          </p:cNvPr>
          <p:cNvSpPr>
            <a:spLocks noGrp="1"/>
          </p:cNvSpPr>
          <p:nvPr>
            <p:ph type="sldNum" sz="quarter" idx="12"/>
          </p:nvPr>
        </p:nvSpPr>
        <p:spPr/>
        <p:txBody>
          <a:bodyPr/>
          <a:lstStyle/>
          <a:p>
            <a:fld id="{F57D467C-EB78-4700-BCBB-8D5F49BA8C20}" type="slidenum">
              <a:rPr lang="en-US" smtClean="0"/>
              <a:t>‹#›</a:t>
            </a:fld>
            <a:endParaRPr lang="en-US"/>
          </a:p>
        </p:txBody>
      </p:sp>
    </p:spTree>
    <p:extLst>
      <p:ext uri="{BB962C8B-B14F-4D97-AF65-F5344CB8AC3E}">
        <p14:creationId xmlns:p14="http://schemas.microsoft.com/office/powerpoint/2010/main" val="158094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6740DFB-DA8E-4E85-B724-03E72102D7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B709B36-3E0E-4C5F-AA4B-FC59655DCB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C6576A-F8BB-46BC-85DF-081026276FFB}"/>
              </a:ext>
            </a:extLst>
          </p:cNvPr>
          <p:cNvSpPr>
            <a:spLocks noGrp="1"/>
          </p:cNvSpPr>
          <p:nvPr>
            <p:ph type="dt" sz="half" idx="10"/>
          </p:nvPr>
        </p:nvSpPr>
        <p:spPr/>
        <p:txBody>
          <a:bodyPr/>
          <a:lstStyle/>
          <a:p>
            <a:fld id="{C3CB76FF-DAB8-47A2-809A-732CACB362FC}" type="datetimeFigureOut">
              <a:rPr lang="en-US" smtClean="0"/>
              <a:t>10/30/2018</a:t>
            </a:fld>
            <a:endParaRPr lang="en-US"/>
          </a:p>
        </p:txBody>
      </p:sp>
      <p:sp>
        <p:nvSpPr>
          <p:cNvPr id="5" name="Footer Placeholder 4">
            <a:extLst>
              <a:ext uri="{FF2B5EF4-FFF2-40B4-BE49-F238E27FC236}">
                <a16:creationId xmlns:a16="http://schemas.microsoft.com/office/drawing/2014/main" xmlns="" id="{E1C269D2-15CC-4306-9A91-0AF64C76D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661ECD-1669-4775-AB97-4E0467894E3C}"/>
              </a:ext>
            </a:extLst>
          </p:cNvPr>
          <p:cNvSpPr>
            <a:spLocks noGrp="1"/>
          </p:cNvSpPr>
          <p:nvPr>
            <p:ph type="sldNum" sz="quarter" idx="12"/>
          </p:nvPr>
        </p:nvSpPr>
        <p:spPr/>
        <p:txBody>
          <a:bodyPr/>
          <a:lstStyle/>
          <a:p>
            <a:fld id="{F57D467C-EB78-4700-BCBB-8D5F49BA8C20}" type="slidenum">
              <a:rPr lang="en-US" smtClean="0"/>
              <a:t>‹#›</a:t>
            </a:fld>
            <a:endParaRPr lang="en-US"/>
          </a:p>
        </p:txBody>
      </p:sp>
    </p:spTree>
    <p:extLst>
      <p:ext uri="{BB962C8B-B14F-4D97-AF65-F5344CB8AC3E}">
        <p14:creationId xmlns:p14="http://schemas.microsoft.com/office/powerpoint/2010/main" val="84036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A6D65-D865-4A8D-A7CD-0A68D886C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69F6EA3-87F0-4196-87CF-2931B451D5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B641BBD-C975-4E6F-8160-EB298A550F3F}"/>
              </a:ext>
            </a:extLst>
          </p:cNvPr>
          <p:cNvSpPr>
            <a:spLocks noGrp="1"/>
          </p:cNvSpPr>
          <p:nvPr>
            <p:ph type="dt" sz="half" idx="10"/>
          </p:nvPr>
        </p:nvSpPr>
        <p:spPr/>
        <p:txBody>
          <a:bodyPr/>
          <a:lstStyle/>
          <a:p>
            <a:fld id="{C3CB76FF-DAB8-47A2-809A-732CACB362FC}" type="datetimeFigureOut">
              <a:rPr lang="en-US" smtClean="0"/>
              <a:t>10/30/2018</a:t>
            </a:fld>
            <a:endParaRPr lang="en-US"/>
          </a:p>
        </p:txBody>
      </p:sp>
      <p:sp>
        <p:nvSpPr>
          <p:cNvPr id="5" name="Footer Placeholder 4">
            <a:extLst>
              <a:ext uri="{FF2B5EF4-FFF2-40B4-BE49-F238E27FC236}">
                <a16:creationId xmlns:a16="http://schemas.microsoft.com/office/drawing/2014/main" xmlns="" id="{BBBDFB34-282D-4FFA-A89F-DC9C84211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ACA5A3-0E09-4706-B3ED-A6E1CB4DDBE8}"/>
              </a:ext>
            </a:extLst>
          </p:cNvPr>
          <p:cNvSpPr>
            <a:spLocks noGrp="1"/>
          </p:cNvSpPr>
          <p:nvPr>
            <p:ph type="sldNum" sz="quarter" idx="12"/>
          </p:nvPr>
        </p:nvSpPr>
        <p:spPr/>
        <p:txBody>
          <a:bodyPr/>
          <a:lstStyle/>
          <a:p>
            <a:fld id="{F57D467C-EB78-4700-BCBB-8D5F49BA8C20}" type="slidenum">
              <a:rPr lang="en-US" smtClean="0"/>
              <a:t>‹#›</a:t>
            </a:fld>
            <a:endParaRPr lang="en-US"/>
          </a:p>
        </p:txBody>
      </p:sp>
    </p:spTree>
    <p:extLst>
      <p:ext uri="{BB962C8B-B14F-4D97-AF65-F5344CB8AC3E}">
        <p14:creationId xmlns:p14="http://schemas.microsoft.com/office/powerpoint/2010/main" val="60421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479B73-6D22-4354-9473-B1795F6088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4457BFC-BD53-4ED8-AFE2-2C346F7D29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490440-52E7-4C86-8CBD-08AD1D397A11}"/>
              </a:ext>
            </a:extLst>
          </p:cNvPr>
          <p:cNvSpPr>
            <a:spLocks noGrp="1"/>
          </p:cNvSpPr>
          <p:nvPr>
            <p:ph type="dt" sz="half" idx="10"/>
          </p:nvPr>
        </p:nvSpPr>
        <p:spPr/>
        <p:txBody>
          <a:bodyPr/>
          <a:lstStyle/>
          <a:p>
            <a:fld id="{C3CB76FF-DAB8-47A2-809A-732CACB362FC}" type="datetimeFigureOut">
              <a:rPr lang="en-US" smtClean="0"/>
              <a:t>10/30/2018</a:t>
            </a:fld>
            <a:endParaRPr lang="en-US"/>
          </a:p>
        </p:txBody>
      </p:sp>
      <p:sp>
        <p:nvSpPr>
          <p:cNvPr id="5" name="Footer Placeholder 4">
            <a:extLst>
              <a:ext uri="{FF2B5EF4-FFF2-40B4-BE49-F238E27FC236}">
                <a16:creationId xmlns:a16="http://schemas.microsoft.com/office/drawing/2014/main" xmlns="" id="{8558B5E7-D71B-4BCD-BB02-2BDE72AAA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9E7CB9E-FAEF-42AF-AA0F-CFFF60A277E4}"/>
              </a:ext>
            </a:extLst>
          </p:cNvPr>
          <p:cNvSpPr>
            <a:spLocks noGrp="1"/>
          </p:cNvSpPr>
          <p:nvPr>
            <p:ph type="sldNum" sz="quarter" idx="12"/>
          </p:nvPr>
        </p:nvSpPr>
        <p:spPr/>
        <p:txBody>
          <a:bodyPr/>
          <a:lstStyle/>
          <a:p>
            <a:fld id="{F57D467C-EB78-4700-BCBB-8D5F49BA8C20}" type="slidenum">
              <a:rPr lang="en-US" smtClean="0"/>
              <a:t>‹#›</a:t>
            </a:fld>
            <a:endParaRPr lang="en-US"/>
          </a:p>
        </p:txBody>
      </p:sp>
    </p:spTree>
    <p:extLst>
      <p:ext uri="{BB962C8B-B14F-4D97-AF65-F5344CB8AC3E}">
        <p14:creationId xmlns:p14="http://schemas.microsoft.com/office/powerpoint/2010/main" val="204944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96A491-F5FA-48CF-8BD2-E0BEAD12DE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422C28D-A963-42D8-90B6-3224767E5E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D840A6F-15CB-4D80-980A-A5DC6E56A1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A6D17B0-36D9-4E29-B0E9-79DC563A38EA}"/>
              </a:ext>
            </a:extLst>
          </p:cNvPr>
          <p:cNvSpPr>
            <a:spLocks noGrp="1"/>
          </p:cNvSpPr>
          <p:nvPr>
            <p:ph type="dt" sz="half" idx="10"/>
          </p:nvPr>
        </p:nvSpPr>
        <p:spPr/>
        <p:txBody>
          <a:bodyPr/>
          <a:lstStyle/>
          <a:p>
            <a:fld id="{C3CB76FF-DAB8-47A2-809A-732CACB362FC}" type="datetimeFigureOut">
              <a:rPr lang="en-US" smtClean="0"/>
              <a:t>10/30/2018</a:t>
            </a:fld>
            <a:endParaRPr lang="en-US"/>
          </a:p>
        </p:txBody>
      </p:sp>
      <p:sp>
        <p:nvSpPr>
          <p:cNvPr id="6" name="Footer Placeholder 5">
            <a:extLst>
              <a:ext uri="{FF2B5EF4-FFF2-40B4-BE49-F238E27FC236}">
                <a16:creationId xmlns:a16="http://schemas.microsoft.com/office/drawing/2014/main" xmlns="" id="{4C364B12-CF25-472E-8D5B-8DA33C92E2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88F45AA-9A1C-41D1-8299-69FD4C573741}"/>
              </a:ext>
            </a:extLst>
          </p:cNvPr>
          <p:cNvSpPr>
            <a:spLocks noGrp="1"/>
          </p:cNvSpPr>
          <p:nvPr>
            <p:ph type="sldNum" sz="quarter" idx="12"/>
          </p:nvPr>
        </p:nvSpPr>
        <p:spPr/>
        <p:txBody>
          <a:bodyPr/>
          <a:lstStyle/>
          <a:p>
            <a:fld id="{F57D467C-EB78-4700-BCBB-8D5F49BA8C20}" type="slidenum">
              <a:rPr lang="en-US" smtClean="0"/>
              <a:t>‹#›</a:t>
            </a:fld>
            <a:endParaRPr lang="en-US"/>
          </a:p>
        </p:txBody>
      </p:sp>
    </p:spTree>
    <p:extLst>
      <p:ext uri="{BB962C8B-B14F-4D97-AF65-F5344CB8AC3E}">
        <p14:creationId xmlns:p14="http://schemas.microsoft.com/office/powerpoint/2010/main" val="351009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40AC3-EEE1-4166-A2EC-D383AEB1CC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BCB7201-E19C-40C1-A763-A967A92D9A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69B67BB-40BF-4518-A48F-0DC72C169D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5E8100A-FE78-4D28-A108-62A706EFDD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DC3207D-896C-4B57-9C82-46D88ADB23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A4BF4A5-0643-4DF7-859B-B5C286B76028}"/>
              </a:ext>
            </a:extLst>
          </p:cNvPr>
          <p:cNvSpPr>
            <a:spLocks noGrp="1"/>
          </p:cNvSpPr>
          <p:nvPr>
            <p:ph type="dt" sz="half" idx="10"/>
          </p:nvPr>
        </p:nvSpPr>
        <p:spPr/>
        <p:txBody>
          <a:bodyPr/>
          <a:lstStyle/>
          <a:p>
            <a:fld id="{C3CB76FF-DAB8-47A2-809A-732CACB362FC}" type="datetimeFigureOut">
              <a:rPr lang="en-US" smtClean="0"/>
              <a:t>10/30/2018</a:t>
            </a:fld>
            <a:endParaRPr lang="en-US"/>
          </a:p>
        </p:txBody>
      </p:sp>
      <p:sp>
        <p:nvSpPr>
          <p:cNvPr id="8" name="Footer Placeholder 7">
            <a:extLst>
              <a:ext uri="{FF2B5EF4-FFF2-40B4-BE49-F238E27FC236}">
                <a16:creationId xmlns:a16="http://schemas.microsoft.com/office/drawing/2014/main" xmlns="" id="{81153C1E-FCE3-40EC-8244-C1380D4805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76393E0-6992-45BF-A931-69C27DFA11D5}"/>
              </a:ext>
            </a:extLst>
          </p:cNvPr>
          <p:cNvSpPr>
            <a:spLocks noGrp="1"/>
          </p:cNvSpPr>
          <p:nvPr>
            <p:ph type="sldNum" sz="quarter" idx="12"/>
          </p:nvPr>
        </p:nvSpPr>
        <p:spPr/>
        <p:txBody>
          <a:bodyPr/>
          <a:lstStyle/>
          <a:p>
            <a:fld id="{F57D467C-EB78-4700-BCBB-8D5F49BA8C20}" type="slidenum">
              <a:rPr lang="en-US" smtClean="0"/>
              <a:t>‹#›</a:t>
            </a:fld>
            <a:endParaRPr lang="en-US"/>
          </a:p>
        </p:txBody>
      </p:sp>
    </p:spTree>
    <p:extLst>
      <p:ext uri="{BB962C8B-B14F-4D97-AF65-F5344CB8AC3E}">
        <p14:creationId xmlns:p14="http://schemas.microsoft.com/office/powerpoint/2010/main" val="150257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CAFAC1-E7EE-4540-92EE-2A6A54D4A3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230ACA3-F5D1-4213-86AB-34999703C588}"/>
              </a:ext>
            </a:extLst>
          </p:cNvPr>
          <p:cNvSpPr>
            <a:spLocks noGrp="1"/>
          </p:cNvSpPr>
          <p:nvPr>
            <p:ph type="dt" sz="half" idx="10"/>
          </p:nvPr>
        </p:nvSpPr>
        <p:spPr/>
        <p:txBody>
          <a:bodyPr/>
          <a:lstStyle/>
          <a:p>
            <a:fld id="{C3CB76FF-DAB8-47A2-809A-732CACB362FC}" type="datetimeFigureOut">
              <a:rPr lang="en-US" smtClean="0"/>
              <a:t>10/30/2018</a:t>
            </a:fld>
            <a:endParaRPr lang="en-US"/>
          </a:p>
        </p:txBody>
      </p:sp>
      <p:sp>
        <p:nvSpPr>
          <p:cNvPr id="4" name="Footer Placeholder 3">
            <a:extLst>
              <a:ext uri="{FF2B5EF4-FFF2-40B4-BE49-F238E27FC236}">
                <a16:creationId xmlns:a16="http://schemas.microsoft.com/office/drawing/2014/main" xmlns="" id="{D400C79D-2A2B-421A-8A14-FE5EE7FD1E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345E891-7743-4F17-A437-BD33BFB846DA}"/>
              </a:ext>
            </a:extLst>
          </p:cNvPr>
          <p:cNvSpPr>
            <a:spLocks noGrp="1"/>
          </p:cNvSpPr>
          <p:nvPr>
            <p:ph type="sldNum" sz="quarter" idx="12"/>
          </p:nvPr>
        </p:nvSpPr>
        <p:spPr/>
        <p:txBody>
          <a:bodyPr/>
          <a:lstStyle/>
          <a:p>
            <a:fld id="{F57D467C-EB78-4700-BCBB-8D5F49BA8C20}" type="slidenum">
              <a:rPr lang="en-US" smtClean="0"/>
              <a:t>‹#›</a:t>
            </a:fld>
            <a:endParaRPr lang="en-US"/>
          </a:p>
        </p:txBody>
      </p:sp>
    </p:spTree>
    <p:extLst>
      <p:ext uri="{BB962C8B-B14F-4D97-AF65-F5344CB8AC3E}">
        <p14:creationId xmlns:p14="http://schemas.microsoft.com/office/powerpoint/2010/main" val="143544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F514CD8-89D4-4ACA-A214-D748C455779E}"/>
              </a:ext>
            </a:extLst>
          </p:cNvPr>
          <p:cNvSpPr>
            <a:spLocks noGrp="1"/>
          </p:cNvSpPr>
          <p:nvPr>
            <p:ph type="dt" sz="half" idx="10"/>
          </p:nvPr>
        </p:nvSpPr>
        <p:spPr/>
        <p:txBody>
          <a:bodyPr/>
          <a:lstStyle/>
          <a:p>
            <a:fld id="{C3CB76FF-DAB8-47A2-809A-732CACB362FC}" type="datetimeFigureOut">
              <a:rPr lang="en-US" smtClean="0"/>
              <a:t>10/30/2018</a:t>
            </a:fld>
            <a:endParaRPr lang="en-US"/>
          </a:p>
        </p:txBody>
      </p:sp>
      <p:sp>
        <p:nvSpPr>
          <p:cNvPr id="3" name="Footer Placeholder 2">
            <a:extLst>
              <a:ext uri="{FF2B5EF4-FFF2-40B4-BE49-F238E27FC236}">
                <a16:creationId xmlns:a16="http://schemas.microsoft.com/office/drawing/2014/main" xmlns="" id="{D0507DD6-C833-4DBF-93DF-B7235B2B9D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0F915C1-3676-4ECC-A687-B5880CFEC43E}"/>
              </a:ext>
            </a:extLst>
          </p:cNvPr>
          <p:cNvSpPr>
            <a:spLocks noGrp="1"/>
          </p:cNvSpPr>
          <p:nvPr>
            <p:ph type="sldNum" sz="quarter" idx="12"/>
          </p:nvPr>
        </p:nvSpPr>
        <p:spPr/>
        <p:txBody>
          <a:bodyPr/>
          <a:lstStyle/>
          <a:p>
            <a:fld id="{F57D467C-EB78-4700-BCBB-8D5F49BA8C20}" type="slidenum">
              <a:rPr lang="en-US" smtClean="0"/>
              <a:t>‹#›</a:t>
            </a:fld>
            <a:endParaRPr lang="en-US"/>
          </a:p>
        </p:txBody>
      </p:sp>
    </p:spTree>
    <p:extLst>
      <p:ext uri="{BB962C8B-B14F-4D97-AF65-F5344CB8AC3E}">
        <p14:creationId xmlns:p14="http://schemas.microsoft.com/office/powerpoint/2010/main" val="174782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A8395-747B-4BBD-A5F3-FB58B74278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47798C2-47EE-4D39-A6BB-3BD30C3B24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814D5CC-339D-462D-9033-B48E95F0D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C88CFAA-23C1-4C0E-AB90-8077FE04A137}"/>
              </a:ext>
            </a:extLst>
          </p:cNvPr>
          <p:cNvSpPr>
            <a:spLocks noGrp="1"/>
          </p:cNvSpPr>
          <p:nvPr>
            <p:ph type="dt" sz="half" idx="10"/>
          </p:nvPr>
        </p:nvSpPr>
        <p:spPr/>
        <p:txBody>
          <a:bodyPr/>
          <a:lstStyle/>
          <a:p>
            <a:fld id="{C3CB76FF-DAB8-47A2-809A-732CACB362FC}" type="datetimeFigureOut">
              <a:rPr lang="en-US" smtClean="0"/>
              <a:t>10/30/2018</a:t>
            </a:fld>
            <a:endParaRPr lang="en-US"/>
          </a:p>
        </p:txBody>
      </p:sp>
      <p:sp>
        <p:nvSpPr>
          <p:cNvPr id="6" name="Footer Placeholder 5">
            <a:extLst>
              <a:ext uri="{FF2B5EF4-FFF2-40B4-BE49-F238E27FC236}">
                <a16:creationId xmlns:a16="http://schemas.microsoft.com/office/drawing/2014/main" xmlns="" id="{BCC5B53E-B1F5-4AD6-ABFE-82526F3229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39FC7C4-0247-4F01-A7A5-AC3F389CD1D6}"/>
              </a:ext>
            </a:extLst>
          </p:cNvPr>
          <p:cNvSpPr>
            <a:spLocks noGrp="1"/>
          </p:cNvSpPr>
          <p:nvPr>
            <p:ph type="sldNum" sz="quarter" idx="12"/>
          </p:nvPr>
        </p:nvSpPr>
        <p:spPr/>
        <p:txBody>
          <a:bodyPr/>
          <a:lstStyle/>
          <a:p>
            <a:fld id="{F57D467C-EB78-4700-BCBB-8D5F49BA8C20}" type="slidenum">
              <a:rPr lang="en-US" smtClean="0"/>
              <a:t>‹#›</a:t>
            </a:fld>
            <a:endParaRPr lang="en-US"/>
          </a:p>
        </p:txBody>
      </p:sp>
    </p:spTree>
    <p:extLst>
      <p:ext uri="{BB962C8B-B14F-4D97-AF65-F5344CB8AC3E}">
        <p14:creationId xmlns:p14="http://schemas.microsoft.com/office/powerpoint/2010/main" val="34949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5F35BE-1968-4C4A-A3C1-FC83ED2FB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0317E74-4A6C-43E9-831B-6FFEC97C5C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1BBCF92-F00A-4938-A3BE-C72A57473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A3F1174-35CC-468C-A40A-122138675464}"/>
              </a:ext>
            </a:extLst>
          </p:cNvPr>
          <p:cNvSpPr>
            <a:spLocks noGrp="1"/>
          </p:cNvSpPr>
          <p:nvPr>
            <p:ph type="dt" sz="half" idx="10"/>
          </p:nvPr>
        </p:nvSpPr>
        <p:spPr/>
        <p:txBody>
          <a:bodyPr/>
          <a:lstStyle/>
          <a:p>
            <a:fld id="{C3CB76FF-DAB8-47A2-809A-732CACB362FC}" type="datetimeFigureOut">
              <a:rPr lang="en-US" smtClean="0"/>
              <a:t>10/30/2018</a:t>
            </a:fld>
            <a:endParaRPr lang="en-US"/>
          </a:p>
        </p:txBody>
      </p:sp>
      <p:sp>
        <p:nvSpPr>
          <p:cNvPr id="6" name="Footer Placeholder 5">
            <a:extLst>
              <a:ext uri="{FF2B5EF4-FFF2-40B4-BE49-F238E27FC236}">
                <a16:creationId xmlns:a16="http://schemas.microsoft.com/office/drawing/2014/main" xmlns="" id="{7AADC81D-61B1-4E6E-A63A-E3594813C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7DAD6EE-067F-45D2-9A77-72A161D2B2ED}"/>
              </a:ext>
            </a:extLst>
          </p:cNvPr>
          <p:cNvSpPr>
            <a:spLocks noGrp="1"/>
          </p:cNvSpPr>
          <p:nvPr>
            <p:ph type="sldNum" sz="quarter" idx="12"/>
          </p:nvPr>
        </p:nvSpPr>
        <p:spPr/>
        <p:txBody>
          <a:bodyPr/>
          <a:lstStyle/>
          <a:p>
            <a:fld id="{F57D467C-EB78-4700-BCBB-8D5F49BA8C20}" type="slidenum">
              <a:rPr lang="en-US" smtClean="0"/>
              <a:t>‹#›</a:t>
            </a:fld>
            <a:endParaRPr lang="en-US"/>
          </a:p>
        </p:txBody>
      </p:sp>
    </p:spTree>
    <p:extLst>
      <p:ext uri="{BB962C8B-B14F-4D97-AF65-F5344CB8AC3E}">
        <p14:creationId xmlns:p14="http://schemas.microsoft.com/office/powerpoint/2010/main" val="90258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E7B7218-E8FF-4E66-9F9D-A7953FDEFD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A31E887-9EFE-4113-A9D5-8E099CE159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207861-A7E7-4C12-BCA4-0B0BDBD639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B76FF-DAB8-47A2-809A-732CACB362FC}" type="datetimeFigureOut">
              <a:rPr lang="en-US" smtClean="0"/>
              <a:t>10/30/2018</a:t>
            </a:fld>
            <a:endParaRPr lang="en-US"/>
          </a:p>
        </p:txBody>
      </p:sp>
      <p:sp>
        <p:nvSpPr>
          <p:cNvPr id="5" name="Footer Placeholder 4">
            <a:extLst>
              <a:ext uri="{FF2B5EF4-FFF2-40B4-BE49-F238E27FC236}">
                <a16:creationId xmlns:a16="http://schemas.microsoft.com/office/drawing/2014/main" xmlns="" id="{BFA8AF4B-5FE6-4C8B-BE4F-96E1322B67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CAD9BA5-D568-424E-9C17-43F115DCFE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D467C-EB78-4700-BCBB-8D5F49BA8C20}" type="slidenum">
              <a:rPr lang="en-US" smtClean="0"/>
              <a:t>‹#›</a:t>
            </a:fld>
            <a:endParaRPr lang="en-US"/>
          </a:p>
        </p:txBody>
      </p:sp>
    </p:spTree>
    <p:extLst>
      <p:ext uri="{BB962C8B-B14F-4D97-AF65-F5344CB8AC3E}">
        <p14:creationId xmlns:p14="http://schemas.microsoft.com/office/powerpoint/2010/main" val="544504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1C851A-91D2-41D2-ACCE-9C69A1BBEF5B}"/>
              </a:ext>
            </a:extLst>
          </p:cNvPr>
          <p:cNvSpPr>
            <a:spLocks noGrp="1"/>
          </p:cNvSpPr>
          <p:nvPr>
            <p:ph type="ctrTitle"/>
          </p:nvPr>
        </p:nvSpPr>
        <p:spPr/>
        <p:txBody>
          <a:bodyPr>
            <a:normAutofit/>
          </a:bodyPr>
          <a:lstStyle/>
          <a:p>
            <a:r>
              <a:rPr lang="en-CA" b="1" i="1" dirty="0">
                <a:solidFill>
                  <a:schemeClr val="accent1">
                    <a:lumMod val="75000"/>
                  </a:schemeClr>
                </a:solidFill>
              </a:rPr>
              <a:t>Text Analytics and Machine Learning Workshop</a:t>
            </a:r>
            <a:endParaRPr lang="en-US" b="1" i="1" dirty="0">
              <a:solidFill>
                <a:schemeClr val="accent1">
                  <a:lumMod val="75000"/>
                </a:schemeClr>
              </a:solidFill>
            </a:endParaRPr>
          </a:p>
        </p:txBody>
      </p:sp>
      <p:sp>
        <p:nvSpPr>
          <p:cNvPr id="3" name="Subtitle 2">
            <a:extLst>
              <a:ext uri="{FF2B5EF4-FFF2-40B4-BE49-F238E27FC236}">
                <a16:creationId xmlns:a16="http://schemas.microsoft.com/office/drawing/2014/main" xmlns="" id="{F389B7E5-A479-4802-8F1C-F23A68E0CAF1}"/>
              </a:ext>
            </a:extLst>
          </p:cNvPr>
          <p:cNvSpPr>
            <a:spLocks noGrp="1"/>
          </p:cNvSpPr>
          <p:nvPr>
            <p:ph type="subTitle" idx="1"/>
          </p:nvPr>
        </p:nvSpPr>
        <p:spPr>
          <a:xfrm>
            <a:off x="5208233" y="8236181"/>
            <a:ext cx="9144000" cy="1655762"/>
          </a:xfrm>
        </p:spPr>
        <p:txBody>
          <a:bodyPr/>
          <a:lstStyle/>
          <a:p>
            <a:endParaRPr lang="en-US" dirty="0"/>
          </a:p>
        </p:txBody>
      </p:sp>
      <p:pic>
        <p:nvPicPr>
          <p:cNvPr id="2050" name="Picture 2" descr="UW CIS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808" y="3803311"/>
            <a:ext cx="4762500" cy="1171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43935" y="5457573"/>
            <a:ext cx="4554245" cy="830997"/>
          </a:xfrm>
          <a:prstGeom prst="rect">
            <a:avLst/>
          </a:prstGeom>
          <a:noFill/>
        </p:spPr>
        <p:txBody>
          <a:bodyPr wrap="square" rtlCol="0">
            <a:spAutoFit/>
          </a:bodyPr>
          <a:lstStyle/>
          <a:p>
            <a:pPr algn="ctr"/>
            <a:r>
              <a:rPr lang="en-US" sz="2400" dirty="0"/>
              <a:t>October 26, 2018 </a:t>
            </a:r>
          </a:p>
          <a:p>
            <a:pPr algn="ctr"/>
            <a:r>
              <a:rPr lang="en-US" sz="2400" dirty="0"/>
              <a:t>CPA Canada - Toronto, Canada</a:t>
            </a:r>
          </a:p>
        </p:txBody>
      </p:sp>
    </p:spTree>
    <p:extLst>
      <p:ext uri="{BB962C8B-B14F-4D97-AF65-F5344CB8AC3E}">
        <p14:creationId xmlns:p14="http://schemas.microsoft.com/office/powerpoint/2010/main" val="134341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US" b="1" i="1" dirty="0">
                <a:solidFill>
                  <a:schemeClr val="accent1">
                    <a:lumMod val="75000"/>
                  </a:schemeClr>
                </a:solidFill>
              </a:rPr>
              <a:t>Deployment challenges</a:t>
            </a:r>
          </a:p>
        </p:txBody>
      </p:sp>
      <p:pic>
        <p:nvPicPr>
          <p:cNvPr id="6" name="Picture 5"/>
          <p:cNvPicPr>
            <a:picLocks noChangeAspect="1"/>
          </p:cNvPicPr>
          <p:nvPr/>
        </p:nvPicPr>
        <p:blipFill>
          <a:blip r:embed="rId3"/>
          <a:stretch>
            <a:fillRect/>
          </a:stretch>
        </p:blipFill>
        <p:spPr>
          <a:xfrm>
            <a:off x="5273336" y="2450982"/>
            <a:ext cx="6451598" cy="3596307"/>
          </a:xfrm>
          <a:prstGeom prst="rect">
            <a:avLst/>
          </a:prstGeom>
        </p:spPr>
      </p:pic>
      <p:sp>
        <p:nvSpPr>
          <p:cNvPr id="8" name="TextBox 7"/>
          <p:cNvSpPr txBox="1"/>
          <p:nvPr/>
        </p:nvSpPr>
        <p:spPr>
          <a:xfrm>
            <a:off x="7733709" y="6141292"/>
            <a:ext cx="4183083" cy="523220"/>
          </a:xfrm>
          <a:prstGeom prst="rect">
            <a:avLst/>
          </a:prstGeom>
          <a:noFill/>
        </p:spPr>
        <p:txBody>
          <a:bodyPr wrap="square" rtlCol="0">
            <a:spAutoFit/>
          </a:bodyPr>
          <a:lstStyle/>
          <a:p>
            <a:r>
              <a:rPr lang="en-US" sz="1400" i="1" dirty="0"/>
              <a:t>“Making Netflix Machine Learning Algorithms Reliable” </a:t>
            </a:r>
          </a:p>
          <a:p>
            <a:r>
              <a:rPr lang="en-US" sz="1400" i="1" dirty="0"/>
              <a:t> International Conference on Machine Learning 2017</a:t>
            </a:r>
          </a:p>
        </p:txBody>
      </p:sp>
      <p:sp>
        <p:nvSpPr>
          <p:cNvPr id="3" name="TextBox 2"/>
          <p:cNvSpPr txBox="1"/>
          <p:nvPr/>
        </p:nvSpPr>
        <p:spPr>
          <a:xfrm>
            <a:off x="485899" y="1394846"/>
            <a:ext cx="4893969" cy="2893100"/>
          </a:xfrm>
          <a:prstGeom prst="rect">
            <a:avLst/>
          </a:prstGeom>
          <a:noFill/>
          <a:ln w="50800">
            <a:noFill/>
          </a:ln>
        </p:spPr>
        <p:txBody>
          <a:bodyPr wrap="square" rtlCol="0">
            <a:spAutoFit/>
          </a:bodyPr>
          <a:lstStyle/>
          <a:p>
            <a:pPr marL="285750" indent="-285750">
              <a:buFont typeface="Arial" panose="020B0604020202020204" pitchFamily="34" charset="0"/>
              <a:buChar char="•"/>
            </a:pPr>
            <a:r>
              <a:rPr lang="en-US" sz="2600" dirty="0"/>
              <a:t>Data security &amp; privacy concerns </a:t>
            </a:r>
          </a:p>
          <a:p>
            <a:pPr marL="285750" indent="-285750">
              <a:buFont typeface="Arial" panose="020B0604020202020204" pitchFamily="34" charset="0"/>
              <a:buChar char="•"/>
            </a:pPr>
            <a:r>
              <a:rPr lang="en-US" sz="2600" dirty="0"/>
              <a:t>Need to localize models</a:t>
            </a:r>
          </a:p>
          <a:p>
            <a:pPr marL="285750" indent="-285750">
              <a:buFont typeface="Arial" panose="020B0604020202020204" pitchFamily="34" charset="0"/>
              <a:buChar char="•"/>
            </a:pPr>
            <a:r>
              <a:rPr lang="en-US" sz="2600" dirty="0"/>
              <a:t>Models degrade quickly</a:t>
            </a:r>
          </a:p>
          <a:p>
            <a:pPr marL="285750" indent="-285750">
              <a:buFont typeface="Arial" panose="020B0604020202020204" pitchFamily="34" charset="0"/>
              <a:buChar char="•"/>
            </a:pPr>
            <a:r>
              <a:rPr lang="en-US" sz="2600" dirty="0"/>
              <a:t>Python, R other machine learning tools used to create the models may not be easy to put into production systems</a:t>
            </a:r>
          </a:p>
        </p:txBody>
      </p:sp>
    </p:spTree>
    <p:extLst>
      <p:ext uri="{BB962C8B-B14F-4D97-AF65-F5344CB8AC3E}">
        <p14:creationId xmlns:p14="http://schemas.microsoft.com/office/powerpoint/2010/main" val="184807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6652" y="-257452"/>
            <a:ext cx="8937562" cy="7045469"/>
          </a:xfrm>
          <a:prstGeom prst="rect">
            <a:avLst/>
          </a:prstGeom>
        </p:spPr>
      </p:pic>
      <p:sp>
        <p:nvSpPr>
          <p:cNvPr id="6" name="Title 5"/>
          <p:cNvSpPr>
            <a:spLocks noGrp="1"/>
          </p:cNvSpPr>
          <p:nvPr>
            <p:ph type="title"/>
          </p:nvPr>
        </p:nvSpPr>
        <p:spPr>
          <a:xfrm>
            <a:off x="420950" y="845737"/>
            <a:ext cx="10515600" cy="1325563"/>
          </a:xfrm>
        </p:spPr>
        <p:txBody>
          <a:bodyPr>
            <a:normAutofit/>
          </a:bodyPr>
          <a:lstStyle/>
          <a:p>
            <a:pPr algn="r"/>
            <a:r>
              <a:rPr lang="en-US" b="1" i="1" dirty="0">
                <a:solidFill>
                  <a:schemeClr val="accent1">
                    <a:lumMod val="75000"/>
                  </a:schemeClr>
                </a:solidFill>
              </a:rPr>
              <a:t>Gartner Hype Cycle</a:t>
            </a:r>
          </a:p>
        </p:txBody>
      </p:sp>
      <p:sp>
        <p:nvSpPr>
          <p:cNvPr id="4" name="TextBox 3"/>
          <p:cNvSpPr txBox="1"/>
          <p:nvPr/>
        </p:nvSpPr>
        <p:spPr>
          <a:xfrm>
            <a:off x="9133114" y="3462981"/>
            <a:ext cx="2220686" cy="523220"/>
          </a:xfrm>
          <a:prstGeom prst="rect">
            <a:avLst/>
          </a:prstGeom>
          <a:noFill/>
          <a:ln w="50800">
            <a:solidFill>
              <a:srgbClr val="FF0000"/>
            </a:solidFill>
          </a:ln>
        </p:spPr>
        <p:txBody>
          <a:bodyPr wrap="square" rtlCol="0">
            <a:spAutoFit/>
          </a:bodyPr>
          <a:lstStyle/>
          <a:p>
            <a:r>
              <a:rPr lang="en-US" sz="2800" dirty="0"/>
              <a:t>Text Analytics</a:t>
            </a:r>
          </a:p>
        </p:txBody>
      </p:sp>
      <p:grpSp>
        <p:nvGrpSpPr>
          <p:cNvPr id="19" name="Group 18"/>
          <p:cNvGrpSpPr/>
          <p:nvPr/>
        </p:nvGrpSpPr>
        <p:grpSpPr>
          <a:xfrm>
            <a:off x="5252742" y="3279100"/>
            <a:ext cx="3855632" cy="890982"/>
            <a:chOff x="5252742" y="3279100"/>
            <a:chExt cx="3855632" cy="890982"/>
          </a:xfrm>
        </p:grpSpPr>
        <p:cxnSp>
          <p:nvCxnSpPr>
            <p:cNvPr id="7" name="Straight Arrow Connector 6"/>
            <p:cNvCxnSpPr>
              <a:endCxn id="12" idx="6"/>
            </p:cNvCxnSpPr>
            <p:nvPr/>
          </p:nvCxnSpPr>
          <p:spPr>
            <a:xfrm flipH="1">
              <a:off x="6939257" y="3724591"/>
              <a:ext cx="2169117"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252742" y="3279100"/>
              <a:ext cx="1686515" cy="89098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241418" y="55038"/>
            <a:ext cx="5866956" cy="1143394"/>
            <a:chOff x="3241418" y="55038"/>
            <a:chExt cx="5866956" cy="1143394"/>
          </a:xfrm>
        </p:grpSpPr>
        <p:sp>
          <p:nvSpPr>
            <p:cNvPr id="9" name="TextBox 8"/>
            <p:cNvSpPr txBox="1"/>
            <p:nvPr/>
          </p:nvSpPr>
          <p:spPr>
            <a:xfrm>
              <a:off x="6096000" y="103515"/>
              <a:ext cx="3012374" cy="523220"/>
            </a:xfrm>
            <a:prstGeom prst="rect">
              <a:avLst/>
            </a:prstGeom>
            <a:noFill/>
            <a:ln w="50800">
              <a:solidFill>
                <a:srgbClr val="FF0000"/>
              </a:solidFill>
            </a:ln>
          </p:spPr>
          <p:txBody>
            <a:bodyPr wrap="square" rtlCol="0">
              <a:spAutoFit/>
            </a:bodyPr>
            <a:lstStyle/>
            <a:p>
              <a:r>
                <a:rPr lang="en-US" sz="2800" dirty="0"/>
                <a:t>Machine Learning</a:t>
              </a:r>
            </a:p>
          </p:txBody>
        </p:sp>
        <p:cxnSp>
          <p:nvCxnSpPr>
            <p:cNvPr id="10" name="Straight Arrow Connector 9"/>
            <p:cNvCxnSpPr/>
            <p:nvPr/>
          </p:nvCxnSpPr>
          <p:spPr>
            <a:xfrm flipH="1">
              <a:off x="4864963" y="365125"/>
              <a:ext cx="1231037"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241418" y="55038"/>
              <a:ext cx="1686515" cy="114339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487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chemeClr val="accent1">
                    <a:lumMod val="75000"/>
                  </a:schemeClr>
                </a:solidFill>
              </a:rPr>
              <a:t>What machine learning can’t do … YET!</a:t>
            </a:r>
          </a:p>
        </p:txBody>
      </p:sp>
      <p:sp>
        <p:nvSpPr>
          <p:cNvPr id="3" name="Content Placeholder 2"/>
          <p:cNvSpPr>
            <a:spLocks noGrp="1"/>
          </p:cNvSpPr>
          <p:nvPr>
            <p:ph idx="1"/>
          </p:nvPr>
        </p:nvSpPr>
        <p:spPr>
          <a:xfrm>
            <a:off x="2000805" y="1570273"/>
            <a:ext cx="8190390" cy="615734"/>
          </a:xfrm>
        </p:spPr>
        <p:txBody>
          <a:bodyPr>
            <a:noAutofit/>
          </a:bodyPr>
          <a:lstStyle/>
          <a:p>
            <a:pPr marL="0" indent="0" algn="ctr">
              <a:buNone/>
            </a:pPr>
            <a:r>
              <a:rPr lang="en-US" sz="4000" i="1" dirty="0"/>
              <a:t>Think … infer … feel … create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22" y="2681327"/>
            <a:ext cx="11890159" cy="3994110"/>
          </a:xfrm>
          <a:prstGeom prst="rect">
            <a:avLst/>
          </a:prstGeom>
        </p:spPr>
      </p:pic>
    </p:spTree>
    <p:extLst>
      <p:ext uri="{BB962C8B-B14F-4D97-AF65-F5344CB8AC3E}">
        <p14:creationId xmlns:p14="http://schemas.microsoft.com/office/powerpoint/2010/main" val="358989403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0C2AAB-4FE1-49EF-8AA4-2AEDCA415872}"/>
              </a:ext>
            </a:extLst>
          </p:cNvPr>
          <p:cNvSpPr>
            <a:spLocks noGrp="1"/>
          </p:cNvSpPr>
          <p:nvPr>
            <p:ph type="title" idx="4294967295"/>
          </p:nvPr>
        </p:nvSpPr>
        <p:spPr>
          <a:xfrm>
            <a:off x="1676400" y="267300"/>
            <a:ext cx="10515600" cy="1325563"/>
          </a:xfrm>
        </p:spPr>
        <p:txBody>
          <a:bodyPr/>
          <a:lstStyle/>
          <a:p>
            <a:r>
              <a:rPr lang="en-CA" dirty="0"/>
              <a:t> </a:t>
            </a:r>
            <a:r>
              <a:rPr lang="en-CA" b="1" i="1" dirty="0">
                <a:solidFill>
                  <a:schemeClr val="accent1">
                    <a:lumMod val="75000"/>
                  </a:schemeClr>
                </a:solidFill>
              </a:rPr>
              <a:t>Text analytics use is skyrocketing</a:t>
            </a:r>
            <a:endParaRPr lang="en-US" b="1" i="1" dirty="0">
              <a:solidFill>
                <a:schemeClr val="accent1">
                  <a:lumMod val="75000"/>
                </a:schemeClr>
              </a:solidFill>
            </a:endParaRPr>
          </a:p>
        </p:txBody>
      </p:sp>
      <p:pic>
        <p:nvPicPr>
          <p:cNvPr id="12" name="Picture 11">
            <a:extLst>
              <a:ext uri="{FF2B5EF4-FFF2-40B4-BE49-F238E27FC236}">
                <a16:creationId xmlns:a16="http://schemas.microsoft.com/office/drawing/2014/main" xmlns="" id="{FE434AA3-ED63-4B70-80BE-0FC0E9661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244" y="1435708"/>
            <a:ext cx="3744889" cy="881824"/>
          </a:xfrm>
          <a:prstGeom prst="rect">
            <a:avLst/>
          </a:prstGeom>
          <a:ln w="25400">
            <a:solidFill>
              <a:schemeClr val="accent1"/>
            </a:solidFill>
          </a:ln>
        </p:spPr>
      </p:pic>
      <p:pic>
        <p:nvPicPr>
          <p:cNvPr id="19" name="Picture 18">
            <a:extLst>
              <a:ext uri="{FF2B5EF4-FFF2-40B4-BE49-F238E27FC236}">
                <a16:creationId xmlns:a16="http://schemas.microsoft.com/office/drawing/2014/main" xmlns="" id="{3A38A2DE-1FF3-4B5E-AEB4-A9243393F1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0237" y="3702740"/>
            <a:ext cx="5455231" cy="2727616"/>
          </a:xfrm>
          <a:prstGeom prst="rect">
            <a:avLst/>
          </a:prstGeom>
        </p:spPr>
      </p:pic>
      <p:sp>
        <p:nvSpPr>
          <p:cNvPr id="22" name="TextBox 21">
            <a:extLst>
              <a:ext uri="{FF2B5EF4-FFF2-40B4-BE49-F238E27FC236}">
                <a16:creationId xmlns:a16="http://schemas.microsoft.com/office/drawing/2014/main" xmlns="" id="{9AEE810E-943C-4387-BA5A-75ED78BC52FA}"/>
              </a:ext>
            </a:extLst>
          </p:cNvPr>
          <p:cNvSpPr txBox="1"/>
          <p:nvPr/>
        </p:nvSpPr>
        <p:spPr>
          <a:xfrm>
            <a:off x="268221" y="1584960"/>
            <a:ext cx="4357045" cy="461665"/>
          </a:xfrm>
          <a:prstGeom prst="rect">
            <a:avLst/>
          </a:prstGeom>
          <a:noFill/>
        </p:spPr>
        <p:txBody>
          <a:bodyPr wrap="square" rtlCol="0">
            <a:spAutoFit/>
          </a:bodyPr>
          <a:lstStyle/>
          <a:p>
            <a:r>
              <a:rPr lang="en-CA" sz="2400" dirty="0"/>
              <a:t>More machine readable text …</a:t>
            </a:r>
            <a:endParaRPr lang="en-US" sz="2400" dirty="0"/>
          </a:p>
        </p:txBody>
      </p:sp>
      <p:sp>
        <p:nvSpPr>
          <p:cNvPr id="23" name="TextBox 22">
            <a:extLst>
              <a:ext uri="{FF2B5EF4-FFF2-40B4-BE49-F238E27FC236}">
                <a16:creationId xmlns:a16="http://schemas.microsoft.com/office/drawing/2014/main" xmlns="" id="{B8C93CD3-92F0-479C-B7C6-1AE0375BB37D}"/>
              </a:ext>
            </a:extLst>
          </p:cNvPr>
          <p:cNvSpPr txBox="1"/>
          <p:nvPr/>
        </p:nvSpPr>
        <p:spPr>
          <a:xfrm>
            <a:off x="525674" y="2869566"/>
            <a:ext cx="10384982" cy="461665"/>
          </a:xfrm>
          <a:prstGeom prst="rect">
            <a:avLst/>
          </a:prstGeom>
          <a:noFill/>
        </p:spPr>
        <p:txBody>
          <a:bodyPr wrap="square" rtlCol="0">
            <a:spAutoFit/>
          </a:bodyPr>
          <a:lstStyle/>
          <a:p>
            <a:r>
              <a:rPr lang="en-CA" sz="2400" dirty="0"/>
              <a:t>Computing &amp; data storage that is cheaper, more mobile, powerful &amp; connected</a:t>
            </a:r>
            <a:endParaRPr lang="en-US" sz="2400" dirty="0"/>
          </a:p>
        </p:txBody>
      </p:sp>
      <p:sp>
        <p:nvSpPr>
          <p:cNvPr id="24" name="TextBox 23">
            <a:extLst>
              <a:ext uri="{FF2B5EF4-FFF2-40B4-BE49-F238E27FC236}">
                <a16:creationId xmlns:a16="http://schemas.microsoft.com/office/drawing/2014/main" xmlns="" id="{ADEE3D4B-C211-4D8C-BA73-BB46C47D3DF2}"/>
              </a:ext>
            </a:extLst>
          </p:cNvPr>
          <p:cNvSpPr txBox="1"/>
          <p:nvPr/>
        </p:nvSpPr>
        <p:spPr>
          <a:xfrm>
            <a:off x="1676400" y="5590844"/>
            <a:ext cx="7535030" cy="1200329"/>
          </a:xfrm>
          <a:prstGeom prst="rect">
            <a:avLst/>
          </a:prstGeom>
          <a:noFill/>
        </p:spPr>
        <p:txBody>
          <a:bodyPr wrap="square" rtlCol="0">
            <a:spAutoFit/>
          </a:bodyPr>
          <a:lstStyle/>
          <a:p>
            <a:pPr marL="342900" indent="-342900">
              <a:buFont typeface="Arial" panose="020B0604020202020204" pitchFamily="34" charset="0"/>
              <a:buChar char="•"/>
            </a:pPr>
            <a:r>
              <a:rPr lang="en-CA" sz="2400" dirty="0"/>
              <a:t>More efficient, less error prone text processing</a:t>
            </a:r>
          </a:p>
          <a:p>
            <a:pPr marL="342900" indent="-342900">
              <a:buFont typeface="Arial" panose="020B0604020202020204" pitchFamily="34" charset="0"/>
              <a:buChar char="•"/>
            </a:pPr>
            <a:r>
              <a:rPr lang="en-CA" sz="2400" dirty="0"/>
              <a:t>More data for business intelligence</a:t>
            </a:r>
          </a:p>
          <a:p>
            <a:pPr marL="342900" indent="-342900">
              <a:buFont typeface="Arial" panose="020B0604020202020204" pitchFamily="34" charset="0"/>
              <a:buChar char="•"/>
            </a:pPr>
            <a:r>
              <a:rPr lang="en-CA" sz="2400" dirty="0"/>
              <a:t>= better predictions</a:t>
            </a:r>
          </a:p>
        </p:txBody>
      </p:sp>
      <p:sp>
        <p:nvSpPr>
          <p:cNvPr id="3" name="Plus 2"/>
          <p:cNvSpPr/>
          <p:nvPr/>
        </p:nvSpPr>
        <p:spPr>
          <a:xfrm>
            <a:off x="1805182" y="2134072"/>
            <a:ext cx="635698" cy="72796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805182" y="4714386"/>
            <a:ext cx="641561" cy="753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9"/>
          <p:cNvSpPr/>
          <p:nvPr/>
        </p:nvSpPr>
        <p:spPr>
          <a:xfrm>
            <a:off x="1805182" y="3338756"/>
            <a:ext cx="635698" cy="72796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44765" y="4138744"/>
            <a:ext cx="2554878" cy="461665"/>
          </a:xfrm>
          <a:prstGeom prst="rect">
            <a:avLst/>
          </a:prstGeom>
          <a:noFill/>
        </p:spPr>
        <p:txBody>
          <a:bodyPr wrap="square" rtlCol="0">
            <a:spAutoFit/>
          </a:bodyPr>
          <a:lstStyle/>
          <a:p>
            <a:r>
              <a:rPr lang="en-US" sz="2400" dirty="0"/>
              <a:t>Machine learning</a:t>
            </a:r>
          </a:p>
        </p:txBody>
      </p:sp>
      <p:sp>
        <p:nvSpPr>
          <p:cNvPr id="6" name="TextBox 5"/>
          <p:cNvSpPr txBox="1"/>
          <p:nvPr/>
        </p:nvSpPr>
        <p:spPr>
          <a:xfrm>
            <a:off x="9804851" y="6060203"/>
            <a:ext cx="990395" cy="261610"/>
          </a:xfrm>
          <a:prstGeom prst="rect">
            <a:avLst/>
          </a:prstGeom>
          <a:noFill/>
        </p:spPr>
        <p:txBody>
          <a:bodyPr wrap="square" rtlCol="0">
            <a:spAutoFit/>
          </a:bodyPr>
          <a:lstStyle/>
          <a:p>
            <a:r>
              <a:rPr lang="en-US" sz="1100" i="1" dirty="0" err="1"/>
              <a:t>IntellyticsHub</a:t>
            </a:r>
            <a:endParaRPr lang="en-US" sz="1100" i="1" dirty="0"/>
          </a:p>
        </p:txBody>
      </p:sp>
    </p:spTree>
    <p:extLst>
      <p:ext uri="{BB962C8B-B14F-4D97-AF65-F5344CB8AC3E}">
        <p14:creationId xmlns:p14="http://schemas.microsoft.com/office/powerpoint/2010/main" val="326877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chemeClr val="accent1">
                    <a:lumMod val="75000"/>
                  </a:schemeClr>
                </a:solidFill>
              </a:rPr>
              <a:t>Text of interest to accountants includes:</a:t>
            </a:r>
          </a:p>
        </p:txBody>
      </p:sp>
      <p:sp>
        <p:nvSpPr>
          <p:cNvPr id="3" name="Content Placeholder 2"/>
          <p:cNvSpPr>
            <a:spLocks noGrp="1"/>
          </p:cNvSpPr>
          <p:nvPr>
            <p:ph idx="1"/>
          </p:nvPr>
        </p:nvSpPr>
        <p:spPr/>
        <p:txBody>
          <a:bodyPr>
            <a:normAutofit fontScale="92500" lnSpcReduction="20000"/>
          </a:bodyPr>
          <a:lstStyle/>
          <a:p>
            <a:r>
              <a:rPr lang="en-US" dirty="0"/>
              <a:t>News – e.g. earnings announcements, trade publications</a:t>
            </a:r>
          </a:p>
          <a:p>
            <a:r>
              <a:rPr lang="en-US" dirty="0"/>
              <a:t>Business documents: invoices, contracts</a:t>
            </a:r>
          </a:p>
          <a:p>
            <a:r>
              <a:rPr lang="en-US" dirty="0"/>
              <a:t>Meeting minutes</a:t>
            </a:r>
          </a:p>
          <a:p>
            <a:r>
              <a:rPr lang="en-US" dirty="0"/>
              <a:t>Emails </a:t>
            </a:r>
          </a:p>
          <a:p>
            <a:r>
              <a:rPr lang="en-US" dirty="0"/>
              <a:t>Social media</a:t>
            </a:r>
          </a:p>
          <a:p>
            <a:r>
              <a:rPr lang="en-US" dirty="0"/>
              <a:t>Annual reports (MD&amp;A, audit report, internal control report, etc.)</a:t>
            </a:r>
          </a:p>
          <a:p>
            <a:r>
              <a:rPr lang="en-US" dirty="0"/>
              <a:t>Proxy statements (Committee reports, director biographies)</a:t>
            </a:r>
          </a:p>
          <a:p>
            <a:r>
              <a:rPr lang="en-US" dirty="0"/>
              <a:t>Contracts</a:t>
            </a:r>
          </a:p>
          <a:p>
            <a:r>
              <a:rPr lang="en-US" dirty="0"/>
              <a:t>Conference call transcripts</a:t>
            </a:r>
          </a:p>
          <a:p>
            <a:r>
              <a:rPr lang="en-US" dirty="0"/>
              <a:t>Interview transcripts</a:t>
            </a:r>
          </a:p>
        </p:txBody>
      </p:sp>
    </p:spTree>
    <p:extLst>
      <p:ext uri="{BB962C8B-B14F-4D97-AF65-F5344CB8AC3E}">
        <p14:creationId xmlns:p14="http://schemas.microsoft.com/office/powerpoint/2010/main" val="284909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562713" y="2494626"/>
            <a:ext cx="5499371" cy="3814484"/>
          </a:xfrm>
          <a:prstGeom prst="rect">
            <a:avLst/>
          </a:prstGeom>
        </p:spPr>
      </p:pic>
      <p:sp>
        <p:nvSpPr>
          <p:cNvPr id="2" name="Title 1"/>
          <p:cNvSpPr>
            <a:spLocks noGrp="1"/>
          </p:cNvSpPr>
          <p:nvPr>
            <p:ph type="title"/>
          </p:nvPr>
        </p:nvSpPr>
        <p:spPr>
          <a:xfrm>
            <a:off x="839787" y="365125"/>
            <a:ext cx="11189455" cy="1325563"/>
          </a:xfrm>
        </p:spPr>
        <p:txBody>
          <a:bodyPr/>
          <a:lstStyle/>
          <a:p>
            <a:r>
              <a:rPr lang="en-US" b="1" i="1" dirty="0">
                <a:solidFill>
                  <a:schemeClr val="accent1">
                    <a:lumMod val="75000"/>
                  </a:schemeClr>
                </a:solidFill>
              </a:rPr>
              <a:t>Text Analytics + Machine Learning: a powerful duo</a:t>
            </a:r>
          </a:p>
        </p:txBody>
      </p:sp>
      <p:sp>
        <p:nvSpPr>
          <p:cNvPr id="4" name="Content Placeholder 3"/>
          <p:cNvSpPr>
            <a:spLocks noGrp="1"/>
          </p:cNvSpPr>
          <p:nvPr>
            <p:ph sz="half" idx="2"/>
          </p:nvPr>
        </p:nvSpPr>
        <p:spPr>
          <a:xfrm>
            <a:off x="954015" y="1675398"/>
            <a:ext cx="5157787" cy="3684588"/>
          </a:xfrm>
        </p:spPr>
        <p:txBody>
          <a:bodyPr>
            <a:normAutofit/>
          </a:bodyPr>
          <a:lstStyle/>
          <a:p>
            <a:pPr marL="0" indent="0">
              <a:buNone/>
            </a:pPr>
            <a:r>
              <a:rPr lang="en-US" sz="2400" b="1" i="1" dirty="0"/>
              <a:t>Text analytics</a:t>
            </a:r>
            <a:r>
              <a:rPr lang="en-US" sz="2400" b="1" dirty="0"/>
              <a:t>: </a:t>
            </a:r>
            <a:r>
              <a:rPr lang="en-US" sz="2400" dirty="0"/>
              <a:t>Extracts relevant information from text by turning unstructured text into data for analysis. Techniques range from simple searches to using deep learning (a subset of machine learning) for natural language processing (NLP).</a:t>
            </a:r>
          </a:p>
          <a:p>
            <a:endParaRPr lang="en-US" sz="2400" dirty="0"/>
          </a:p>
          <a:p>
            <a:endParaRPr lang="en-US" sz="2400" dirty="0"/>
          </a:p>
        </p:txBody>
      </p:sp>
      <p:sp>
        <p:nvSpPr>
          <p:cNvPr id="6" name="Content Placeholder 5"/>
          <p:cNvSpPr>
            <a:spLocks noGrp="1"/>
          </p:cNvSpPr>
          <p:nvPr>
            <p:ph sz="quarter" idx="4"/>
          </p:nvPr>
        </p:nvSpPr>
        <p:spPr>
          <a:xfrm>
            <a:off x="6321569" y="1690688"/>
            <a:ext cx="5022542" cy="2910304"/>
          </a:xfrm>
        </p:spPr>
        <p:txBody>
          <a:bodyPr>
            <a:normAutofit lnSpcReduction="10000"/>
          </a:bodyPr>
          <a:lstStyle/>
          <a:p>
            <a:pPr marL="0" indent="0">
              <a:buNone/>
            </a:pPr>
            <a:r>
              <a:rPr lang="en-US" sz="2400" b="1" i="1" dirty="0"/>
              <a:t>Machine learning:</a:t>
            </a:r>
            <a:r>
              <a:rPr lang="en-US" sz="2400" i="1" dirty="0"/>
              <a:t> </a:t>
            </a:r>
            <a:r>
              <a:rPr lang="en-US" sz="2400" dirty="0"/>
              <a:t>Builds systems that learn from data, identify patterns, and make predictions (and decisions) with minimal human intervention.</a:t>
            </a:r>
          </a:p>
          <a:p>
            <a:pPr marL="0" indent="0">
              <a:buNone/>
            </a:pPr>
            <a:endParaRPr lang="en-US" dirty="0"/>
          </a:p>
          <a:p>
            <a:endParaRPr lang="en-US" dirty="0"/>
          </a:p>
          <a:p>
            <a:pPr marL="0" indent="0">
              <a:buNone/>
            </a:pPr>
            <a:r>
              <a:rPr lang="en-US" dirty="0"/>
              <a:t>  </a:t>
            </a:r>
          </a:p>
        </p:txBody>
      </p:sp>
      <p:sp>
        <p:nvSpPr>
          <p:cNvPr id="8" name="TextBox 7"/>
          <p:cNvSpPr txBox="1"/>
          <p:nvPr/>
        </p:nvSpPr>
        <p:spPr>
          <a:xfrm>
            <a:off x="8556124" y="6093665"/>
            <a:ext cx="3473118" cy="215444"/>
          </a:xfrm>
          <a:prstGeom prst="rect">
            <a:avLst/>
          </a:prstGeom>
          <a:noFill/>
        </p:spPr>
        <p:txBody>
          <a:bodyPr wrap="square" rtlCol="0">
            <a:spAutoFit/>
          </a:bodyPr>
          <a:lstStyle/>
          <a:p>
            <a:r>
              <a:rPr lang="en-US" sz="800" i="1" dirty="0"/>
              <a:t>SAS Institute: Hall, Dean, Kabul, and Silva: An Overview of Machine Learning</a:t>
            </a:r>
          </a:p>
        </p:txBody>
      </p:sp>
      <p:grpSp>
        <p:nvGrpSpPr>
          <p:cNvPr id="10" name="Group 9"/>
          <p:cNvGrpSpPr/>
          <p:nvPr/>
        </p:nvGrpSpPr>
        <p:grpSpPr>
          <a:xfrm>
            <a:off x="1049554" y="4074850"/>
            <a:ext cx="5062248" cy="2595409"/>
            <a:chOff x="1886176" y="4145570"/>
            <a:chExt cx="3207940" cy="1959907"/>
          </a:xfrm>
        </p:grpSpPr>
        <p:pic>
          <p:nvPicPr>
            <p:cNvPr id="9" name="Picture 12" descr="Image result for document term matrix">
              <a:extLst>
                <a:ext uri="{FF2B5EF4-FFF2-40B4-BE49-F238E27FC236}">
                  <a16:creationId xmlns:a16="http://schemas.microsoft.com/office/drawing/2014/main" xmlns="" id="{6D88B625-885C-41F1-9311-31BDF2F4C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176" y="4145570"/>
              <a:ext cx="3207940" cy="19599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611529" y="4208801"/>
              <a:ext cx="1377722" cy="430887"/>
            </a:xfrm>
            <a:prstGeom prst="rect">
              <a:avLst/>
            </a:prstGeom>
            <a:solidFill>
              <a:schemeClr val="bg1"/>
            </a:solidFill>
          </p:spPr>
          <p:txBody>
            <a:bodyPr wrap="square" rtlCol="0">
              <a:spAutoFit/>
            </a:bodyPr>
            <a:lstStyle/>
            <a:p>
              <a:r>
                <a:rPr lang="en-US" sz="1400" dirty="0"/>
                <a:t>Structured data</a:t>
              </a:r>
            </a:p>
            <a:p>
              <a:endParaRPr lang="en-US" sz="800" dirty="0"/>
            </a:p>
          </p:txBody>
        </p:sp>
      </p:grpSp>
    </p:spTree>
    <p:extLst>
      <p:ext uri="{BB962C8B-B14F-4D97-AF65-F5344CB8AC3E}">
        <p14:creationId xmlns:p14="http://schemas.microsoft.com/office/powerpoint/2010/main" val="54386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4201332" y="3948088"/>
            <a:ext cx="5388765" cy="2359059"/>
          </a:xfrm>
          <a:prstGeom prst="rect">
            <a:avLst/>
          </a:prstGeom>
        </p:spPr>
      </p:pic>
      <p:pic>
        <p:nvPicPr>
          <p:cNvPr id="13" name="Picture 12"/>
          <p:cNvPicPr>
            <a:picLocks noChangeAspect="1"/>
          </p:cNvPicPr>
          <p:nvPr/>
        </p:nvPicPr>
        <p:blipFill>
          <a:blip r:embed="rId4"/>
          <a:stretch>
            <a:fillRect/>
          </a:stretch>
        </p:blipFill>
        <p:spPr>
          <a:xfrm>
            <a:off x="6445188" y="303689"/>
            <a:ext cx="4375951" cy="2477829"/>
          </a:xfrm>
          <a:prstGeom prst="rect">
            <a:avLst/>
          </a:prstGeom>
        </p:spPr>
      </p:pic>
      <p:sp>
        <p:nvSpPr>
          <p:cNvPr id="7" name="Title 6"/>
          <p:cNvSpPr>
            <a:spLocks noGrp="1"/>
          </p:cNvSpPr>
          <p:nvPr>
            <p:ph type="title"/>
          </p:nvPr>
        </p:nvSpPr>
        <p:spPr/>
        <p:txBody>
          <a:bodyPr/>
          <a:lstStyle/>
          <a:p>
            <a:r>
              <a:rPr lang="en-US" b="1" i="1" dirty="0">
                <a:solidFill>
                  <a:schemeClr val="accent1">
                    <a:lumMod val="75000"/>
                  </a:schemeClr>
                </a:solidFill>
              </a:rPr>
              <a:t>Text Analytics can…</a:t>
            </a:r>
          </a:p>
        </p:txBody>
      </p:sp>
      <p:sp>
        <p:nvSpPr>
          <p:cNvPr id="9" name="Content Placeholder 8"/>
          <p:cNvSpPr>
            <a:spLocks noGrp="1"/>
          </p:cNvSpPr>
          <p:nvPr>
            <p:ph sz="half" idx="4294967295"/>
          </p:nvPr>
        </p:nvSpPr>
        <p:spPr>
          <a:xfrm>
            <a:off x="488272" y="1690687"/>
            <a:ext cx="5956916" cy="4514803"/>
          </a:xfrm>
        </p:spPr>
        <p:txBody>
          <a:bodyPr>
            <a:normAutofit fontScale="85000" lnSpcReduction="20000"/>
          </a:bodyPr>
          <a:lstStyle/>
          <a:p>
            <a:r>
              <a:rPr lang="en-US" dirty="0"/>
              <a:t>Visualize and describe text</a:t>
            </a:r>
          </a:p>
          <a:p>
            <a:r>
              <a:rPr lang="en-US" dirty="0"/>
              <a:t>Crawl and tag social media, web resources, &amp; other documents (e.g. contracts)</a:t>
            </a:r>
          </a:p>
          <a:p>
            <a:r>
              <a:rPr lang="en-US" dirty="0"/>
              <a:t>Search words/phrases/n-grams</a:t>
            </a:r>
          </a:p>
          <a:p>
            <a:r>
              <a:rPr lang="en-US" dirty="0"/>
              <a:t>Recognize entities</a:t>
            </a:r>
          </a:p>
          <a:p>
            <a:r>
              <a:rPr lang="en-US" dirty="0"/>
              <a:t>Classify documents </a:t>
            </a:r>
          </a:p>
          <a:p>
            <a:r>
              <a:rPr lang="en-US" dirty="0"/>
              <a:t>Identify topics in collections of text </a:t>
            </a:r>
          </a:p>
          <a:p>
            <a:r>
              <a:rPr lang="en-US" dirty="0"/>
              <a:t>Cluster similar documents </a:t>
            </a:r>
          </a:p>
          <a:p>
            <a:r>
              <a:rPr lang="en-US" dirty="0"/>
              <a:t>Extract text or concepts</a:t>
            </a:r>
          </a:p>
          <a:p>
            <a:r>
              <a:rPr lang="en-US" dirty="0"/>
              <a:t>Analyze sentiment and tone </a:t>
            </a:r>
          </a:p>
          <a:p>
            <a:r>
              <a:rPr lang="en-US" dirty="0"/>
              <a:t>Tag parts of speech - NLP</a:t>
            </a:r>
          </a:p>
          <a:p>
            <a:r>
              <a:rPr lang="en-US" dirty="0"/>
              <a:t>Structure text for analysis</a:t>
            </a:r>
          </a:p>
          <a:p>
            <a:endParaRPr lang="en-US" dirty="0"/>
          </a:p>
          <a:p>
            <a:endParaRPr lang="en-US" dirty="0"/>
          </a:p>
          <a:p>
            <a:endParaRPr lang="en-US" dirty="0"/>
          </a:p>
          <a:p>
            <a:endParaRPr lang="en-US" dirty="0"/>
          </a:p>
          <a:p>
            <a:endParaRPr lang="en-US" dirty="0"/>
          </a:p>
          <a:p>
            <a:endParaRPr lang="en-US" dirty="0"/>
          </a:p>
        </p:txBody>
      </p:sp>
      <p:pic>
        <p:nvPicPr>
          <p:cNvPr id="12" name="Picture 11"/>
          <p:cNvPicPr>
            <a:picLocks noChangeAspect="1"/>
          </p:cNvPicPr>
          <p:nvPr/>
        </p:nvPicPr>
        <p:blipFill>
          <a:blip r:embed="rId5"/>
          <a:stretch>
            <a:fillRect/>
          </a:stretch>
        </p:blipFill>
        <p:spPr>
          <a:xfrm>
            <a:off x="7970460" y="2423605"/>
            <a:ext cx="4081716" cy="3315810"/>
          </a:xfrm>
          <a:prstGeom prst="rect">
            <a:avLst/>
          </a:prstGeom>
        </p:spPr>
      </p:pic>
      <p:sp>
        <p:nvSpPr>
          <p:cNvPr id="16" name="TextBox 15"/>
          <p:cNvSpPr txBox="1"/>
          <p:nvPr/>
        </p:nvSpPr>
        <p:spPr>
          <a:xfrm>
            <a:off x="8824405" y="6413416"/>
            <a:ext cx="3142696" cy="276999"/>
          </a:xfrm>
          <a:prstGeom prst="rect">
            <a:avLst/>
          </a:prstGeom>
          <a:noFill/>
        </p:spPr>
        <p:txBody>
          <a:bodyPr wrap="square" rtlCol="0">
            <a:spAutoFit/>
          </a:bodyPr>
          <a:lstStyle/>
          <a:p>
            <a:r>
              <a:rPr lang="en-US" sz="1200" i="1" dirty="0"/>
              <a:t>Screen captures: </a:t>
            </a:r>
            <a:r>
              <a:rPr lang="en-US" sz="1200" i="1" dirty="0" err="1"/>
              <a:t>Provalis</a:t>
            </a:r>
            <a:r>
              <a:rPr lang="en-US" sz="1200" i="1" dirty="0"/>
              <a:t> Research - </a:t>
            </a:r>
            <a:r>
              <a:rPr lang="en-US" sz="1200" i="1" dirty="0" err="1"/>
              <a:t>Wordstat</a:t>
            </a:r>
            <a:endParaRPr lang="en-US" sz="1200" i="1" dirty="0"/>
          </a:p>
        </p:txBody>
      </p:sp>
    </p:spTree>
    <p:extLst>
      <p:ext uri="{BB962C8B-B14F-4D97-AF65-F5344CB8AC3E}">
        <p14:creationId xmlns:p14="http://schemas.microsoft.com/office/powerpoint/2010/main" val="328545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516" y="1116682"/>
            <a:ext cx="11022629" cy="5532692"/>
          </a:xfrm>
        </p:spPr>
      </p:pic>
      <p:sp>
        <p:nvSpPr>
          <p:cNvPr id="7" name="Title 6"/>
          <p:cNvSpPr>
            <a:spLocks noGrp="1"/>
          </p:cNvSpPr>
          <p:nvPr>
            <p:ph type="title"/>
          </p:nvPr>
        </p:nvSpPr>
        <p:spPr/>
        <p:txBody>
          <a:bodyPr>
            <a:normAutofit/>
          </a:bodyPr>
          <a:lstStyle/>
          <a:p>
            <a:r>
              <a:rPr lang="en-US" b="1" i="1" dirty="0">
                <a:solidFill>
                  <a:schemeClr val="accent1">
                    <a:lumMod val="75000"/>
                  </a:schemeClr>
                </a:solidFill>
              </a:rPr>
              <a:t>Machine Learning</a:t>
            </a:r>
          </a:p>
        </p:txBody>
      </p:sp>
    </p:spTree>
    <p:extLst>
      <p:ext uri="{BB962C8B-B14F-4D97-AF65-F5344CB8AC3E}">
        <p14:creationId xmlns:p14="http://schemas.microsoft.com/office/powerpoint/2010/main" val="3966355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chemeClr val="accent1">
                    <a:lumMod val="75000"/>
                  </a:schemeClr>
                </a:solidFill>
              </a:rPr>
              <a:t>Types of machine learning</a:t>
            </a:r>
          </a:p>
        </p:txBody>
      </p:sp>
      <p:pic>
        <p:nvPicPr>
          <p:cNvPr id="4" name="Picture 3"/>
          <p:cNvPicPr>
            <a:picLocks noChangeAspect="1"/>
          </p:cNvPicPr>
          <p:nvPr/>
        </p:nvPicPr>
        <p:blipFill>
          <a:blip r:embed="rId3"/>
          <a:stretch>
            <a:fillRect/>
          </a:stretch>
        </p:blipFill>
        <p:spPr>
          <a:xfrm>
            <a:off x="838200" y="1466046"/>
            <a:ext cx="11212337" cy="5400326"/>
          </a:xfrm>
          <a:prstGeom prst="rect">
            <a:avLst/>
          </a:prstGeom>
        </p:spPr>
      </p:pic>
    </p:spTree>
    <p:extLst>
      <p:ext uri="{BB962C8B-B14F-4D97-AF65-F5344CB8AC3E}">
        <p14:creationId xmlns:p14="http://schemas.microsoft.com/office/powerpoint/2010/main" val="93541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29045" cy="1325563"/>
          </a:xfrm>
        </p:spPr>
        <p:txBody>
          <a:bodyPr>
            <a:normAutofit/>
          </a:bodyPr>
          <a:lstStyle/>
          <a:p>
            <a:r>
              <a:rPr lang="en-US" b="1" i="1" dirty="0">
                <a:solidFill>
                  <a:schemeClr val="accent1">
                    <a:lumMod val="75000"/>
                  </a:schemeClr>
                </a:solidFill>
              </a:rPr>
              <a:t>So many different models to choose from!</a:t>
            </a:r>
          </a:p>
        </p:txBody>
      </p:sp>
      <p:sp>
        <p:nvSpPr>
          <p:cNvPr id="6" name="TextBox 5"/>
          <p:cNvSpPr txBox="1"/>
          <p:nvPr/>
        </p:nvSpPr>
        <p:spPr>
          <a:xfrm>
            <a:off x="944952" y="1452723"/>
            <a:ext cx="2945082" cy="1538883"/>
          </a:xfrm>
          <a:prstGeom prst="rect">
            <a:avLst/>
          </a:prstGeom>
          <a:noFill/>
          <a:ln w="50800">
            <a:solidFill>
              <a:schemeClr val="accent1"/>
            </a:solidFill>
          </a:ln>
        </p:spPr>
        <p:txBody>
          <a:bodyPr wrap="square" rtlCol="0">
            <a:spAutoFit/>
          </a:bodyPr>
          <a:lstStyle/>
          <a:p>
            <a:r>
              <a:rPr lang="en-US" sz="2800" dirty="0"/>
              <a:t>Simple methods may </a:t>
            </a:r>
            <a:r>
              <a:rPr lang="en-US" sz="2800" b="1" i="1" dirty="0" err="1"/>
              <a:t>underfit</a:t>
            </a:r>
            <a:endParaRPr lang="en-US" sz="2800" b="1" i="1" dirty="0"/>
          </a:p>
          <a:p>
            <a:endParaRPr lang="en-US" sz="900" i="1" dirty="0"/>
          </a:p>
          <a:p>
            <a:r>
              <a:rPr lang="en-US" sz="2800" b="1" i="1" dirty="0"/>
              <a:t>-&gt; Poor prediction</a:t>
            </a:r>
          </a:p>
        </p:txBody>
      </p:sp>
      <p:sp>
        <p:nvSpPr>
          <p:cNvPr id="7" name="TextBox 6"/>
          <p:cNvSpPr txBox="1"/>
          <p:nvPr/>
        </p:nvSpPr>
        <p:spPr>
          <a:xfrm>
            <a:off x="4665958" y="2330423"/>
            <a:ext cx="3194462" cy="1546577"/>
          </a:xfrm>
          <a:prstGeom prst="rect">
            <a:avLst/>
          </a:prstGeom>
          <a:noFill/>
          <a:ln w="50800">
            <a:solidFill>
              <a:schemeClr val="accent1"/>
            </a:solidFill>
          </a:ln>
        </p:spPr>
        <p:txBody>
          <a:bodyPr wrap="square" rtlCol="0">
            <a:spAutoFit/>
          </a:bodyPr>
          <a:lstStyle/>
          <a:p>
            <a:r>
              <a:rPr lang="en-US" sz="2800" dirty="0"/>
              <a:t>Complex methods may </a:t>
            </a:r>
            <a:r>
              <a:rPr lang="en-US" sz="2800" b="1" i="1" dirty="0" err="1"/>
              <a:t>overfit</a:t>
            </a:r>
            <a:endParaRPr lang="en-US" sz="2800" b="1" i="1" dirty="0"/>
          </a:p>
          <a:p>
            <a:endParaRPr lang="en-US" sz="1050" i="1" dirty="0"/>
          </a:p>
          <a:p>
            <a:r>
              <a:rPr lang="en-US" sz="2800" b="1" i="1" dirty="0"/>
              <a:t>-&gt; not generalizable</a:t>
            </a:r>
          </a:p>
        </p:txBody>
      </p:sp>
      <p:pic>
        <p:nvPicPr>
          <p:cNvPr id="8" name="Picture 7"/>
          <p:cNvPicPr>
            <a:picLocks noChangeAspect="1"/>
          </p:cNvPicPr>
          <p:nvPr/>
        </p:nvPicPr>
        <p:blipFill>
          <a:blip r:embed="rId3"/>
          <a:stretch>
            <a:fillRect/>
          </a:stretch>
        </p:blipFill>
        <p:spPr>
          <a:xfrm>
            <a:off x="682210" y="3103712"/>
            <a:ext cx="3106017" cy="2573233"/>
          </a:xfrm>
          <a:prstGeom prst="rect">
            <a:avLst/>
          </a:prstGeom>
        </p:spPr>
      </p:pic>
      <p:pic>
        <p:nvPicPr>
          <p:cNvPr id="9" name="Picture 8"/>
          <p:cNvPicPr>
            <a:picLocks noChangeAspect="1"/>
          </p:cNvPicPr>
          <p:nvPr/>
        </p:nvPicPr>
        <p:blipFill>
          <a:blip r:embed="rId4"/>
          <a:stretch>
            <a:fillRect/>
          </a:stretch>
        </p:blipFill>
        <p:spPr>
          <a:xfrm>
            <a:off x="4414076" y="3942789"/>
            <a:ext cx="3279154" cy="2844284"/>
          </a:xfrm>
          <a:prstGeom prst="rect">
            <a:avLst/>
          </a:prstGeom>
        </p:spPr>
      </p:pic>
      <p:pic>
        <p:nvPicPr>
          <p:cNvPr id="11" name="Picture 10"/>
          <p:cNvPicPr>
            <a:picLocks noChangeAspect="1"/>
          </p:cNvPicPr>
          <p:nvPr/>
        </p:nvPicPr>
        <p:blipFill>
          <a:blip r:embed="rId5"/>
          <a:stretch>
            <a:fillRect/>
          </a:stretch>
        </p:blipFill>
        <p:spPr>
          <a:xfrm>
            <a:off x="8070506" y="2222164"/>
            <a:ext cx="3548165" cy="2616324"/>
          </a:xfrm>
          <a:prstGeom prst="rect">
            <a:avLst/>
          </a:prstGeom>
        </p:spPr>
      </p:pic>
      <p:sp>
        <p:nvSpPr>
          <p:cNvPr id="12" name="TextBox 11"/>
          <p:cNvSpPr txBox="1"/>
          <p:nvPr/>
        </p:nvSpPr>
        <p:spPr>
          <a:xfrm>
            <a:off x="8450842" y="4984447"/>
            <a:ext cx="3416402" cy="1384995"/>
          </a:xfrm>
          <a:prstGeom prst="rect">
            <a:avLst/>
          </a:prstGeom>
          <a:noFill/>
          <a:ln w="50800">
            <a:solidFill>
              <a:schemeClr val="accent1"/>
            </a:solidFill>
          </a:ln>
        </p:spPr>
        <p:txBody>
          <a:bodyPr wrap="square" rtlCol="0">
            <a:spAutoFit/>
          </a:bodyPr>
          <a:lstStyle/>
          <a:p>
            <a:r>
              <a:rPr lang="en-US" sz="2800" b="1" dirty="0"/>
              <a:t>Experiment to find the simplest one that predicts well enough </a:t>
            </a:r>
            <a:endParaRPr lang="en-US" sz="1050" b="1" i="1" dirty="0"/>
          </a:p>
        </p:txBody>
      </p:sp>
    </p:spTree>
    <p:extLst>
      <p:ext uri="{BB962C8B-B14F-4D97-AF65-F5344CB8AC3E}">
        <p14:creationId xmlns:p14="http://schemas.microsoft.com/office/powerpoint/2010/main" val="149113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7"/>
            <a:ext cx="10515600" cy="4781133"/>
          </a:xfrm>
        </p:spPr>
        <p:txBody>
          <a:bodyPr>
            <a:normAutofit fontScale="85000" lnSpcReduction="20000"/>
          </a:bodyPr>
          <a:lstStyle/>
          <a:p>
            <a:r>
              <a:rPr lang="en-US" b="1" i="1" dirty="0"/>
              <a:t>Complex models may handle data better</a:t>
            </a:r>
          </a:p>
          <a:p>
            <a:pPr lvl="1"/>
            <a:r>
              <a:rPr lang="en-US" sz="2800" dirty="0"/>
              <a:t>Outliers</a:t>
            </a:r>
          </a:p>
          <a:p>
            <a:pPr lvl="1"/>
            <a:r>
              <a:rPr lang="en-US" sz="2800" dirty="0"/>
              <a:t>Non-linearity</a:t>
            </a:r>
          </a:p>
          <a:p>
            <a:pPr lvl="1"/>
            <a:r>
              <a:rPr lang="en-US" sz="2800" dirty="0"/>
              <a:t>Correlated variables</a:t>
            </a:r>
          </a:p>
          <a:p>
            <a:pPr lvl="1"/>
            <a:r>
              <a:rPr lang="en-US" sz="2800" dirty="0"/>
              <a:t>Unknown interactions between variables </a:t>
            </a:r>
          </a:p>
          <a:p>
            <a:pPr lvl="1"/>
            <a:r>
              <a:rPr lang="en-US" sz="2800" dirty="0"/>
              <a:t>More features than observations</a:t>
            </a:r>
          </a:p>
          <a:p>
            <a:pPr lvl="1"/>
            <a:r>
              <a:rPr lang="en-US" sz="2800" i="1" dirty="0"/>
              <a:t>data-driven, not theory-driven</a:t>
            </a:r>
          </a:p>
          <a:p>
            <a:pPr lvl="2"/>
            <a:endParaRPr lang="en-US" sz="2400" dirty="0"/>
          </a:p>
          <a:p>
            <a:r>
              <a:rPr lang="en-US" b="1" i="1" dirty="0"/>
              <a:t>Machine Learning is not a magic bullet</a:t>
            </a:r>
          </a:p>
          <a:p>
            <a:pPr lvl="1"/>
            <a:r>
              <a:rPr lang="en-US" sz="2800" dirty="0"/>
              <a:t>Relies on good data</a:t>
            </a:r>
          </a:p>
          <a:p>
            <a:pPr lvl="1"/>
            <a:r>
              <a:rPr lang="en-US" sz="2800" dirty="0"/>
              <a:t>Results biased by bias in data</a:t>
            </a:r>
          </a:p>
          <a:p>
            <a:pPr lvl="1"/>
            <a:r>
              <a:rPr lang="en-US" sz="2800" dirty="0"/>
              <a:t>“black box” interpretation challenge</a:t>
            </a:r>
          </a:p>
          <a:p>
            <a:pPr lvl="1"/>
            <a:r>
              <a:rPr lang="en-US" sz="2800" dirty="0"/>
              <a:t>Requires data science skills &amp; infrastructure </a:t>
            </a:r>
          </a:p>
          <a:p>
            <a:pPr marL="457200" lvl="1" indent="0">
              <a:buNone/>
            </a:pPr>
            <a:r>
              <a:rPr lang="en-US" sz="2800" dirty="0"/>
              <a:t>       that are in short supply</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744" y="3997620"/>
            <a:ext cx="4309204" cy="2074802"/>
          </a:xfrm>
          <a:prstGeom prst="rect">
            <a:avLst/>
          </a:prstGeom>
        </p:spPr>
      </p:pic>
      <p:pic>
        <p:nvPicPr>
          <p:cNvPr id="1026" name="Picture 2" descr="Image result for 3d gaussian distrib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4986" y="1203324"/>
            <a:ext cx="2877928" cy="28779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977748" cy="1325563"/>
          </a:xfrm>
        </p:spPr>
        <p:txBody>
          <a:bodyPr/>
          <a:lstStyle/>
          <a:p>
            <a:r>
              <a:rPr lang="en-US" b="1" i="1" dirty="0">
                <a:solidFill>
                  <a:schemeClr val="accent1">
                    <a:lumMod val="75000"/>
                  </a:schemeClr>
                </a:solidFill>
              </a:rPr>
              <a:t>Choice considerations</a:t>
            </a:r>
          </a:p>
        </p:txBody>
      </p:sp>
    </p:spTree>
    <p:extLst>
      <p:ext uri="{BB962C8B-B14F-4D97-AF65-F5344CB8AC3E}">
        <p14:creationId xmlns:p14="http://schemas.microsoft.com/office/powerpoint/2010/main" val="2730280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7524</TotalTime>
  <Words>456</Words>
  <Application>Microsoft Office PowerPoint</Application>
  <PresentationFormat>Widescreen</PresentationFormat>
  <Paragraphs>96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Text Analytics and Machine Learning Workshop</vt:lpstr>
      <vt:lpstr> Text analytics use is skyrocketing</vt:lpstr>
      <vt:lpstr>Text of interest to accountants includes:</vt:lpstr>
      <vt:lpstr>Text Analytics + Machine Learning: a powerful duo</vt:lpstr>
      <vt:lpstr>Text Analytics can…</vt:lpstr>
      <vt:lpstr>Machine Learning</vt:lpstr>
      <vt:lpstr>Types of machine learning</vt:lpstr>
      <vt:lpstr>So many different models to choose from!</vt:lpstr>
      <vt:lpstr>Choice considerations</vt:lpstr>
      <vt:lpstr>Deployment challenges</vt:lpstr>
      <vt:lpstr>Gartner Hype Cycle</vt:lpstr>
      <vt:lpstr>What machine learning can’t do … YET!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Analytics and Machine Learning</dc:title>
  <dc:creator>hayes</dc:creator>
  <cp:lastModifiedBy>Comment</cp:lastModifiedBy>
  <cp:revision>198</cp:revision>
  <dcterms:created xsi:type="dcterms:W3CDTF">2018-09-24T20:02:57Z</dcterms:created>
  <dcterms:modified xsi:type="dcterms:W3CDTF">2018-10-30T15:32:18Z</dcterms:modified>
</cp:coreProperties>
</file>