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4" r:id="rId2"/>
    <p:sldId id="268" r:id="rId3"/>
    <p:sldId id="263" r:id="rId4"/>
    <p:sldId id="262" r:id="rId5"/>
    <p:sldId id="265" r:id="rId6"/>
    <p:sldId id="269" r:id="rId7"/>
    <p:sldId id="270" r:id="rId8"/>
    <p:sldId id="278" r:id="rId9"/>
    <p:sldId id="266" r:id="rId10"/>
    <p:sldId id="271" r:id="rId11"/>
    <p:sldId id="279" r:id="rId12"/>
    <p:sldId id="280" r:id="rId13"/>
    <p:sldId id="281" r:id="rId14"/>
    <p:sldId id="282" r:id="rId15"/>
    <p:sldId id="272" r:id="rId16"/>
    <p:sldId id="273" r:id="rId17"/>
    <p:sldId id="274" r:id="rId18"/>
    <p:sldId id="283" r:id="rId19"/>
    <p:sldId id="259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70959" autoAdjust="0"/>
  </p:normalViewPr>
  <p:slideViewPr>
    <p:cSldViewPr snapToGrid="0">
      <p:cViewPr varScale="1">
        <p:scale>
          <a:sx n="38" d="100"/>
          <a:sy n="38" d="100"/>
        </p:scale>
        <p:origin x="58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2692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5F1B9-0D06-400A-8FD4-3C726451496F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55DC6-0DBC-403B-B695-CA86FAF46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4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CFCA1-6B7D-4EEC-9971-FDBFBE7246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13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55DC6-0DBC-403B-B695-CA86FAF466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78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55DC6-0DBC-403B-B695-CA86FAF466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23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CFCA1-6B7D-4EEC-9971-FDBFBE7246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3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55DC6-0DBC-403B-B695-CA86FAF466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14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55DC6-0DBC-403B-B695-CA86FAF466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23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55DC6-0DBC-403B-B695-CA86FAF4660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07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55DC6-0DBC-403B-B695-CA86FAF466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16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55DC6-0DBC-403B-B695-CA86FAF466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98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55DC6-0DBC-403B-B695-CA86FAF466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81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55DC6-0DBC-403B-B695-CA86FAF466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12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55DC6-0DBC-403B-B695-CA86FAF466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90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55DC6-0DBC-403B-B695-CA86FAF466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9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55DC6-0DBC-403B-B695-CA86FAF466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37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55DC6-0DBC-403B-B695-CA86FAF466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3953-BA95-4640-864B-BAEE6B403F2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95AB-8A50-4CFC-AD50-E8E48F9A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1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3953-BA95-4640-864B-BAEE6B403F2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95AB-8A50-4CFC-AD50-E8E48F9A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9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3953-BA95-4640-864B-BAEE6B403F2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95AB-8A50-4CFC-AD50-E8E48F9A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0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3953-BA95-4640-864B-BAEE6B403F2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95AB-8A50-4CFC-AD50-E8E48F9A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9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3953-BA95-4640-864B-BAEE6B403F2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95AB-8A50-4CFC-AD50-E8E48F9A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2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3953-BA95-4640-864B-BAEE6B403F2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95AB-8A50-4CFC-AD50-E8E48F9A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5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3953-BA95-4640-864B-BAEE6B403F2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95AB-8A50-4CFC-AD50-E8E48F9A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6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3953-BA95-4640-864B-BAEE6B403F2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95AB-8A50-4CFC-AD50-E8E48F9A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6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3953-BA95-4640-864B-BAEE6B403F2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95AB-8A50-4CFC-AD50-E8E48F9A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44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3953-BA95-4640-864B-BAEE6B403F2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95AB-8A50-4CFC-AD50-E8E48F9A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78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3953-BA95-4640-864B-BAEE6B403F2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95AB-8A50-4CFC-AD50-E8E48F9A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7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B3953-BA95-4640-864B-BAEE6B403F2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995AB-8A50-4CFC-AD50-E8E48F9A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2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1C851A-91D2-41D2-ACCE-9C69A1BBEF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b="1" i="1" dirty="0">
                <a:solidFill>
                  <a:schemeClr val="accent1">
                    <a:lumMod val="75000"/>
                  </a:schemeClr>
                </a:solidFill>
              </a:rPr>
              <a:t>Text Analytics and Machine </a:t>
            </a:r>
            <a:r>
              <a:rPr lang="en-CA" b="1" i="1" dirty="0" smtClean="0">
                <a:solidFill>
                  <a:schemeClr val="accent1">
                    <a:lumMod val="75000"/>
                  </a:schemeClr>
                </a:solidFill>
              </a:rPr>
              <a:t>Learning Workshop</a:t>
            </a:r>
            <a:br>
              <a:rPr lang="en-CA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CA" b="1" i="1" dirty="0" smtClean="0">
                <a:solidFill>
                  <a:schemeClr val="accent1">
                    <a:lumMod val="75000"/>
                  </a:schemeClr>
                </a:solidFill>
              </a:rPr>
              <a:t>Machine </a:t>
            </a:r>
            <a:r>
              <a:rPr lang="en-CA" b="1" i="1" smtClean="0">
                <a:solidFill>
                  <a:schemeClr val="accent1">
                    <a:lumMod val="75000"/>
                  </a:schemeClr>
                </a:solidFill>
              </a:rPr>
              <a:t>Learning Session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389B7E5-A479-4802-8F1C-F23A68E0C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8233" y="8236181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UW CIS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808" y="3803311"/>
            <a:ext cx="47625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3935" y="5457573"/>
            <a:ext cx="4554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October 26, 2018 </a:t>
            </a:r>
          </a:p>
          <a:p>
            <a:pPr algn="ctr"/>
            <a:r>
              <a:rPr lang="en-US" sz="2400" dirty="0" smtClean="0"/>
              <a:t>CPA Canada - </a:t>
            </a:r>
            <a:r>
              <a:rPr lang="en-US" sz="2400" dirty="0"/>
              <a:t>Toronto, Canada</a:t>
            </a:r>
          </a:p>
        </p:txBody>
      </p:sp>
    </p:spTree>
    <p:extLst>
      <p:ext uri="{BB962C8B-B14F-4D97-AF65-F5344CB8AC3E}">
        <p14:creationId xmlns:p14="http://schemas.microsoft.com/office/powerpoint/2010/main" val="393054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489" y="2613186"/>
            <a:ext cx="10075697" cy="63375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0508" y="1442497"/>
            <a:ext cx="5739146" cy="646331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2. </a:t>
            </a:r>
            <a:r>
              <a:rPr lang="en-US" b="1" i="1" dirty="0" smtClean="0"/>
              <a:t>Later, we will come back to the “data” tab and click </a:t>
            </a:r>
            <a:r>
              <a:rPr lang="en-US" b="1" i="1" dirty="0"/>
              <a:t>here </a:t>
            </a:r>
            <a:r>
              <a:rPr lang="en-US" b="1" i="1" dirty="0" smtClean="0"/>
              <a:t>to export a </a:t>
            </a:r>
            <a:r>
              <a:rPr lang="en-US" b="1" i="1" dirty="0"/>
              <a:t>term document </a:t>
            </a:r>
            <a:r>
              <a:rPr lang="en-US" b="1" i="1" dirty="0" smtClean="0"/>
              <a:t>matrix. </a:t>
            </a:r>
            <a:endParaRPr lang="en-US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80507" y="160395"/>
            <a:ext cx="8058139" cy="92333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i="1" dirty="0" smtClean="0"/>
              <a:t>Click </a:t>
            </a:r>
            <a:r>
              <a:rPr lang="en-US" b="1" i="1" dirty="0"/>
              <a:t>here to switch to “expert mode</a:t>
            </a:r>
            <a:r>
              <a:rPr lang="en-US" b="1" i="1" dirty="0" smtClean="0"/>
              <a:t>”: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i="1" dirty="0" smtClean="0"/>
              <a:t>more </a:t>
            </a:r>
            <a:r>
              <a:rPr lang="en-US" b="1" i="1" dirty="0"/>
              <a:t>advanced visualizations and </a:t>
            </a:r>
            <a:r>
              <a:rPr lang="en-US" b="1" i="1" dirty="0" smtClean="0"/>
              <a:t>analyses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i="1" dirty="0" smtClean="0"/>
              <a:t>to </a:t>
            </a:r>
            <a:r>
              <a:rPr lang="en-US" b="1" i="1" dirty="0"/>
              <a:t>preprocess </a:t>
            </a:r>
            <a:r>
              <a:rPr lang="en-US" b="1" i="1" dirty="0" smtClean="0"/>
              <a:t>text</a:t>
            </a:r>
            <a:endParaRPr lang="en-US" b="1" i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041823" y="1083725"/>
            <a:ext cx="38119" cy="171603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35431" y="2088828"/>
            <a:ext cx="10160" cy="8289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13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Challenge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2: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can you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“stem” words using English Porter stemming? </a:t>
            </a:r>
          </a:p>
          <a:p>
            <a:pPr lvl="1"/>
            <a:r>
              <a:rPr lang="en-US" b="1" i="1" dirty="0" smtClean="0"/>
              <a:t>hint: click pre-processing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Ignore words occurring in less than 10 documents or more than 70% of the documents?</a:t>
            </a:r>
          </a:p>
          <a:p>
            <a:pPr lvl="1"/>
            <a:r>
              <a:rPr lang="en-US" b="1" i="1" dirty="0"/>
              <a:t>h</a:t>
            </a:r>
            <a:r>
              <a:rPr lang="en-US" b="1" i="1" dirty="0" smtClean="0"/>
              <a:t>int: click post-processing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Determine how many word stems are “included” in subsequent analyses?</a:t>
            </a:r>
          </a:p>
          <a:p>
            <a:pPr lvl="1"/>
            <a:r>
              <a:rPr lang="en-US" b="1" i="1" dirty="0"/>
              <a:t>h</a:t>
            </a:r>
            <a:r>
              <a:rPr lang="en-US" b="1" i="1" dirty="0" smtClean="0"/>
              <a:t>int: click the Frequencies tab … check the bottom of the screen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979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The Machine Learning Process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7532"/>
            <a:ext cx="10515600" cy="50118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Identify a task or prediction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Collect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Prepare &amp; explore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Identify “features” – X and Y variables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Train &amp; cross-validate several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Evaluate models – out-of</a:t>
            </a:r>
            <a:r>
              <a:rPr lang="en-US" sz="3000" dirty="0"/>
              <a:t>-</a:t>
            </a:r>
            <a:r>
              <a:rPr lang="en-US" sz="3000" dirty="0" smtClean="0"/>
              <a:t>sample tests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Select &amp; deploy model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I</a:t>
            </a:r>
            <a:r>
              <a:rPr lang="en-US" sz="3000" dirty="0" smtClean="0"/>
              <a:t>nterpret, infer, predict, or decide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Re-evaluate and update the model</a:t>
            </a:r>
            <a:endParaRPr lang="en-US" sz="26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50810" y="464582"/>
            <a:ext cx="3711804" cy="612475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Challenge 3</a:t>
            </a:r>
            <a:r>
              <a:rPr lang="en-US" sz="2400" b="1" dirty="0" smtClean="0"/>
              <a:t>: a gentle intro to one type of machine learning classification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Click “classification”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Under classification options select AAA_LABEL as the variable to predict and 10 folds cross-validation as the validation method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Click “Run”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Click “Learn and Test”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Click “Run”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Observe Accuracy % and number “incorrect” in the confusion matrix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Hand up when done … and help your neighbor </a:t>
            </a:r>
            <a:r>
              <a:rPr lang="en-US" sz="2000" dirty="0" smtClean="0">
                <a:sym typeface="Wingdings" panose="05000000000000000000" pitchFamily="2" charset="2"/>
              </a:rPr>
              <a:t> (we’ll work together on next step of this challenge)</a:t>
            </a:r>
            <a:endParaRPr lang="en-US" sz="2000" dirty="0" smtClean="0"/>
          </a:p>
        </p:txBody>
      </p:sp>
      <p:sp>
        <p:nvSpPr>
          <p:cNvPr id="9" name="Right Brace 8"/>
          <p:cNvSpPr/>
          <p:nvPr/>
        </p:nvSpPr>
        <p:spPr>
          <a:xfrm>
            <a:off x="7381188" y="3223967"/>
            <a:ext cx="245097" cy="1036948"/>
          </a:xfrm>
          <a:prstGeom prst="rightBrac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777113" y="3742441"/>
            <a:ext cx="473697" cy="942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36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29045" cy="1325563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So many different models to choose from!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4952" y="1452723"/>
            <a:ext cx="2945082" cy="1538883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Simple methods may </a:t>
            </a:r>
            <a:r>
              <a:rPr lang="en-US" sz="2800" b="1" i="1" dirty="0" err="1" smtClean="0"/>
              <a:t>underfit</a:t>
            </a:r>
            <a:endParaRPr lang="en-US" sz="2800" b="1" i="1" dirty="0" smtClean="0"/>
          </a:p>
          <a:p>
            <a:endParaRPr lang="en-US" sz="900" i="1" dirty="0"/>
          </a:p>
          <a:p>
            <a:r>
              <a:rPr lang="en-US" sz="2800" b="1" i="1" dirty="0" smtClean="0"/>
              <a:t>-&gt; Poor prediction</a:t>
            </a:r>
            <a:endParaRPr lang="en-US" sz="2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665958" y="2330423"/>
            <a:ext cx="3194462" cy="1546577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omplex methods may </a:t>
            </a:r>
            <a:r>
              <a:rPr lang="en-US" sz="2800" b="1" i="1" dirty="0" err="1" smtClean="0"/>
              <a:t>overfit</a:t>
            </a:r>
            <a:endParaRPr lang="en-US" sz="2800" b="1" i="1" dirty="0" smtClean="0"/>
          </a:p>
          <a:p>
            <a:endParaRPr lang="en-US" sz="1050" i="1" dirty="0"/>
          </a:p>
          <a:p>
            <a:r>
              <a:rPr lang="en-US" sz="2800" b="1" i="1" dirty="0" smtClean="0"/>
              <a:t>-&gt; not generalizable</a:t>
            </a:r>
            <a:endParaRPr lang="en-US" sz="2800" b="1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10" y="3103712"/>
            <a:ext cx="3106017" cy="25732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076" y="3942789"/>
            <a:ext cx="3279154" cy="28442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506" y="2222164"/>
            <a:ext cx="3548165" cy="26163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50842" y="4984447"/>
            <a:ext cx="3416402" cy="1384995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Experiment to find the simplest one that predicts well enough </a:t>
            </a:r>
            <a:endParaRPr lang="en-US" sz="1050" b="1" i="1" dirty="0"/>
          </a:p>
        </p:txBody>
      </p:sp>
    </p:spTree>
    <p:extLst>
      <p:ext uri="{BB962C8B-B14F-4D97-AF65-F5344CB8AC3E}">
        <p14:creationId xmlns:p14="http://schemas.microsoft.com/office/powerpoint/2010/main" val="33809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The Machine Learning Process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7532"/>
            <a:ext cx="10515600" cy="50118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Identify a task or prediction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Collect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Prepare &amp; explore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Identify “features” – X and Y variables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Train &amp; cross-validate several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Evaluate models – out-of</a:t>
            </a:r>
            <a:r>
              <a:rPr lang="en-US" sz="3000" dirty="0"/>
              <a:t>-</a:t>
            </a:r>
            <a:r>
              <a:rPr lang="en-US" sz="3000" dirty="0" smtClean="0"/>
              <a:t>sample tests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Select &amp; deploy model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I</a:t>
            </a:r>
            <a:r>
              <a:rPr lang="en-US" sz="3000" dirty="0" smtClean="0"/>
              <a:t>nterpret, infer, predict, or decide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Re-evaluate and update the model</a:t>
            </a:r>
            <a:endParaRPr lang="en-US" sz="26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34780" y="1690688"/>
            <a:ext cx="4157220" cy="415498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Export the term document matrix from </a:t>
            </a:r>
            <a:r>
              <a:rPr lang="en-US" sz="2400" b="1" dirty="0" err="1" smtClean="0"/>
              <a:t>WordStat</a:t>
            </a:r>
            <a:r>
              <a:rPr lang="en-US" sz="2400" b="1" dirty="0" smtClean="0"/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Click “</a:t>
            </a:r>
            <a:r>
              <a:rPr lang="en-US" sz="2400" b="1" dirty="0" err="1" smtClean="0"/>
              <a:t>fFrequencies</a:t>
            </a:r>
            <a:r>
              <a:rPr lang="en-US" sz="2400" b="1" dirty="0" smtClean="0"/>
              <a:t>” Tab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Click the small disc icon below “Frequencies”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Save the exported file to your Desktop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Start </a:t>
            </a:r>
            <a:r>
              <a:rPr lang="en-US" sz="2400" b="1" dirty="0" err="1" smtClean="0"/>
              <a:t>RapidMiner</a:t>
            </a:r>
            <a:r>
              <a:rPr lang="en-US" sz="2400" b="1" dirty="0" smtClean="0"/>
              <a:t> Studio and import the term document matrix saved to your Desktop (next slide).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428322" y="4524866"/>
            <a:ext cx="606458" cy="871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6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45837"/>
            <a:ext cx="6106879" cy="34071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Launch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RapidMiner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and import the term document matrix created with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WordStat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084" y="1953087"/>
            <a:ext cx="3513716" cy="4501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9210" y="1528309"/>
            <a:ext cx="1183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Step 1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604986" y="5808216"/>
            <a:ext cx="1127464" cy="0"/>
          </a:xfrm>
          <a:prstGeom prst="straightConnector1">
            <a:avLst/>
          </a:prstGeom>
          <a:ln w="635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61321" y="5608161"/>
            <a:ext cx="1183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Step 2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025588" y="1843088"/>
            <a:ext cx="2627791" cy="1105778"/>
          </a:xfrm>
          <a:prstGeom prst="straightConnector1">
            <a:avLst/>
          </a:prstGeom>
          <a:ln w="635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988836" y="2166151"/>
            <a:ext cx="807491" cy="37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4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248" y="595944"/>
            <a:ext cx="8782671" cy="5716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163" y="723344"/>
            <a:ext cx="2965141" cy="52629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/>
              <a:t>Follow the prompts: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/>
              <a:t>Click Predict to begin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When prompted, click </a:t>
            </a:r>
            <a:r>
              <a:rPr lang="en-US" sz="2400" b="1" i="1" dirty="0"/>
              <a:t>the AAA_LABEL column</a:t>
            </a:r>
            <a:r>
              <a:rPr lang="en-US" sz="2400" i="1" dirty="0"/>
              <a:t> </a:t>
            </a:r>
            <a:r>
              <a:rPr lang="en-US" sz="2400" b="1" i="1" dirty="0" smtClean="0"/>
              <a:t>to select the variable to predict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Click “next” after each subsequent choice to run several classification algorithms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21080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124" y="286239"/>
            <a:ext cx="8364291" cy="62876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931" y="1018345"/>
            <a:ext cx="2610035" cy="41549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/>
              <a:t>Overview of results for sample data:</a:t>
            </a:r>
          </a:p>
          <a:p>
            <a:endParaRPr lang="en-US" sz="2400" dirty="0"/>
          </a:p>
          <a:p>
            <a:r>
              <a:rPr lang="en-US" sz="2400" b="1" dirty="0" smtClean="0"/>
              <a:t>We’ll “drill </a:t>
            </a:r>
            <a:r>
              <a:rPr lang="en-US" sz="2400" b="1" dirty="0"/>
              <a:t>down” to see model </a:t>
            </a:r>
            <a:r>
              <a:rPr lang="en-US" sz="2400" b="1" dirty="0" smtClean="0"/>
              <a:t>details and </a:t>
            </a:r>
            <a:r>
              <a:rPr lang="en-US" sz="2400" b="1" dirty="0"/>
              <a:t>open the </a:t>
            </a:r>
            <a:r>
              <a:rPr lang="en-US" sz="2400" b="1" dirty="0" err="1"/>
              <a:t>RapidMiner</a:t>
            </a:r>
            <a:r>
              <a:rPr lang="en-US" sz="2400" b="1" dirty="0"/>
              <a:t> detailed design for further modification.</a:t>
            </a:r>
          </a:p>
        </p:txBody>
      </p:sp>
    </p:spTree>
    <p:extLst>
      <p:ext uri="{BB962C8B-B14F-4D97-AF65-F5344CB8AC3E}">
        <p14:creationId xmlns:p14="http://schemas.microsoft.com/office/powerpoint/2010/main" val="14577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The Machine Learning Process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7532"/>
            <a:ext cx="10515600" cy="50118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Identify a task or prediction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Collect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Prepare &amp; explore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Identify “features” – X and Y variables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Train &amp; cross-validate several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Evaluate models – out-of</a:t>
            </a:r>
            <a:r>
              <a:rPr lang="en-US" sz="3000" dirty="0"/>
              <a:t>-</a:t>
            </a:r>
            <a:r>
              <a:rPr lang="en-US" sz="3000" dirty="0" smtClean="0"/>
              <a:t>sample tests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Select &amp; deploy model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I</a:t>
            </a:r>
            <a:r>
              <a:rPr lang="en-US" sz="3000" dirty="0" smtClean="0"/>
              <a:t>nterpret, infer, predict, or decide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Re-evaluate and update the model</a:t>
            </a:r>
            <a:endParaRPr lang="en-US" sz="26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40512" y="3173016"/>
            <a:ext cx="4157220" cy="304698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 </a:t>
            </a:r>
            <a:r>
              <a:rPr lang="en-US" sz="2400" b="1" dirty="0" smtClean="0"/>
              <a:t>Many models produce similar results. Model choice depends not only on overall accuracy of out-of-sample tests but also on factors such as  ease of interpretation and deployment in real-time systems (if applicable)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334054" y="5571241"/>
            <a:ext cx="606458" cy="871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55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3d gaussian distrib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32" y="1689675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Interprebility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2698" y="4738689"/>
            <a:ext cx="7974574" cy="184665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</a:t>
            </a:r>
            <a:r>
              <a:rPr lang="en-US" sz="2000" i="1" dirty="0" smtClean="0"/>
              <a:t>Unfortunately, the complexity that bestows the extraordinary predictive abilities on machine learning algorithms also makes the answers the algorithms produce hard to understand, and maybe even hard to trust</a:t>
            </a:r>
            <a:r>
              <a:rPr lang="en-US" sz="2000" dirty="0" smtClean="0"/>
              <a:t>.” </a:t>
            </a:r>
          </a:p>
          <a:p>
            <a:pPr lvl="3"/>
            <a:r>
              <a:rPr lang="en-US" dirty="0" smtClean="0"/>
              <a:t>Hall, Phan, and Ambati “Ideas on interpreting machine learning” </a:t>
            </a:r>
            <a:r>
              <a:rPr lang="en-US" i="1" dirty="0" smtClean="0"/>
              <a:t>O'Reilly Media </a:t>
            </a:r>
            <a:r>
              <a:rPr lang="en-US" dirty="0" smtClean="0"/>
              <a:t>March 15, 2017</a:t>
            </a:r>
            <a:r>
              <a:rPr lang="en-US" i="1" dirty="0" smtClean="0"/>
              <a:t>.</a:t>
            </a:r>
          </a:p>
          <a:p>
            <a:pPr lvl="3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04973" y="1691701"/>
            <a:ext cx="836157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Ask yourself: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Do I understand my data?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Do I understand the model developed?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Do I trust these answers? </a:t>
            </a:r>
          </a:p>
          <a:p>
            <a:r>
              <a:rPr lang="en-US" sz="2800" dirty="0" smtClean="0"/>
              <a:t>Simpler models that are easier to interpret and deploy  are often a wise choice.</a:t>
            </a:r>
          </a:p>
        </p:txBody>
      </p:sp>
    </p:spTree>
    <p:extLst>
      <p:ext uri="{BB962C8B-B14F-4D97-AF65-F5344CB8AC3E}">
        <p14:creationId xmlns:p14="http://schemas.microsoft.com/office/powerpoint/2010/main" val="404063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Machine Learning Session: Agenda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A little more on the machine learning</a:t>
            </a:r>
          </a:p>
          <a:p>
            <a:r>
              <a:rPr lang="en-US" i="1" dirty="0" smtClean="0"/>
              <a:t>Hands-on with </a:t>
            </a:r>
            <a:r>
              <a:rPr lang="en-US" i="1" dirty="0" err="1" smtClean="0"/>
              <a:t>WordStat</a:t>
            </a:r>
            <a:r>
              <a:rPr lang="en-US" i="1" dirty="0" smtClean="0"/>
              <a:t> 8:</a:t>
            </a:r>
          </a:p>
          <a:p>
            <a:pPr lvl="1"/>
            <a:r>
              <a:rPr lang="en-US" i="1" dirty="0" smtClean="0"/>
              <a:t>import text</a:t>
            </a:r>
          </a:p>
          <a:p>
            <a:pPr lvl="1"/>
            <a:r>
              <a:rPr lang="en-US" i="1" dirty="0" smtClean="0"/>
              <a:t>visualize term frequencies &amp; associations</a:t>
            </a:r>
          </a:p>
          <a:p>
            <a:pPr lvl="1"/>
            <a:r>
              <a:rPr lang="en-US" i="1" dirty="0" smtClean="0"/>
              <a:t>pre-process text (stem, filter)</a:t>
            </a:r>
          </a:p>
          <a:p>
            <a:pPr lvl="1"/>
            <a:r>
              <a:rPr lang="en-US" i="1" dirty="0" smtClean="0"/>
              <a:t>create a term document matrix</a:t>
            </a:r>
            <a:endParaRPr lang="en-US" i="1" dirty="0"/>
          </a:p>
          <a:p>
            <a:r>
              <a:rPr lang="en-US" i="1" dirty="0" smtClean="0"/>
              <a:t>Hands-on with </a:t>
            </a:r>
            <a:r>
              <a:rPr lang="en-US" i="1" dirty="0" err="1" smtClean="0"/>
              <a:t>RapidMiner</a:t>
            </a:r>
            <a:endParaRPr lang="en-US" i="1" dirty="0" smtClean="0"/>
          </a:p>
          <a:p>
            <a:pPr lvl="1"/>
            <a:r>
              <a:rPr lang="en-US" i="1" dirty="0" smtClean="0"/>
              <a:t>import </a:t>
            </a:r>
            <a:r>
              <a:rPr lang="en-US" i="1" dirty="0"/>
              <a:t>a term document </a:t>
            </a:r>
            <a:r>
              <a:rPr lang="en-US" i="1" dirty="0" smtClean="0"/>
              <a:t>matrix</a:t>
            </a:r>
          </a:p>
          <a:p>
            <a:pPr lvl="1"/>
            <a:r>
              <a:rPr lang="en-US" i="1" dirty="0" smtClean="0"/>
              <a:t>Develop and cross-validate several classification algorithms</a:t>
            </a:r>
            <a:endParaRPr lang="en-US" i="1" dirty="0"/>
          </a:p>
          <a:p>
            <a:pPr lvl="1"/>
            <a:r>
              <a:rPr lang="en-US" i="1" dirty="0"/>
              <a:t>Compare the </a:t>
            </a:r>
            <a:r>
              <a:rPr lang="en-US" i="1" dirty="0" smtClean="0"/>
              <a:t>accuracy using out-of-sample observations</a:t>
            </a:r>
            <a:endParaRPr lang="en-US" i="1" dirty="0"/>
          </a:p>
          <a:p>
            <a:endParaRPr lang="en-US" i="1" dirty="0"/>
          </a:p>
          <a:p>
            <a:pPr lvl="1"/>
            <a:endParaRPr lang="en-US" i="1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4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Tools are rapidly evolving</a:t>
            </a:r>
          </a:p>
          <a:p>
            <a:pPr lvl="1"/>
            <a:r>
              <a:rPr lang="en-US" i="1" dirty="0" smtClean="0"/>
              <a:t>Currently Python and R are the most widely used</a:t>
            </a:r>
          </a:p>
          <a:p>
            <a:r>
              <a:rPr lang="en-US" dirty="0" smtClean="0"/>
              <a:t>A team approach is best … hiring one data scientist won’t make it happen</a:t>
            </a:r>
          </a:p>
          <a:p>
            <a:r>
              <a:rPr lang="en-US" dirty="0" smtClean="0"/>
              <a:t>Success depends on asking the right questions and hiring/training/retaining the best people</a:t>
            </a:r>
          </a:p>
          <a:p>
            <a:pPr lvl="1"/>
            <a:r>
              <a:rPr lang="en-US" dirty="0" smtClean="0"/>
              <a:t>CPAs are well positioned to craft the right machine learning strategies and to ask the right questions … to plan investment in machine learning, to begin machine learning projects, and to interpret results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A few final thoughts….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3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The Machine Learning Process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7532"/>
            <a:ext cx="10515600" cy="50118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Identify a task or prediction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Collect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Prepare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Identify “features” – X and Y variables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Train &amp; cross-validate several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Evaluate models – out-of</a:t>
            </a:r>
            <a:r>
              <a:rPr lang="en-US" sz="3000" dirty="0"/>
              <a:t>-</a:t>
            </a:r>
            <a:r>
              <a:rPr lang="en-US" sz="3000" dirty="0" smtClean="0"/>
              <a:t>sample tests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Select &amp; deploy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I</a:t>
            </a:r>
            <a:r>
              <a:rPr lang="en-US" sz="3000" dirty="0" smtClean="0"/>
              <a:t>nterpret, infer, predict, or decide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Re-evaluate and update the model</a:t>
            </a:r>
            <a:endParaRPr lang="en-US" sz="2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36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The Machine Learning Process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7532"/>
            <a:ext cx="10515600" cy="50118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Identify a task or prediction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Collect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Prepare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Identify “features” – X and Y variables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Train &amp; cross-validate several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Evaluate models – out-of</a:t>
            </a:r>
            <a:r>
              <a:rPr lang="en-US" sz="3000" dirty="0"/>
              <a:t>-</a:t>
            </a:r>
            <a:r>
              <a:rPr lang="en-US" sz="3000" dirty="0" smtClean="0"/>
              <a:t>sample tests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Select &amp; deploy model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I</a:t>
            </a:r>
            <a:r>
              <a:rPr lang="en-US" sz="3000" dirty="0" smtClean="0"/>
              <a:t>nterpret, infer, predict, or decide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Re-evaluate and update the model</a:t>
            </a:r>
            <a:endParaRPr lang="en-US" sz="26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99662" y="1162647"/>
            <a:ext cx="4119513" cy="483209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Tips: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Ask </a:t>
            </a:r>
            <a:r>
              <a:rPr lang="en-US" sz="2400" b="1" i="1" dirty="0" smtClean="0"/>
              <a:t>specific questions </a:t>
            </a:r>
            <a:r>
              <a:rPr lang="en-US" sz="2400" dirty="0" smtClean="0"/>
              <a:t>that can be answered with a yes/no, the name of category/person/group, a number, what action to take next.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Google “</a:t>
            </a:r>
            <a:r>
              <a:rPr lang="en-US" sz="2400" i="1" dirty="0" smtClean="0"/>
              <a:t>data-science-for-beginners-the-5-questions-data-science-answers”</a:t>
            </a:r>
            <a:r>
              <a:rPr lang="en-US" sz="2400" dirty="0" smtClean="0"/>
              <a:t> for Microsoft’s video suggestions for formulating questions.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7343481" y="1762812"/>
            <a:ext cx="556181" cy="942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28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The Machine Learning Process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7532"/>
            <a:ext cx="10515600" cy="50118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Identify a task or prediction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Collect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Prepare &amp; explore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Identify “features” – X and Y variables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Train &amp; cross-validate several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Evaluate models – out-of</a:t>
            </a:r>
            <a:r>
              <a:rPr lang="en-US" sz="3000" dirty="0"/>
              <a:t>-</a:t>
            </a:r>
            <a:r>
              <a:rPr lang="en-US" sz="3000" dirty="0" smtClean="0"/>
              <a:t>sample tests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Select &amp; deploy model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I</a:t>
            </a:r>
            <a:r>
              <a:rPr lang="en-US" sz="3000" dirty="0" smtClean="0"/>
              <a:t>nterpret, infer, predict, or decide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Re-evaluate and update the model</a:t>
            </a:r>
            <a:endParaRPr lang="en-US" sz="26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99662" y="1913418"/>
            <a:ext cx="4119513" cy="378565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textual data: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Create a </a:t>
            </a:r>
            <a:r>
              <a:rPr lang="en-US" sz="2400" b="1" i="1" dirty="0" smtClean="0"/>
              <a:t>corpus: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Collect documents from the Web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</a:t>
            </a:r>
            <a:r>
              <a:rPr lang="en-US" sz="2400" dirty="0" smtClean="0"/>
              <a:t>ave each as a string variable in a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smtClean="0"/>
              <a:t>The “sample.csv” file downloaded for this workshop is a corpus of text.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7343481" y="2349954"/>
            <a:ext cx="556181" cy="942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86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242" y="4283443"/>
            <a:ext cx="5959859" cy="20733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6892" y="1628564"/>
            <a:ext cx="2586209" cy="19599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7207" y="1405186"/>
            <a:ext cx="3881836" cy="2195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23" y="1393342"/>
            <a:ext cx="3371955" cy="219520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WordStat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8 –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import the sample text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9210" y="1366821"/>
            <a:ext cx="1183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Step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6508" y="1322206"/>
            <a:ext cx="1183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Step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70676" y="1290578"/>
            <a:ext cx="1183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Step 3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9512424" y="5076760"/>
            <a:ext cx="1105269" cy="67551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00306" y="3716403"/>
            <a:ext cx="423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search and open the “sample.csv” file</a:t>
            </a:r>
          </a:p>
          <a:p>
            <a:r>
              <a:rPr lang="en-US" b="1" i="1" dirty="0"/>
              <a:t>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323" y="4305490"/>
            <a:ext cx="3445609" cy="198872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flipH="1">
            <a:off x="5347585" y="4003760"/>
            <a:ext cx="1195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Step 5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773207" y="6140992"/>
            <a:ext cx="2061946" cy="27312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520658" y="3722588"/>
            <a:ext cx="3671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Click “save” to create a new project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47230" y="3696127"/>
            <a:ext cx="3106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start a new </a:t>
            </a:r>
            <a:r>
              <a:rPr lang="en-US" b="1" i="1" dirty="0" err="1"/>
              <a:t>WordStat</a:t>
            </a:r>
            <a:r>
              <a:rPr lang="en-US" b="1" i="1" dirty="0"/>
              <a:t> project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7250" y="6349580"/>
            <a:ext cx="442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Click “next” then “import” on next 2 screens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1678" y="4003532"/>
            <a:ext cx="1183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Step 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70582" y="5771660"/>
            <a:ext cx="2969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Click “Analyze” to start the text analysis</a:t>
            </a:r>
            <a:endParaRPr lang="en-US" sz="2000" b="1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9664824" y="3467840"/>
            <a:ext cx="1327211" cy="37691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30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WordStat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8: start with the simple interface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65872"/>
            <a:ext cx="6629955" cy="479144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7048871" y="2300140"/>
            <a:ext cx="1227863" cy="3141923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276734" y="2102687"/>
            <a:ext cx="3633255" cy="271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1. Select </a:t>
            </a:r>
            <a:r>
              <a:rPr lang="en-US" sz="2000" b="1" i="1" dirty="0"/>
              <a:t>the “Text” box and click “Explore”. Three tabs (Frequencies, Phrases, and Topics) will be added beside the Data tab. </a:t>
            </a:r>
            <a:endParaRPr lang="en-US" sz="2000" b="1" i="1" dirty="0" smtClean="0"/>
          </a:p>
          <a:p>
            <a:endParaRPr lang="en-US" sz="1050" b="1" i="1" dirty="0" smtClean="0"/>
          </a:p>
          <a:p>
            <a:r>
              <a:rPr lang="en-US" sz="2000" b="1" i="1" dirty="0" smtClean="0"/>
              <a:t>2. Click </a:t>
            </a:r>
            <a:r>
              <a:rPr lang="en-US" sz="2000" b="1" i="1" dirty="0"/>
              <a:t>the </a:t>
            </a:r>
            <a:r>
              <a:rPr lang="en-US" sz="2000" b="1" i="1" dirty="0" smtClean="0"/>
              <a:t>“Frequencies” </a:t>
            </a:r>
            <a:r>
              <a:rPr lang="en-US" sz="2000" b="1" i="1" dirty="0"/>
              <a:t>tab to view word frequencies and a word </a:t>
            </a:r>
            <a:r>
              <a:rPr lang="en-US" sz="2000" b="1" i="1" dirty="0" smtClean="0"/>
              <a:t>cloud. </a:t>
            </a:r>
            <a:endParaRPr lang="en-US" sz="2000" b="1" i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232635" y="2300140"/>
            <a:ext cx="4044099" cy="1084083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89856" y="5533534"/>
            <a:ext cx="3365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We’ll switch to “Expert Mode” </a:t>
            </a:r>
            <a:r>
              <a:rPr lang="en-US" sz="2000" b="1" i="1" dirty="0" smtClean="0"/>
              <a:t>later … don’t click for now or you’ll see different screens</a:t>
            </a:r>
            <a:endParaRPr lang="en-US" sz="2000" b="1" i="1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7285605" y="6015274"/>
            <a:ext cx="906288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5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Challenge 1: can you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discover …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many times </a:t>
            </a:r>
            <a:r>
              <a:rPr lang="en-US" dirty="0" smtClean="0"/>
              <a:t>does the </a:t>
            </a:r>
            <a:r>
              <a:rPr lang="en-US" dirty="0"/>
              <a:t>word “error” </a:t>
            </a:r>
            <a:r>
              <a:rPr lang="en-US" dirty="0" smtClean="0"/>
              <a:t>appears in the sample?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many documents contain the word “investigation”?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proportion of the restatements that correct unintentional error and the restatements that correct intentional misstatements contain each word? </a:t>
            </a:r>
          </a:p>
          <a:p>
            <a:pPr lvl="1"/>
            <a:r>
              <a:rPr lang="en-US" i="1" dirty="0"/>
              <a:t>h</a:t>
            </a:r>
            <a:r>
              <a:rPr lang="en-US" i="1" dirty="0" smtClean="0"/>
              <a:t>int:  use comparison panel at upper right and select variable </a:t>
            </a:r>
            <a:r>
              <a:rPr lang="en-US" i="1" dirty="0" err="1" smtClean="0"/>
              <a:t>AAA_label</a:t>
            </a:r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company uses the infrequently occurring word “</a:t>
            </a:r>
            <a:r>
              <a:rPr lang="en-US" dirty="0" err="1" smtClean="0"/>
              <a:t>writedown</a:t>
            </a:r>
            <a:r>
              <a:rPr lang="en-US" dirty="0" smtClean="0"/>
              <a:t>” </a:t>
            </a:r>
          </a:p>
          <a:p>
            <a:pPr lvl="1"/>
            <a:r>
              <a:rPr lang="en-US" i="1" dirty="0" smtClean="0"/>
              <a:t>hint: check “leftover words” and click “frequency” to see infrequently used words; the three horizontal bar icon to the left of the data tab allows drilling down to view “keyword-in-context”)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682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The Machine Learning Process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7532"/>
            <a:ext cx="10515600" cy="50118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Identify a task or prediction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Collect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Prepare &amp; explore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Identify “features” – X and Y variables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Train &amp; cross-validate several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Evaluate models – out-of</a:t>
            </a:r>
            <a:r>
              <a:rPr lang="en-US" sz="3000" dirty="0"/>
              <a:t>-</a:t>
            </a:r>
            <a:r>
              <a:rPr lang="en-US" sz="3000" dirty="0" smtClean="0"/>
              <a:t>sample tests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Select &amp; deploy model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I</a:t>
            </a:r>
            <a:r>
              <a:rPr lang="en-US" sz="3000" dirty="0" smtClean="0"/>
              <a:t>nterpret, infer, predict, or decide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Re-evaluate and update the model</a:t>
            </a:r>
            <a:endParaRPr lang="en-US" sz="26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61955" y="485242"/>
            <a:ext cx="4157220" cy="600164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</a:t>
            </a:r>
            <a:r>
              <a:rPr lang="en-US" sz="2400" dirty="0" smtClean="0"/>
              <a:t>ften 80% of process effort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“clean”, transform, filter, aggregate, impute, 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For text often includes: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Remove noise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Filter rare/common words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Normalize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Remove </a:t>
            </a:r>
            <a:r>
              <a:rPr lang="en-US" sz="2400" dirty="0" err="1" smtClean="0"/>
              <a:t>punctation</a:t>
            </a:r>
            <a:endParaRPr lang="en-US" sz="24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convert to lower case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stem words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remove “stop words”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Tokenize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s</a:t>
            </a:r>
            <a:r>
              <a:rPr lang="en-US" sz="2400" dirty="0" smtClean="0"/>
              <a:t>plit text strings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create term document matrix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156462" y="2893308"/>
            <a:ext cx="2705493" cy="978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28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6503</TotalTime>
  <Words>1369</Words>
  <Application>Microsoft Office PowerPoint</Application>
  <PresentationFormat>Widescreen</PresentationFormat>
  <Paragraphs>205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Text Analytics and Machine Learning Workshop Machine Learning Session</vt:lpstr>
      <vt:lpstr>Machine Learning Session: Agenda</vt:lpstr>
      <vt:lpstr>The Machine Learning Process</vt:lpstr>
      <vt:lpstr>The Machine Learning Process</vt:lpstr>
      <vt:lpstr>The Machine Learning Process</vt:lpstr>
      <vt:lpstr>WordStat 8 –  import the sample text</vt:lpstr>
      <vt:lpstr>WordStat 8: start with the simple interface</vt:lpstr>
      <vt:lpstr>Challenge 1: can you discover …</vt:lpstr>
      <vt:lpstr>The Machine Learning Process</vt:lpstr>
      <vt:lpstr>PowerPoint Presentation</vt:lpstr>
      <vt:lpstr>Challenge 2: can you …</vt:lpstr>
      <vt:lpstr>The Machine Learning Process</vt:lpstr>
      <vt:lpstr>So many different models to choose from!</vt:lpstr>
      <vt:lpstr>The Machine Learning Process</vt:lpstr>
      <vt:lpstr>Launch RapidMiner and import the term document matrix created with WordStat</vt:lpstr>
      <vt:lpstr>PowerPoint Presentation</vt:lpstr>
      <vt:lpstr>PowerPoint Presentation</vt:lpstr>
      <vt:lpstr>The Machine Learning Process</vt:lpstr>
      <vt:lpstr>Interprebility</vt:lpstr>
      <vt:lpstr>A few final thoughts….</vt:lpstr>
    </vt:vector>
  </TitlesOfParts>
  <Company>University of Guelph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machine learning text section</dc:title>
  <dc:creator>Louise Hayes</dc:creator>
  <cp:lastModifiedBy>Comment</cp:lastModifiedBy>
  <cp:revision>78</cp:revision>
  <dcterms:created xsi:type="dcterms:W3CDTF">2018-10-20T19:35:13Z</dcterms:created>
  <dcterms:modified xsi:type="dcterms:W3CDTF">2018-10-30T15:30:41Z</dcterms:modified>
</cp:coreProperties>
</file>