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1"/>
  </p:notesMasterIdLst>
  <p:handoutMasterIdLst>
    <p:handoutMasterId r:id="rId62"/>
  </p:handoutMasterIdLst>
  <p:sldIdLst>
    <p:sldId id="613" r:id="rId2"/>
    <p:sldId id="615" r:id="rId3"/>
    <p:sldId id="666" r:id="rId4"/>
    <p:sldId id="802" r:id="rId5"/>
    <p:sldId id="807" r:id="rId6"/>
    <p:sldId id="808" r:id="rId7"/>
    <p:sldId id="809" r:id="rId8"/>
    <p:sldId id="810" r:id="rId9"/>
    <p:sldId id="811" r:id="rId10"/>
    <p:sldId id="812" r:id="rId11"/>
    <p:sldId id="813" r:id="rId12"/>
    <p:sldId id="814" r:id="rId13"/>
    <p:sldId id="772" r:id="rId14"/>
    <p:sldId id="676" r:id="rId15"/>
    <p:sldId id="775" r:id="rId16"/>
    <p:sldId id="682" r:id="rId17"/>
    <p:sldId id="739" r:id="rId18"/>
    <p:sldId id="740" r:id="rId19"/>
    <p:sldId id="741" r:id="rId20"/>
    <p:sldId id="687" r:id="rId21"/>
    <p:sldId id="693" r:id="rId22"/>
    <p:sldId id="699" r:id="rId23"/>
    <p:sldId id="701" r:id="rId24"/>
    <p:sldId id="805" r:id="rId25"/>
    <p:sldId id="711" r:id="rId26"/>
    <p:sldId id="712" r:id="rId27"/>
    <p:sldId id="713" r:id="rId28"/>
    <p:sldId id="820" r:id="rId29"/>
    <p:sldId id="714" r:id="rId30"/>
    <p:sldId id="715" r:id="rId31"/>
    <p:sldId id="716" r:id="rId32"/>
    <p:sldId id="722" r:id="rId33"/>
    <p:sldId id="723" r:id="rId34"/>
    <p:sldId id="724" r:id="rId35"/>
    <p:sldId id="729" r:id="rId36"/>
    <p:sldId id="730" r:id="rId37"/>
    <p:sldId id="731" r:id="rId38"/>
    <p:sldId id="762" r:id="rId39"/>
    <p:sldId id="763" r:id="rId40"/>
    <p:sldId id="764" r:id="rId41"/>
    <p:sldId id="765" r:id="rId42"/>
    <p:sldId id="732" r:id="rId43"/>
    <p:sldId id="733" r:id="rId44"/>
    <p:sldId id="794" r:id="rId45"/>
    <p:sldId id="795" r:id="rId46"/>
    <p:sldId id="796" r:id="rId47"/>
    <p:sldId id="781" r:id="rId48"/>
    <p:sldId id="797" r:id="rId49"/>
    <p:sldId id="798" r:id="rId50"/>
    <p:sldId id="817" r:id="rId51"/>
    <p:sldId id="818" r:id="rId52"/>
    <p:sldId id="819" r:id="rId53"/>
    <p:sldId id="799" r:id="rId54"/>
    <p:sldId id="800" r:id="rId55"/>
    <p:sldId id="801" r:id="rId56"/>
    <p:sldId id="776" r:id="rId57"/>
    <p:sldId id="815" r:id="rId58"/>
    <p:sldId id="816" r:id="rId59"/>
    <p:sldId id="661" r:id="rId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3A3"/>
    <a:srgbClr val="0000CC"/>
    <a:srgbClr val="0831CC"/>
    <a:srgbClr val="000066"/>
    <a:srgbClr val="006600"/>
    <a:srgbClr val="3D08FE"/>
    <a:srgbClr val="FF6666"/>
    <a:srgbClr val="1D0185"/>
    <a:srgbClr val="0080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21" autoAdjust="0"/>
    <p:restoredTop sz="79808" autoAdjust="0"/>
  </p:normalViewPr>
  <p:slideViewPr>
    <p:cSldViewPr>
      <p:cViewPr varScale="1">
        <p:scale>
          <a:sx n="53" d="100"/>
          <a:sy n="53" d="100"/>
        </p:scale>
        <p:origin x="38" y="6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80"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Users\rsrivastava-old\Documents\Papers\PCAOB-Ted-Srini\JETA\Textual%20Analysis\Satyam%20vs%20WIPRO%20Textual%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srivastava-old\Documents\Papers\PCAOB-Ted-Srini\JETA\Textual%20Analysis\Satyam%20vs%20WIPRO%20Textual%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rsrivastava-old\Documents\Papers\PCAOB-Ted-Srini\JETA\Textual%20Analysis\Satyam%20vs%20WIPRO%20Cosine_similarity%20relative%20to%2020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rsrivastava\SeekEdgar%20LLC\Current%20Projects%20&amp;%20KU%20Projects\Research%20projects\Fraud\Enron%20MSFT%20Folder\Cosine_similarity_MDNA%20Enron-Comparis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rsrivastava\SeekEdgar%20LLC\Current%20Projects%20&amp;%20KU%20Projects\Research%20projects\Fraud\Enron%20MSFT%20Folder\Enron-10K%20word%20variations\Enron%20Measure%20of%20Risk%20Sentiments%20from%2010K%20and%2010Q.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rsrivastava\SeekEdgar%20LLC\Current%20Projects%20&amp;%20KU%20Projects\Research%20projects\Fraud\Enron%20MSFT%20Folder\Enron-10K%20word%20variations\Enron%20Measure%20of%20Risk%20Sentiments%20from%2010K%20and%2010Q.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 for Readability indices'!$J$12</c:f>
              <c:strCache>
                <c:ptCount val="1"/>
                <c:pt idx="0">
                  <c:v>Gunning-Fog -Satyam</c:v>
                </c:pt>
              </c:strCache>
            </c:strRef>
          </c:tx>
          <c:spPr>
            <a:ln w="31750" cap="rnd">
              <a:solidFill>
                <a:srgbClr val="C00000"/>
              </a:solidFill>
              <a:round/>
            </a:ln>
            <a:effectLst/>
          </c:spPr>
          <c:marker>
            <c:symbol val="circle"/>
            <c:size val="5"/>
            <c:spPr>
              <a:solidFill>
                <a:schemeClr val="accent1"/>
              </a:solidFill>
              <a:ln w="9525">
                <a:solidFill>
                  <a:schemeClr val="accent1"/>
                </a:solidFill>
              </a:ln>
              <a:effectLst/>
            </c:spPr>
          </c:marker>
          <c:xVal>
            <c:numRef>
              <c:f>'Data for Readability indices'!$K$11:$Q$11</c:f>
              <c:numCache>
                <c:formatCode>General</c:formatCode>
                <c:ptCount val="7"/>
                <c:pt idx="0">
                  <c:v>2008</c:v>
                </c:pt>
                <c:pt idx="1">
                  <c:v>2007</c:v>
                </c:pt>
                <c:pt idx="2">
                  <c:v>2006</c:v>
                </c:pt>
                <c:pt idx="3">
                  <c:v>2005</c:v>
                </c:pt>
                <c:pt idx="4">
                  <c:v>2004</c:v>
                </c:pt>
                <c:pt idx="5">
                  <c:v>2003</c:v>
                </c:pt>
                <c:pt idx="6">
                  <c:v>2002</c:v>
                </c:pt>
              </c:numCache>
            </c:numRef>
          </c:xVal>
          <c:yVal>
            <c:numRef>
              <c:f>'Data for Readability indices'!$K$12:$Q$12</c:f>
              <c:numCache>
                <c:formatCode>General</c:formatCode>
                <c:ptCount val="7"/>
                <c:pt idx="0">
                  <c:v>21.6</c:v>
                </c:pt>
                <c:pt idx="1">
                  <c:v>21.6</c:v>
                </c:pt>
                <c:pt idx="2">
                  <c:v>21.6</c:v>
                </c:pt>
                <c:pt idx="3">
                  <c:v>20.8</c:v>
                </c:pt>
                <c:pt idx="4">
                  <c:v>20.8</c:v>
                </c:pt>
                <c:pt idx="5">
                  <c:v>20.399999999999999</c:v>
                </c:pt>
                <c:pt idx="6">
                  <c:v>20</c:v>
                </c:pt>
              </c:numCache>
            </c:numRef>
          </c:yVal>
          <c:smooth val="0"/>
          <c:extLst xmlns:c16r2="http://schemas.microsoft.com/office/drawing/2015/06/chart">
            <c:ext xmlns:c16="http://schemas.microsoft.com/office/drawing/2014/chart" uri="{C3380CC4-5D6E-409C-BE32-E72D297353CC}">
              <c16:uniqueId val="{00000000-3AAC-7147-83D4-C7815C446634}"/>
            </c:ext>
          </c:extLst>
        </c:ser>
        <c:ser>
          <c:idx val="1"/>
          <c:order val="1"/>
          <c:tx>
            <c:strRef>
              <c:f>'Data for Readability indices'!$J$13</c:f>
              <c:strCache>
                <c:ptCount val="1"/>
                <c:pt idx="0">
                  <c:v>Gunning-Fog -WIPRO</c:v>
                </c:pt>
              </c:strCache>
            </c:strRef>
          </c:tx>
          <c:spPr>
            <a:ln w="28575" cap="rnd">
              <a:solidFill>
                <a:srgbClr val="0000CC"/>
              </a:solidFill>
              <a:round/>
            </a:ln>
            <a:effectLst/>
          </c:spPr>
          <c:marker>
            <c:symbol val="circle"/>
            <c:size val="5"/>
            <c:spPr>
              <a:solidFill>
                <a:schemeClr val="accent2"/>
              </a:solidFill>
              <a:ln w="28575">
                <a:solidFill>
                  <a:srgbClr val="0000CC"/>
                </a:solidFill>
              </a:ln>
              <a:effectLst/>
            </c:spPr>
          </c:marker>
          <c:xVal>
            <c:numRef>
              <c:f>'Data for Readability indices'!$K$11:$Q$11</c:f>
              <c:numCache>
                <c:formatCode>General</c:formatCode>
                <c:ptCount val="7"/>
                <c:pt idx="0">
                  <c:v>2008</c:v>
                </c:pt>
                <c:pt idx="1">
                  <c:v>2007</c:v>
                </c:pt>
                <c:pt idx="2">
                  <c:v>2006</c:v>
                </c:pt>
                <c:pt idx="3">
                  <c:v>2005</c:v>
                </c:pt>
                <c:pt idx="4">
                  <c:v>2004</c:v>
                </c:pt>
                <c:pt idx="5">
                  <c:v>2003</c:v>
                </c:pt>
                <c:pt idx="6">
                  <c:v>2002</c:v>
                </c:pt>
              </c:numCache>
            </c:numRef>
          </c:xVal>
          <c:yVal>
            <c:numRef>
              <c:f>'Data for Readability indices'!$K$13:$Q$13</c:f>
              <c:numCache>
                <c:formatCode>General</c:formatCode>
                <c:ptCount val="7"/>
                <c:pt idx="0">
                  <c:v>19.2</c:v>
                </c:pt>
                <c:pt idx="1">
                  <c:v>19.2</c:v>
                </c:pt>
                <c:pt idx="2">
                  <c:v>18.399999999999999</c:v>
                </c:pt>
                <c:pt idx="3">
                  <c:v>18.8</c:v>
                </c:pt>
                <c:pt idx="4">
                  <c:v>18.399999999999999</c:v>
                </c:pt>
                <c:pt idx="5">
                  <c:v>17.600000000000001</c:v>
                </c:pt>
                <c:pt idx="6">
                  <c:v>18.399999999999999</c:v>
                </c:pt>
              </c:numCache>
            </c:numRef>
          </c:yVal>
          <c:smooth val="0"/>
          <c:extLst xmlns:c16r2="http://schemas.microsoft.com/office/drawing/2015/06/chart">
            <c:ext xmlns:c16="http://schemas.microsoft.com/office/drawing/2014/chart" uri="{C3380CC4-5D6E-409C-BE32-E72D297353CC}">
              <c16:uniqueId val="{00000001-3AAC-7147-83D4-C7815C446634}"/>
            </c:ext>
          </c:extLst>
        </c:ser>
        <c:dLbls>
          <c:showLegendKey val="0"/>
          <c:showVal val="0"/>
          <c:showCatName val="0"/>
          <c:showSerName val="0"/>
          <c:showPercent val="0"/>
          <c:showBubbleSize val="0"/>
        </c:dLbls>
        <c:axId val="247868096"/>
        <c:axId val="247871624"/>
      </c:scatterChart>
      <c:valAx>
        <c:axId val="247868096"/>
        <c:scaling>
          <c:orientation val="minMax"/>
          <c:max val="2008"/>
          <c:min val="200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317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7871624"/>
        <c:crosses val="autoZero"/>
        <c:crossBetween val="midCat"/>
      </c:valAx>
      <c:valAx>
        <c:axId val="247871624"/>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Gunning Index</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7868096"/>
        <c:crosses val="autoZero"/>
        <c:crossBetween val="midCat"/>
      </c:valAx>
      <c:spPr>
        <a:noFill/>
        <a:ln w="3175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'Data for Readability indices'!$J$21</c:f>
              <c:strCache>
                <c:ptCount val="1"/>
                <c:pt idx="0">
                  <c:v>Flesch-Kincaid Grade Level-Satyam</c:v>
                </c:pt>
              </c:strCache>
            </c:strRef>
          </c:tx>
          <c:spPr>
            <a:ln w="31750" cap="rnd">
              <a:solidFill>
                <a:srgbClr val="C00000"/>
              </a:solidFill>
              <a:round/>
            </a:ln>
            <a:effectLst/>
          </c:spPr>
          <c:marker>
            <c:symbol val="circle"/>
            <c:size val="5"/>
            <c:spPr>
              <a:solidFill>
                <a:schemeClr val="accent1"/>
              </a:solidFill>
              <a:ln w="9525">
                <a:solidFill>
                  <a:schemeClr val="accent1"/>
                </a:solidFill>
              </a:ln>
              <a:effectLst/>
            </c:spPr>
          </c:marker>
          <c:xVal>
            <c:numRef>
              <c:f>'Data for Readability indices'!$K$20:$Q$20</c:f>
              <c:numCache>
                <c:formatCode>General</c:formatCode>
                <c:ptCount val="7"/>
                <c:pt idx="0">
                  <c:v>2008</c:v>
                </c:pt>
                <c:pt idx="1">
                  <c:v>2007</c:v>
                </c:pt>
                <c:pt idx="2">
                  <c:v>2006</c:v>
                </c:pt>
                <c:pt idx="3">
                  <c:v>2005</c:v>
                </c:pt>
                <c:pt idx="4">
                  <c:v>2004</c:v>
                </c:pt>
                <c:pt idx="5">
                  <c:v>2003</c:v>
                </c:pt>
                <c:pt idx="6">
                  <c:v>2002</c:v>
                </c:pt>
              </c:numCache>
            </c:numRef>
          </c:xVal>
          <c:yVal>
            <c:numRef>
              <c:f>'Data for Readability indices'!$K$21:$Q$21</c:f>
              <c:numCache>
                <c:formatCode>General</c:formatCode>
                <c:ptCount val="7"/>
                <c:pt idx="0">
                  <c:v>17.280999999999999</c:v>
                </c:pt>
                <c:pt idx="1">
                  <c:v>17.344000000000001</c:v>
                </c:pt>
                <c:pt idx="2">
                  <c:v>17.411000000000001</c:v>
                </c:pt>
                <c:pt idx="3">
                  <c:v>17.001000000000001</c:v>
                </c:pt>
                <c:pt idx="4">
                  <c:v>17.013999999999999</c:v>
                </c:pt>
                <c:pt idx="5">
                  <c:v>16.704000000000001</c:v>
                </c:pt>
                <c:pt idx="6">
                  <c:v>16.962</c:v>
                </c:pt>
              </c:numCache>
            </c:numRef>
          </c:yVal>
          <c:smooth val="0"/>
          <c:extLst xmlns:c16r2="http://schemas.microsoft.com/office/drawing/2015/06/chart">
            <c:ext xmlns:c16="http://schemas.microsoft.com/office/drawing/2014/chart" uri="{C3380CC4-5D6E-409C-BE32-E72D297353CC}">
              <c16:uniqueId val="{00000000-401A-7040-A7F9-85E0F3929048}"/>
            </c:ext>
          </c:extLst>
        </c:ser>
        <c:ser>
          <c:idx val="1"/>
          <c:order val="1"/>
          <c:tx>
            <c:strRef>
              <c:f>'Data for Readability indices'!$J$22</c:f>
              <c:strCache>
                <c:ptCount val="1"/>
                <c:pt idx="0">
                  <c:v>Flesch-Kincaid Grade Level-WIPRO</c:v>
                </c:pt>
              </c:strCache>
            </c:strRef>
          </c:tx>
          <c:spPr>
            <a:ln w="31750" cap="rnd">
              <a:solidFill>
                <a:srgbClr val="0000CC"/>
              </a:solidFill>
              <a:round/>
            </a:ln>
            <a:effectLst/>
          </c:spPr>
          <c:marker>
            <c:symbol val="circle"/>
            <c:size val="5"/>
            <c:spPr>
              <a:solidFill>
                <a:schemeClr val="accent2"/>
              </a:solidFill>
              <a:ln w="9525">
                <a:solidFill>
                  <a:schemeClr val="accent2"/>
                </a:solidFill>
              </a:ln>
              <a:effectLst/>
            </c:spPr>
          </c:marker>
          <c:xVal>
            <c:numRef>
              <c:f>'Data for Readability indices'!$K$20:$Q$20</c:f>
              <c:numCache>
                <c:formatCode>General</c:formatCode>
                <c:ptCount val="7"/>
                <c:pt idx="0">
                  <c:v>2008</c:v>
                </c:pt>
                <c:pt idx="1">
                  <c:v>2007</c:v>
                </c:pt>
                <c:pt idx="2">
                  <c:v>2006</c:v>
                </c:pt>
                <c:pt idx="3">
                  <c:v>2005</c:v>
                </c:pt>
                <c:pt idx="4">
                  <c:v>2004</c:v>
                </c:pt>
                <c:pt idx="5">
                  <c:v>2003</c:v>
                </c:pt>
                <c:pt idx="6">
                  <c:v>2002</c:v>
                </c:pt>
              </c:numCache>
            </c:numRef>
          </c:xVal>
          <c:yVal>
            <c:numRef>
              <c:f>'Data for Readability indices'!$K$22:$Q$22</c:f>
              <c:numCache>
                <c:formatCode>General</c:formatCode>
                <c:ptCount val="7"/>
                <c:pt idx="0">
                  <c:v>15.113</c:v>
                </c:pt>
                <c:pt idx="1">
                  <c:v>15.016999999999999</c:v>
                </c:pt>
                <c:pt idx="2">
                  <c:v>14.628</c:v>
                </c:pt>
                <c:pt idx="3">
                  <c:v>14.771000000000001</c:v>
                </c:pt>
                <c:pt idx="4">
                  <c:v>14.579000000000001</c:v>
                </c:pt>
                <c:pt idx="5">
                  <c:v>13.785</c:v>
                </c:pt>
                <c:pt idx="6">
                  <c:v>14.629</c:v>
                </c:pt>
              </c:numCache>
            </c:numRef>
          </c:yVal>
          <c:smooth val="0"/>
          <c:extLst xmlns:c16r2="http://schemas.microsoft.com/office/drawing/2015/06/chart">
            <c:ext xmlns:c16="http://schemas.microsoft.com/office/drawing/2014/chart" uri="{C3380CC4-5D6E-409C-BE32-E72D297353CC}">
              <c16:uniqueId val="{00000001-401A-7040-A7F9-85E0F3929048}"/>
            </c:ext>
          </c:extLst>
        </c:ser>
        <c:dLbls>
          <c:showLegendKey val="0"/>
          <c:showVal val="0"/>
          <c:showCatName val="0"/>
          <c:showSerName val="0"/>
          <c:showPercent val="0"/>
          <c:showBubbleSize val="0"/>
        </c:dLbls>
        <c:axId val="247864568"/>
        <c:axId val="247866136"/>
      </c:scatterChart>
      <c:valAx>
        <c:axId val="247864568"/>
        <c:scaling>
          <c:orientation val="minMax"/>
          <c:max val="2008"/>
          <c:min val="200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25400" cap="flat" cmpd="sng" algn="ctr">
            <a:solidFill>
              <a:srgbClr val="0000CC"/>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47866136"/>
        <c:crosses val="autoZero"/>
        <c:crossBetween val="midCat"/>
      </c:valAx>
      <c:valAx>
        <c:axId val="247866136"/>
        <c:scaling>
          <c:orientation val="minMax"/>
          <c:max val="2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Flesch-Kincaid Grade Level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rgbClr val="0000CC"/>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47864568"/>
        <c:crosses val="autoZero"/>
        <c:crossBetween val="midCat"/>
      </c:valAx>
      <c:spPr>
        <a:noFill/>
        <a:ln w="2540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dirty="0">
                <a:solidFill>
                  <a:schemeClr val="tx1"/>
                </a:solidFill>
              </a:rPr>
              <a:t>Cosine Measure of Similarity for Satyam with WIPRO in relation to 2003 20-F</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'Cosine_similarity_20F_1106056-2'!$D$9</c:f>
              <c:strCache>
                <c:ptCount val="1"/>
                <c:pt idx="0">
                  <c:v>Satyam Cosine Measure</c:v>
                </c:pt>
              </c:strCache>
            </c:strRef>
          </c:tx>
          <c:spPr>
            <a:ln w="31750" cap="rnd">
              <a:solidFill>
                <a:srgbClr val="C00000"/>
              </a:solidFill>
              <a:round/>
            </a:ln>
            <a:effectLst/>
          </c:spPr>
          <c:marker>
            <c:symbol val="circle"/>
            <c:size val="5"/>
            <c:spPr>
              <a:solidFill>
                <a:schemeClr val="accent1"/>
              </a:solidFill>
              <a:ln w="9525">
                <a:solidFill>
                  <a:schemeClr val="accent1"/>
                </a:solidFill>
              </a:ln>
              <a:effectLst/>
            </c:spPr>
          </c:marker>
          <c:xVal>
            <c:numRef>
              <c:f>'Cosine_similarity_20F_1106056-2'!$C$10:$C$15</c:f>
              <c:numCache>
                <c:formatCode>General</c:formatCode>
                <c:ptCount val="6"/>
                <c:pt idx="0">
                  <c:v>2008</c:v>
                </c:pt>
                <c:pt idx="1">
                  <c:v>2007</c:v>
                </c:pt>
                <c:pt idx="2">
                  <c:v>2006</c:v>
                </c:pt>
                <c:pt idx="3">
                  <c:v>2005</c:v>
                </c:pt>
                <c:pt idx="4">
                  <c:v>2004</c:v>
                </c:pt>
                <c:pt idx="5">
                  <c:v>2003</c:v>
                </c:pt>
              </c:numCache>
            </c:numRef>
          </c:xVal>
          <c:yVal>
            <c:numRef>
              <c:f>'Cosine_similarity_20F_1106056-2'!$D$10:$D$15</c:f>
              <c:numCache>
                <c:formatCode>General</c:formatCode>
                <c:ptCount val="6"/>
                <c:pt idx="0">
                  <c:v>0.98621903070342898</c:v>
                </c:pt>
                <c:pt idx="1">
                  <c:v>0.98651873112363997</c:v>
                </c:pt>
                <c:pt idx="2">
                  <c:v>0.98668778936426904</c:v>
                </c:pt>
                <c:pt idx="3">
                  <c:v>0.98321914237792296</c:v>
                </c:pt>
                <c:pt idx="4">
                  <c:v>0.99556995145647098</c:v>
                </c:pt>
                <c:pt idx="5" formatCode="0.0">
                  <c:v>1</c:v>
                </c:pt>
              </c:numCache>
            </c:numRef>
          </c:yVal>
          <c:smooth val="0"/>
          <c:extLst xmlns:c16r2="http://schemas.microsoft.com/office/drawing/2015/06/chart">
            <c:ext xmlns:c16="http://schemas.microsoft.com/office/drawing/2014/chart" uri="{C3380CC4-5D6E-409C-BE32-E72D297353CC}">
              <c16:uniqueId val="{00000000-4548-EC46-9D63-415678DD54CF}"/>
            </c:ext>
          </c:extLst>
        </c:ser>
        <c:ser>
          <c:idx val="1"/>
          <c:order val="1"/>
          <c:tx>
            <c:strRef>
              <c:f>'Cosine_similarity_20F_1106056-2'!$E$9</c:f>
              <c:strCache>
                <c:ptCount val="1"/>
                <c:pt idx="0">
                  <c:v>WIPRO Cosine Measure</c:v>
                </c:pt>
              </c:strCache>
            </c:strRef>
          </c:tx>
          <c:spPr>
            <a:ln w="31750" cap="rnd">
              <a:solidFill>
                <a:srgbClr val="0000CC"/>
              </a:solidFill>
              <a:round/>
            </a:ln>
            <a:effectLst/>
          </c:spPr>
          <c:marker>
            <c:symbol val="circle"/>
            <c:size val="5"/>
            <c:spPr>
              <a:solidFill>
                <a:schemeClr val="accent2"/>
              </a:solidFill>
              <a:ln w="9525">
                <a:solidFill>
                  <a:schemeClr val="accent2"/>
                </a:solidFill>
              </a:ln>
              <a:effectLst/>
            </c:spPr>
          </c:marker>
          <c:xVal>
            <c:numRef>
              <c:f>'Cosine_similarity_20F_1106056-2'!$C$10:$C$15</c:f>
              <c:numCache>
                <c:formatCode>General</c:formatCode>
                <c:ptCount val="6"/>
                <c:pt idx="0">
                  <c:v>2008</c:v>
                </c:pt>
                <c:pt idx="1">
                  <c:v>2007</c:v>
                </c:pt>
                <c:pt idx="2">
                  <c:v>2006</c:v>
                </c:pt>
                <c:pt idx="3">
                  <c:v>2005</c:v>
                </c:pt>
                <c:pt idx="4">
                  <c:v>2004</c:v>
                </c:pt>
                <c:pt idx="5">
                  <c:v>2003</c:v>
                </c:pt>
              </c:numCache>
            </c:numRef>
          </c:xVal>
          <c:yVal>
            <c:numRef>
              <c:f>'Cosine_similarity_20F_1106056-2'!$E$10:$E$15</c:f>
              <c:numCache>
                <c:formatCode>General</c:formatCode>
                <c:ptCount val="6"/>
                <c:pt idx="0">
                  <c:v>0.99210795597274104</c:v>
                </c:pt>
                <c:pt idx="1">
                  <c:v>0.99314338111743306</c:v>
                </c:pt>
                <c:pt idx="2">
                  <c:v>0.99378512173915101</c:v>
                </c:pt>
                <c:pt idx="3">
                  <c:v>0.99294152816099202</c:v>
                </c:pt>
                <c:pt idx="4">
                  <c:v>0.996115981749218</c:v>
                </c:pt>
                <c:pt idx="5" formatCode="0.0">
                  <c:v>1</c:v>
                </c:pt>
              </c:numCache>
            </c:numRef>
          </c:yVal>
          <c:smooth val="0"/>
          <c:extLst xmlns:c16r2="http://schemas.microsoft.com/office/drawing/2015/06/chart">
            <c:ext xmlns:c16="http://schemas.microsoft.com/office/drawing/2014/chart" uri="{C3380CC4-5D6E-409C-BE32-E72D297353CC}">
              <c16:uniqueId val="{00000001-4548-EC46-9D63-415678DD54CF}"/>
            </c:ext>
          </c:extLst>
        </c:ser>
        <c:dLbls>
          <c:showLegendKey val="0"/>
          <c:showVal val="0"/>
          <c:showCatName val="0"/>
          <c:showSerName val="0"/>
          <c:showPercent val="0"/>
          <c:showBubbleSize val="0"/>
        </c:dLbls>
        <c:axId val="247866920"/>
        <c:axId val="247867704"/>
      </c:scatterChart>
      <c:valAx>
        <c:axId val="247866920"/>
        <c:scaling>
          <c:orientation val="minMax"/>
          <c:max val="2008"/>
          <c:min val="2003"/>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47867704"/>
        <c:crosses val="autoZero"/>
        <c:crossBetween val="midCat"/>
        <c:majorUnit val="1"/>
      </c:valAx>
      <c:valAx>
        <c:axId val="2478677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rPr>
                  <a:t>Cosine Measure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47866920"/>
        <c:crosses val="autoZero"/>
        <c:crossBetween val="midCat"/>
        <c:majorUnit val="2E-3"/>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Enron -Cosine Measure w.r.t. 1999 10Q1</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rgbClr val="1013A3"/>
              </a:solidFill>
              <a:round/>
            </a:ln>
            <a:effectLst/>
          </c:spPr>
          <c:marker>
            <c:symbol val="circle"/>
            <c:size val="5"/>
            <c:spPr>
              <a:solidFill>
                <a:schemeClr val="accent1"/>
              </a:solidFill>
              <a:ln w="28575">
                <a:solidFill>
                  <a:srgbClr val="1013A3"/>
                </a:solidFill>
              </a:ln>
              <a:effectLst/>
            </c:spPr>
          </c:marker>
          <c:cat>
            <c:strRef>
              <c:f>Cosine_similarity_MDNA_10Q_1024!$B$9:$B$17</c:f>
              <c:strCache>
                <c:ptCount val="9"/>
                <c:pt idx="0">
                  <c:v>1999-Q1 vs 1999-Q1</c:v>
                </c:pt>
                <c:pt idx="1">
                  <c:v>1999-Q2 vs 1999-Q1</c:v>
                </c:pt>
                <c:pt idx="2">
                  <c:v>1999-Q3 vs 1999-Q1</c:v>
                </c:pt>
                <c:pt idx="3">
                  <c:v>2000-Q1 vs 1999-Q1</c:v>
                </c:pt>
                <c:pt idx="4">
                  <c:v>2000-Q2 vs 1999-Q1</c:v>
                </c:pt>
                <c:pt idx="5">
                  <c:v>2000-Q3 vs 1999-Q1</c:v>
                </c:pt>
                <c:pt idx="6">
                  <c:v>2001-Q1 vs 1999-Q1</c:v>
                </c:pt>
                <c:pt idx="7">
                  <c:v>2001-Q2 vs 1999-Q1</c:v>
                </c:pt>
                <c:pt idx="8">
                  <c:v>2001-Q3 vs 1999-Q1</c:v>
                </c:pt>
              </c:strCache>
            </c:strRef>
          </c:cat>
          <c:val>
            <c:numRef>
              <c:f>Cosine_similarity_MDNA_10Q_1024!$C$9:$C$17</c:f>
              <c:numCache>
                <c:formatCode>General</c:formatCode>
                <c:ptCount val="9"/>
                <c:pt idx="0" formatCode="0.000">
                  <c:v>1</c:v>
                </c:pt>
                <c:pt idx="1">
                  <c:v>0.98698960999999996</c:v>
                </c:pt>
                <c:pt idx="2">
                  <c:v>0.97684887484098104</c:v>
                </c:pt>
                <c:pt idx="3">
                  <c:v>0.92407649955006899</c:v>
                </c:pt>
                <c:pt idx="4">
                  <c:v>0.91405396504696501</c:v>
                </c:pt>
                <c:pt idx="5">
                  <c:v>0.90440871572873405</c:v>
                </c:pt>
                <c:pt idx="6">
                  <c:v>0.89295008341785098</c:v>
                </c:pt>
                <c:pt idx="7">
                  <c:v>0.88220341183302298</c:v>
                </c:pt>
                <c:pt idx="8">
                  <c:v>0.89920599383676603</c:v>
                </c:pt>
              </c:numCache>
            </c:numRef>
          </c:val>
          <c:smooth val="0"/>
          <c:extLst xmlns:c16r2="http://schemas.microsoft.com/office/drawing/2015/06/chart">
            <c:ext xmlns:c16="http://schemas.microsoft.com/office/drawing/2014/chart" uri="{C3380CC4-5D6E-409C-BE32-E72D297353CC}">
              <c16:uniqueId val="{00000000-CEB1-014F-BFD4-2ABFAC215931}"/>
            </c:ext>
          </c:extLst>
        </c:ser>
        <c:dLbls>
          <c:showLegendKey val="0"/>
          <c:showVal val="0"/>
          <c:showCatName val="0"/>
          <c:showSerName val="0"/>
          <c:showPercent val="0"/>
          <c:showBubbleSize val="0"/>
        </c:dLbls>
        <c:marker val="1"/>
        <c:smooth val="0"/>
        <c:axId val="247868880"/>
        <c:axId val="247870840"/>
      </c:lineChart>
      <c:catAx>
        <c:axId val="247868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7870840"/>
        <c:crosses val="autoZero"/>
        <c:auto val="1"/>
        <c:lblAlgn val="ctr"/>
        <c:lblOffset val="100"/>
        <c:noMultiLvlLbl val="0"/>
      </c:catAx>
      <c:valAx>
        <c:axId val="247870840"/>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78688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Enron Risk Sentiments = </a:t>
            </a:r>
            <a:r>
              <a:rPr lang="en-US" dirty="0" err="1"/>
              <a:t>RSt</a:t>
            </a:r>
            <a:r>
              <a:rPr lang="en-US" dirty="0"/>
              <a:t> = Ln(1+NRt)</a:t>
            </a:r>
          </a:p>
          <a:p>
            <a:pPr>
              <a:defRPr/>
            </a:pPr>
            <a:r>
              <a:rPr lang="en-US" dirty="0"/>
              <a:t>Fang Li Measure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275715535558058E-2"/>
          <c:y val="0.12600311188646329"/>
          <c:w val="0.89897825271841025"/>
          <c:h val="0.77506247347824042"/>
        </c:manualLayout>
      </c:layout>
      <c:lineChart>
        <c:grouping val="standard"/>
        <c:varyColors val="0"/>
        <c:ser>
          <c:idx val="0"/>
          <c:order val="0"/>
          <c:tx>
            <c:strRef>
              <c:f>seekedgar_20181024204149!$Q$1</c:f>
              <c:strCache>
                <c:ptCount val="1"/>
                <c:pt idx="0">
                  <c:v>Risk Sentiments = RSt = Ln(1+NRt)</c:v>
                </c:pt>
              </c:strCache>
            </c:strRef>
          </c:tx>
          <c:spPr>
            <a:ln w="28575" cap="rnd">
              <a:solidFill>
                <a:srgbClr val="1013A3"/>
              </a:solidFill>
              <a:round/>
            </a:ln>
            <a:effectLst/>
          </c:spPr>
          <c:marker>
            <c:symbol val="none"/>
          </c:marker>
          <c:cat>
            <c:strRef>
              <c:f>seekedgar_20181024204149!$P$2:$P$25</c:f>
              <c:strCache>
                <c:ptCount val="24"/>
                <c:pt idx="0">
                  <c:v>1994-1</c:v>
                </c:pt>
                <c:pt idx="1">
                  <c:v>1994-2</c:v>
                </c:pt>
                <c:pt idx="2">
                  <c:v>1994-3</c:v>
                </c:pt>
                <c:pt idx="3">
                  <c:v>1995-1</c:v>
                </c:pt>
                <c:pt idx="4">
                  <c:v>1995-2</c:v>
                </c:pt>
                <c:pt idx="5">
                  <c:v>1995-3</c:v>
                </c:pt>
                <c:pt idx="6">
                  <c:v>1996-1</c:v>
                </c:pt>
                <c:pt idx="7">
                  <c:v>1996-2</c:v>
                </c:pt>
                <c:pt idx="8">
                  <c:v>1996-3</c:v>
                </c:pt>
                <c:pt idx="9">
                  <c:v>1997-1</c:v>
                </c:pt>
                <c:pt idx="10">
                  <c:v>1997-2</c:v>
                </c:pt>
                <c:pt idx="11">
                  <c:v>1997-3</c:v>
                </c:pt>
                <c:pt idx="12">
                  <c:v>1998-1</c:v>
                </c:pt>
                <c:pt idx="13">
                  <c:v>1998-2</c:v>
                </c:pt>
                <c:pt idx="14">
                  <c:v>1998-3</c:v>
                </c:pt>
                <c:pt idx="15">
                  <c:v>1999-1</c:v>
                </c:pt>
                <c:pt idx="16">
                  <c:v>1999-2</c:v>
                </c:pt>
                <c:pt idx="17">
                  <c:v>1999-3</c:v>
                </c:pt>
                <c:pt idx="18">
                  <c:v>2000-1</c:v>
                </c:pt>
                <c:pt idx="19">
                  <c:v>2000-2</c:v>
                </c:pt>
                <c:pt idx="20">
                  <c:v>2000-3</c:v>
                </c:pt>
                <c:pt idx="21">
                  <c:v>2001-1</c:v>
                </c:pt>
                <c:pt idx="22">
                  <c:v>2001-2</c:v>
                </c:pt>
                <c:pt idx="23">
                  <c:v>2001-3</c:v>
                </c:pt>
              </c:strCache>
            </c:strRef>
          </c:cat>
          <c:val>
            <c:numRef>
              <c:f>seekedgar_20181024204149!$Q$2:$Q$25</c:f>
              <c:numCache>
                <c:formatCode>0.0000</c:formatCode>
                <c:ptCount val="24"/>
                <c:pt idx="0">
                  <c:v>2.3025850929940459</c:v>
                </c:pt>
                <c:pt idx="1">
                  <c:v>2.3978952727983707</c:v>
                </c:pt>
                <c:pt idx="2">
                  <c:v>2.1972245773362196</c:v>
                </c:pt>
                <c:pt idx="3">
                  <c:v>2.3025850929940459</c:v>
                </c:pt>
                <c:pt idx="4">
                  <c:v>2.5649493574615367</c:v>
                </c:pt>
                <c:pt idx="5">
                  <c:v>2.1972245773362196</c:v>
                </c:pt>
                <c:pt idx="6">
                  <c:v>2.3978952727983707</c:v>
                </c:pt>
                <c:pt idx="7">
                  <c:v>2.1972245773362196</c:v>
                </c:pt>
                <c:pt idx="8">
                  <c:v>2.1972245773362196</c:v>
                </c:pt>
                <c:pt idx="9">
                  <c:v>2.1972245773362196</c:v>
                </c:pt>
                <c:pt idx="10">
                  <c:v>2.5649493574615367</c:v>
                </c:pt>
                <c:pt idx="11">
                  <c:v>2.4849066497880004</c:v>
                </c:pt>
                <c:pt idx="12">
                  <c:v>2.5649493574615367</c:v>
                </c:pt>
                <c:pt idx="13">
                  <c:v>3.6635616461296463</c:v>
                </c:pt>
                <c:pt idx="14">
                  <c:v>3.5553480614894135</c:v>
                </c:pt>
                <c:pt idx="15">
                  <c:v>3.1780538303479458</c:v>
                </c:pt>
                <c:pt idx="16">
                  <c:v>3.4965075614664802</c:v>
                </c:pt>
                <c:pt idx="17">
                  <c:v>3.2188758248682006</c:v>
                </c:pt>
                <c:pt idx="18">
                  <c:v>3.2958368660043291</c:v>
                </c:pt>
                <c:pt idx="19">
                  <c:v>3.4657359027997265</c:v>
                </c:pt>
                <c:pt idx="20">
                  <c:v>3.5835189384561099</c:v>
                </c:pt>
                <c:pt idx="21">
                  <c:v>3.784189633918261</c:v>
                </c:pt>
                <c:pt idx="22">
                  <c:v>3.8712010109078911</c:v>
                </c:pt>
                <c:pt idx="23">
                  <c:v>3.9318256327243257</c:v>
                </c:pt>
              </c:numCache>
            </c:numRef>
          </c:val>
          <c:smooth val="0"/>
          <c:extLst xmlns:c16r2="http://schemas.microsoft.com/office/drawing/2015/06/chart">
            <c:ext xmlns:c16="http://schemas.microsoft.com/office/drawing/2014/chart" uri="{C3380CC4-5D6E-409C-BE32-E72D297353CC}">
              <c16:uniqueId val="{00000000-20F7-D249-9FA5-2C1AC943C2FF}"/>
            </c:ext>
          </c:extLst>
        </c:ser>
        <c:dLbls>
          <c:showLegendKey val="0"/>
          <c:showVal val="0"/>
          <c:showCatName val="0"/>
          <c:showSerName val="0"/>
          <c:showPercent val="0"/>
          <c:showBubbleSize val="0"/>
        </c:dLbls>
        <c:smooth val="0"/>
        <c:axId val="392307424"/>
        <c:axId val="392302328"/>
      </c:lineChart>
      <c:catAx>
        <c:axId val="3923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2302328"/>
        <c:crosses val="autoZero"/>
        <c:auto val="1"/>
        <c:lblAlgn val="ctr"/>
        <c:lblOffset val="100"/>
        <c:noMultiLvlLbl val="0"/>
      </c:catAx>
      <c:valAx>
        <c:axId val="392302328"/>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23074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Enron Risk Sentiment of 10Q MDNA = 1000*</a:t>
            </a:r>
            <a:r>
              <a:rPr lang="en-US" dirty="0" err="1"/>
              <a:t>NRt</a:t>
            </a:r>
            <a:r>
              <a:rPr lang="en-US" dirty="0"/>
              <a:t>/TWRD</a:t>
            </a:r>
          </a:p>
          <a:p>
            <a:pPr>
              <a:defRPr/>
            </a:pPr>
            <a:r>
              <a:rPr lang="en-US" dirty="0"/>
              <a:t>Srivastava 2018 (KU Working Paper) Measure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seekedgar_20181024204149!$S$1</c:f>
              <c:strCache>
                <c:ptCount val="1"/>
                <c:pt idx="0">
                  <c:v>Risk Sentiment=NRt/TWRD</c:v>
                </c:pt>
              </c:strCache>
            </c:strRef>
          </c:tx>
          <c:spPr>
            <a:ln w="28575" cap="rnd">
              <a:solidFill>
                <a:srgbClr val="1013A3"/>
              </a:solidFill>
              <a:round/>
            </a:ln>
            <a:effectLst/>
          </c:spPr>
          <c:marker>
            <c:symbol val="none"/>
          </c:marker>
          <c:cat>
            <c:strRef>
              <c:f>seekedgar_20181024204149!$R$2:$R$25</c:f>
              <c:strCache>
                <c:ptCount val="24"/>
                <c:pt idx="0">
                  <c:v>1994-1</c:v>
                </c:pt>
                <c:pt idx="1">
                  <c:v>1994-2</c:v>
                </c:pt>
                <c:pt idx="2">
                  <c:v>1994-3</c:v>
                </c:pt>
                <c:pt idx="3">
                  <c:v>1995-1</c:v>
                </c:pt>
                <c:pt idx="4">
                  <c:v>1995-2</c:v>
                </c:pt>
                <c:pt idx="5">
                  <c:v>1995-3</c:v>
                </c:pt>
                <c:pt idx="6">
                  <c:v>1996-1</c:v>
                </c:pt>
                <c:pt idx="7">
                  <c:v>1996-2</c:v>
                </c:pt>
                <c:pt idx="8">
                  <c:v>1996-3</c:v>
                </c:pt>
                <c:pt idx="9">
                  <c:v>1997-1</c:v>
                </c:pt>
                <c:pt idx="10">
                  <c:v>1997-2</c:v>
                </c:pt>
                <c:pt idx="11">
                  <c:v>1997-3</c:v>
                </c:pt>
                <c:pt idx="12">
                  <c:v>1998-1</c:v>
                </c:pt>
                <c:pt idx="13">
                  <c:v>1998-2</c:v>
                </c:pt>
                <c:pt idx="14">
                  <c:v>1998-3</c:v>
                </c:pt>
                <c:pt idx="15">
                  <c:v>1999-1</c:v>
                </c:pt>
                <c:pt idx="16">
                  <c:v>1999-2</c:v>
                </c:pt>
                <c:pt idx="17">
                  <c:v>1999-3</c:v>
                </c:pt>
                <c:pt idx="18">
                  <c:v>2000-1</c:v>
                </c:pt>
                <c:pt idx="19">
                  <c:v>2000-2</c:v>
                </c:pt>
                <c:pt idx="20">
                  <c:v>2000-3</c:v>
                </c:pt>
                <c:pt idx="21">
                  <c:v>2001-1</c:v>
                </c:pt>
                <c:pt idx="22">
                  <c:v>2001-2</c:v>
                </c:pt>
                <c:pt idx="23">
                  <c:v>2001-3</c:v>
                </c:pt>
              </c:strCache>
            </c:strRef>
          </c:cat>
          <c:val>
            <c:numRef>
              <c:f>seekedgar_20181024204149!$S$2:$S$25</c:f>
              <c:numCache>
                <c:formatCode>0.0000</c:formatCode>
                <c:ptCount val="24"/>
                <c:pt idx="0">
                  <c:v>1.9202048218476637</c:v>
                </c:pt>
                <c:pt idx="1">
                  <c:v>1.5033072760072159</c:v>
                </c:pt>
                <c:pt idx="2">
                  <c:v>1.0362694300518134</c:v>
                </c:pt>
                <c:pt idx="3">
                  <c:v>1.8967334035827186</c:v>
                </c:pt>
                <c:pt idx="4">
                  <c:v>1.8639328984156571</c:v>
                </c:pt>
                <c:pt idx="5">
                  <c:v>1.1592522822779308</c:v>
                </c:pt>
                <c:pt idx="6">
                  <c:v>1.9113149847094801</c:v>
                </c:pt>
                <c:pt idx="7">
                  <c:v>1.0771509357748754</c:v>
                </c:pt>
                <c:pt idx="8">
                  <c:v>1.124701251230142</c:v>
                </c:pt>
                <c:pt idx="9">
                  <c:v>1.3903371567605145</c:v>
                </c:pt>
                <c:pt idx="10">
                  <c:v>1.4971927635683093</c:v>
                </c:pt>
                <c:pt idx="11">
                  <c:v>0.81403093317546071</c:v>
                </c:pt>
                <c:pt idx="12">
                  <c:v>2.0569077819677752</c:v>
                </c:pt>
                <c:pt idx="13">
                  <c:v>3.712025007326365</c:v>
                </c:pt>
                <c:pt idx="14">
                  <c:v>2.7326796334994374</c:v>
                </c:pt>
                <c:pt idx="15">
                  <c:v>2.2919780767314402</c:v>
                </c:pt>
                <c:pt idx="16">
                  <c:v>2.5906735751295336</c:v>
                </c:pt>
                <c:pt idx="17">
                  <c:v>1.9441069258809234</c:v>
                </c:pt>
                <c:pt idx="18">
                  <c:v>3.7180037180037182</c:v>
                </c:pt>
                <c:pt idx="19">
                  <c:v>3.2832027112899809</c:v>
                </c:pt>
                <c:pt idx="20">
                  <c:v>3.6063884595569293</c:v>
                </c:pt>
                <c:pt idx="21">
                  <c:v>5.0839441948451167</c:v>
                </c:pt>
                <c:pt idx="22">
                  <c:v>4.4040479760119942</c:v>
                </c:pt>
                <c:pt idx="23">
                  <c:v>1.6051879675109955</c:v>
                </c:pt>
              </c:numCache>
            </c:numRef>
          </c:val>
          <c:smooth val="0"/>
          <c:extLst xmlns:c16r2="http://schemas.microsoft.com/office/drawing/2015/06/chart">
            <c:ext xmlns:c16="http://schemas.microsoft.com/office/drawing/2014/chart" uri="{C3380CC4-5D6E-409C-BE32-E72D297353CC}">
              <c16:uniqueId val="{00000000-FC42-324A-8BEF-DC4966ACCEBC}"/>
            </c:ext>
          </c:extLst>
        </c:ser>
        <c:dLbls>
          <c:showLegendKey val="0"/>
          <c:showVal val="0"/>
          <c:showCatName val="0"/>
          <c:showSerName val="0"/>
          <c:showPercent val="0"/>
          <c:showBubbleSize val="0"/>
        </c:dLbls>
        <c:smooth val="0"/>
        <c:axId val="392303504"/>
        <c:axId val="392303896"/>
      </c:lineChart>
      <c:catAx>
        <c:axId val="39230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2303896"/>
        <c:crosses val="autoZero"/>
        <c:auto val="1"/>
        <c:lblAlgn val="ctr"/>
        <c:lblOffset val="100"/>
        <c:noMultiLvlLbl val="0"/>
      </c:catAx>
      <c:valAx>
        <c:axId val="392303896"/>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2303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883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Times New Roman" pitchFamily="18"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Times New Roman" pitchFamily="18" charset="0"/>
              </a:defRPr>
            </a:lvl1pPr>
          </a:lstStyle>
          <a:p>
            <a:pPr>
              <a:defRPr/>
            </a:pPr>
            <a:fld id="{4C83E215-9DFF-4B48-8689-78F17CAE2431}" type="slidenum">
              <a:rPr lang="en-US"/>
              <a:pPr>
                <a:defRPr/>
              </a:pPr>
              <a:t>‹#›</a:t>
            </a:fld>
            <a:endParaRPr lang="en-US"/>
          </a:p>
        </p:txBody>
      </p:sp>
    </p:spTree>
    <p:extLst>
      <p:ext uri="{BB962C8B-B14F-4D97-AF65-F5344CB8AC3E}">
        <p14:creationId xmlns:p14="http://schemas.microsoft.com/office/powerpoint/2010/main" val="2054758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83E215-9DFF-4B48-8689-78F17CAE2431}" type="slidenum">
              <a:rPr lang="en-US" smtClean="0"/>
              <a:pPr>
                <a:defRPr/>
              </a:pPr>
              <a:t>1</a:t>
            </a:fld>
            <a:endParaRPr lang="en-US"/>
          </a:p>
        </p:txBody>
      </p:sp>
    </p:spTree>
    <p:extLst>
      <p:ext uri="{BB962C8B-B14F-4D97-AF65-F5344CB8AC3E}">
        <p14:creationId xmlns:p14="http://schemas.microsoft.com/office/powerpoint/2010/main" val="150696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1987" name="Rectangle 25"/>
          <p:cNvSpPr>
            <a:spLocks noGrp="1" noChangeArrowheads="1"/>
          </p:cNvSpPr>
          <p:nvPr>
            <p:ph type="ftr" sz="quarter" idx="4"/>
          </p:nvPr>
        </p:nvSpPr>
        <p:spPr>
          <a:noFill/>
        </p:spPr>
        <p:txBody>
          <a:bodyPr/>
          <a:lstStyle/>
          <a:p>
            <a:r>
              <a:rPr lang="en-US" dirty="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59</a:t>
            </a:fld>
            <a:endParaRPr lang="en-US" dirty="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a:p>
        </p:txBody>
      </p:sp>
    </p:spTree>
    <p:extLst>
      <p:ext uri="{BB962C8B-B14F-4D97-AF65-F5344CB8AC3E}">
        <p14:creationId xmlns:p14="http://schemas.microsoft.com/office/powerpoint/2010/main" val="80030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extLst>
      <p:ext uri="{BB962C8B-B14F-4D97-AF65-F5344CB8AC3E}">
        <p14:creationId xmlns:p14="http://schemas.microsoft.com/office/powerpoint/2010/main" val="245096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a:t>1.67 million hits on Google scholar</a:t>
            </a:r>
          </a:p>
        </p:txBody>
      </p:sp>
      <p:sp>
        <p:nvSpPr>
          <p:cNvPr id="4" name="Slide Number Placeholder 3"/>
          <p:cNvSpPr>
            <a:spLocks noGrp="1"/>
          </p:cNvSpPr>
          <p:nvPr>
            <p:ph type="sldNum" sz="quarter" idx="10"/>
          </p:nvPr>
        </p:nvSpPr>
        <p:spPr/>
        <p:txBody>
          <a:bodyPr/>
          <a:lstStyle/>
          <a:p>
            <a:pPr>
              <a:defRPr/>
            </a:pPr>
            <a:fld id="{4C83E215-9DFF-4B48-8689-78F17CAE2431}" type="slidenum">
              <a:rPr lang="en-US" smtClean="0"/>
              <a:pPr>
                <a:defRPr/>
              </a:pPr>
              <a:t>3</a:t>
            </a:fld>
            <a:endParaRPr lang="en-US"/>
          </a:p>
        </p:txBody>
      </p:sp>
    </p:spTree>
    <p:extLst>
      <p:ext uri="{BB962C8B-B14F-4D97-AF65-F5344CB8AC3E}">
        <p14:creationId xmlns:p14="http://schemas.microsoft.com/office/powerpoint/2010/main" val="298801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ts val="3000"/>
              </a:lnSpc>
              <a:spcBef>
                <a:spcPts val="1800"/>
              </a:spcBef>
              <a:spcAft>
                <a:spcPct val="0"/>
              </a:spcAft>
              <a:buClrTx/>
              <a:buSzTx/>
              <a:buFontTx/>
              <a:buNone/>
              <a:tabLst/>
              <a:defRPr/>
            </a:pPr>
            <a:r>
              <a:rPr lang="en-US" sz="1200" dirty="0" err="1">
                <a:solidFill>
                  <a:srgbClr val="0831CC"/>
                </a:solidFill>
              </a:rPr>
              <a:t>Loughran</a:t>
            </a:r>
            <a:r>
              <a:rPr lang="en-US" sz="1200" dirty="0">
                <a:solidFill>
                  <a:srgbClr val="0831CC"/>
                </a:solidFill>
              </a:rPr>
              <a:t> and </a:t>
            </a:r>
            <a:r>
              <a:rPr lang="en-US" sz="1200" dirty="0" err="1">
                <a:solidFill>
                  <a:srgbClr val="0831CC"/>
                </a:solidFill>
              </a:rPr>
              <a:t>Mcdonald</a:t>
            </a:r>
            <a:r>
              <a:rPr lang="en-US" sz="1200" dirty="0">
                <a:solidFill>
                  <a:srgbClr val="0831CC"/>
                </a:solidFill>
              </a:rPr>
              <a:t>:</a:t>
            </a:r>
            <a:r>
              <a:rPr lang="en-US" sz="1200" baseline="0" dirty="0">
                <a:solidFill>
                  <a:srgbClr val="0831CC"/>
                </a:solidFill>
              </a:rPr>
              <a:t> </a:t>
            </a:r>
            <a:r>
              <a:rPr lang="en-US" dirty="0"/>
              <a:t>Textual analysis of a large sample of annual reports (10-Ks) of US public companies for 1994-2008</a:t>
            </a:r>
          </a:p>
          <a:p>
            <a:pPr lvl="1">
              <a:lnSpc>
                <a:spcPts val="3000"/>
              </a:lnSpc>
              <a:spcBef>
                <a:spcPts val="1800"/>
              </a:spcBef>
            </a:pPr>
            <a:r>
              <a:rPr lang="en-US" dirty="0"/>
              <a:t>Link between their word lists under various categories (positive, uncertain, litigious, strong modal and weak modal) to 10-K filing returns, trading volume, subsequent return volatility, fraud, material weakness, and unexpected earnings.</a:t>
            </a:r>
          </a:p>
          <a:p>
            <a:pPr lvl="1">
              <a:lnSpc>
                <a:spcPts val="3000"/>
              </a:lnSpc>
              <a:spcBef>
                <a:spcPts val="1800"/>
              </a:spcBef>
            </a:pPr>
            <a:r>
              <a:rPr lang="en-US" sz="1200" dirty="0">
                <a:solidFill>
                  <a:srgbClr val="0831CC"/>
                </a:solidFill>
              </a:rPr>
              <a:t>Li, F.:</a:t>
            </a:r>
            <a:r>
              <a:rPr lang="en-US" sz="1200" baseline="0" dirty="0">
                <a:solidFill>
                  <a:srgbClr val="0831CC"/>
                </a:solidFill>
              </a:rPr>
              <a:t> </a:t>
            </a:r>
            <a:r>
              <a:rPr lang="en-US" sz="1200" dirty="0"/>
              <a:t>. . . managers’ communication patterns could reveal certain managerial characteristics and thus have significant implications for understanding management decisions. Recent developments in behavioral economics emphasize the cognitive biases of human beings and the roles of these biases in decision making (</a:t>
            </a:r>
            <a:r>
              <a:rPr lang="en-US" sz="1200" dirty="0" err="1"/>
              <a:t>Kahneman</a:t>
            </a:r>
            <a:r>
              <a:rPr lang="en-US" sz="1200" dirty="0"/>
              <a:t> 2003). . . As a communication vehicle for management, textual disclosures can provide a means for researchers to assess managers’ behavioral biases and understand firm behavior.</a:t>
            </a:r>
          </a:p>
          <a:p>
            <a:pPr lvl="1">
              <a:lnSpc>
                <a:spcPts val="2400"/>
              </a:lnSpc>
              <a:spcBef>
                <a:spcPts val="1200"/>
              </a:spcBef>
            </a:pPr>
            <a:r>
              <a:rPr lang="en-US" sz="1200" dirty="0"/>
              <a:t>Liu and Moffitt: Textual analysis of SEC Comments Letters and developed a measure of intensity based on the modality of comment letters</a:t>
            </a:r>
            <a:r>
              <a:rPr lang="en-US" sz="1200" baseline="0" dirty="0"/>
              <a:t> </a:t>
            </a:r>
            <a:r>
              <a:rPr lang="en-US" sz="1200" dirty="0"/>
              <a:t>Observed that the intensity of comment letters is positively associated with the probability of a restatement of the reviewed 10-K filings. Moreover, textual analysis and text mining techniques provide information about companies’ performance that is not available otherwise.</a:t>
            </a:r>
          </a:p>
          <a:p>
            <a:pPr lvl="1">
              <a:lnSpc>
                <a:spcPts val="2400"/>
              </a:lnSpc>
              <a:spcBef>
                <a:spcPts val="1200"/>
              </a:spcBef>
            </a:pPr>
            <a:endParaRPr lang="en-US" sz="1200" dirty="0">
              <a:solidFill>
                <a:schemeClr val="tx1"/>
              </a:solidFill>
            </a:endParaRPr>
          </a:p>
          <a:p>
            <a:pPr lvl="1">
              <a:lnSpc>
                <a:spcPts val="3000"/>
              </a:lnSpc>
              <a:spcBef>
                <a:spcPts val="1800"/>
              </a:spcBef>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83E215-9DFF-4B48-8689-78F17CAE2431}" type="slidenum">
              <a:rPr lang="en-US" smtClean="0"/>
              <a:pPr>
                <a:defRPr/>
              </a:pPr>
              <a:t>4</a:t>
            </a:fld>
            <a:endParaRPr lang="en-US"/>
          </a:p>
        </p:txBody>
      </p:sp>
    </p:spTree>
    <p:extLst>
      <p:ext uri="{BB962C8B-B14F-4D97-AF65-F5344CB8AC3E}">
        <p14:creationId xmlns:p14="http://schemas.microsoft.com/office/powerpoint/2010/main" val="199664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83E215-9DFF-4B48-8689-78F17CAE2431}" type="slidenum">
              <a:rPr lang="en-US" smtClean="0"/>
              <a:pPr>
                <a:defRPr/>
              </a:pPr>
              <a:t>8</a:t>
            </a:fld>
            <a:endParaRPr lang="en-US"/>
          </a:p>
        </p:txBody>
      </p:sp>
    </p:spTree>
    <p:extLst>
      <p:ext uri="{BB962C8B-B14F-4D97-AF65-F5344CB8AC3E}">
        <p14:creationId xmlns:p14="http://schemas.microsoft.com/office/powerpoint/2010/main" val="215854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This study examines whether auditors can effectively use nonfinancial measures (NFMs) to assess the reasonableness of financial performance and, thereby, help detect financial statement fraud (hereafter, fraud). If auditors or other interested parties (e.g., directors, lenders, investors, or regulators) can identify NFMs (e.g., facilities growth) that are correlated with financial measures (e.g., revenue growth), inconsistent patterns between the NFMs and financial measures can be used to detect firms with high fraud risk.</a:t>
            </a:r>
            <a:endParaRPr lang="en-US" dirty="0"/>
          </a:p>
        </p:txBody>
      </p:sp>
      <p:sp>
        <p:nvSpPr>
          <p:cNvPr id="4" name="Slide Number Placeholder 3"/>
          <p:cNvSpPr>
            <a:spLocks noGrp="1"/>
          </p:cNvSpPr>
          <p:nvPr>
            <p:ph type="sldNum" sz="quarter" idx="10"/>
          </p:nvPr>
        </p:nvSpPr>
        <p:spPr/>
        <p:txBody>
          <a:bodyPr/>
          <a:lstStyle/>
          <a:p>
            <a:pPr>
              <a:defRPr/>
            </a:pPr>
            <a:fld id="{4C83E215-9DFF-4B48-8689-78F17CAE2431}" type="slidenum">
              <a:rPr lang="en-US" smtClean="0"/>
              <a:pPr>
                <a:defRPr/>
              </a:pPr>
              <a:t>14</a:t>
            </a:fld>
            <a:endParaRPr lang="en-US"/>
          </a:p>
        </p:txBody>
      </p:sp>
    </p:spTree>
    <p:extLst>
      <p:ext uri="{BB962C8B-B14F-4D97-AF65-F5344CB8AC3E}">
        <p14:creationId xmlns:p14="http://schemas.microsoft.com/office/powerpoint/2010/main" val="339017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Li, </a:t>
            </a:r>
            <a:r>
              <a:rPr lang="en-US" sz="1200" kern="1200" dirty="0" err="1">
                <a:solidFill>
                  <a:schemeClr val="tx1"/>
                </a:solidFill>
                <a:effectLst/>
                <a:latin typeface="Times New Roman" pitchFamily="18" charset="0"/>
                <a:ea typeface="+mn-ea"/>
                <a:cs typeface="+mn-cs"/>
              </a:rPr>
              <a:t>Lundholm</a:t>
            </a:r>
            <a:r>
              <a:rPr lang="en-US" sz="1200" kern="1200" dirty="0">
                <a:solidFill>
                  <a:schemeClr val="tx1"/>
                </a:solidFill>
                <a:effectLst/>
                <a:latin typeface="Times New Roman" pitchFamily="18" charset="0"/>
                <a:ea typeface="+mn-ea"/>
                <a:cs typeface="+mn-cs"/>
              </a:rPr>
              <a:t>, and </a:t>
            </a:r>
            <a:r>
              <a:rPr lang="en-US" sz="1200" kern="1200" dirty="0" err="1">
                <a:solidFill>
                  <a:schemeClr val="tx1"/>
                </a:solidFill>
                <a:effectLst/>
                <a:latin typeface="Times New Roman" pitchFamily="18" charset="0"/>
                <a:ea typeface="+mn-ea"/>
                <a:cs typeface="+mn-cs"/>
              </a:rPr>
              <a:t>Minnis</a:t>
            </a:r>
            <a:r>
              <a:rPr lang="en-US" sz="1200" kern="1200" dirty="0">
                <a:solidFill>
                  <a:schemeClr val="tx1"/>
                </a:solidFill>
                <a:effectLst/>
                <a:latin typeface="Times New Roman" pitchFamily="18" charset="0"/>
                <a:ea typeface="+mn-ea"/>
                <a:cs typeface="+mn-cs"/>
              </a:rPr>
              <a:t> (2013) develop a model to compute management's perception of the intensity of competition using textual analysis of firms’ 10-K filings. They find that the measure of competition varies both across-industry and within-industry, and also show that each measure is related to the firm’s future rates of diminishing marginal returns. Their measure is based on the count of the number of occurrences of words “competition, competitor, competitive, compete, competing,” including those words with an "s" appended, less any case where "not," "less," "few," or "limited" precedes the word by three or fewer words. </a:t>
            </a:r>
            <a:endParaRPr lang="en-US" dirty="0"/>
          </a:p>
        </p:txBody>
      </p:sp>
      <p:sp>
        <p:nvSpPr>
          <p:cNvPr id="4" name="Slide Number Placeholder 3"/>
          <p:cNvSpPr>
            <a:spLocks noGrp="1"/>
          </p:cNvSpPr>
          <p:nvPr>
            <p:ph type="sldNum" sz="quarter" idx="10"/>
          </p:nvPr>
        </p:nvSpPr>
        <p:spPr/>
        <p:txBody>
          <a:bodyPr/>
          <a:lstStyle/>
          <a:p>
            <a:pPr>
              <a:defRPr/>
            </a:pPr>
            <a:fld id="{4C83E215-9DFF-4B48-8689-78F17CAE2431}" type="slidenum">
              <a:rPr lang="en-US" smtClean="0"/>
              <a:pPr>
                <a:defRPr/>
              </a:pPr>
              <a:t>15</a:t>
            </a:fld>
            <a:endParaRPr lang="en-US"/>
          </a:p>
        </p:txBody>
      </p:sp>
    </p:spTree>
    <p:extLst>
      <p:ext uri="{BB962C8B-B14F-4D97-AF65-F5344CB8AC3E}">
        <p14:creationId xmlns:p14="http://schemas.microsoft.com/office/powerpoint/2010/main" val="106597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83983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1489761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2476"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24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239B468-9213-4791-9F2A-0A64876F2337}" type="slidenum">
              <a:rPr lang="en-US"/>
              <a:pPr>
                <a:defRPr/>
              </a:pPr>
              <a:t>‹#›</a:t>
            </a:fld>
            <a:endParaRPr lang="en-US"/>
          </a:p>
        </p:txBody>
      </p:sp>
      <p:pic>
        <p:nvPicPr>
          <p:cNvPr id="18" name="Picture 15" descr="JayHawk pictu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7973181" y="133926"/>
            <a:ext cx="1120020" cy="100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0853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12C84BB-D6CB-4FE9-B1EC-BC9DC882FC51}" type="slidenum">
              <a:rPr lang="en-US"/>
              <a:pPr>
                <a:defRPr/>
              </a:pPr>
              <a:t>‹#›</a:t>
            </a:fld>
            <a:endParaRPr lang="en-US"/>
          </a:p>
        </p:txBody>
      </p:sp>
    </p:spTree>
    <p:extLst>
      <p:ext uri="{BB962C8B-B14F-4D97-AF65-F5344CB8AC3E}">
        <p14:creationId xmlns:p14="http://schemas.microsoft.com/office/powerpoint/2010/main" val="2650570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6E8E4BF-C18E-4B37-8F1F-3AE7110502EF}" type="slidenum">
              <a:rPr lang="en-US"/>
              <a:pPr>
                <a:defRPr/>
              </a:pPr>
              <a:t>‹#›</a:t>
            </a:fld>
            <a:endParaRPr lang="en-US"/>
          </a:p>
        </p:txBody>
      </p:sp>
    </p:spTree>
    <p:extLst>
      <p:ext uri="{BB962C8B-B14F-4D97-AF65-F5344CB8AC3E}">
        <p14:creationId xmlns:p14="http://schemas.microsoft.com/office/powerpoint/2010/main" val="316737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4EA0947-16B2-4FB5-B8F0-5F223E7CF51B}" type="slidenum">
              <a:rPr lang="en-US"/>
              <a:pPr>
                <a:defRPr/>
              </a:pPr>
              <a:t>‹#›</a:t>
            </a:fld>
            <a:endParaRPr lang="en-US"/>
          </a:p>
        </p:txBody>
      </p:sp>
    </p:spTree>
    <p:extLst>
      <p:ext uri="{BB962C8B-B14F-4D97-AF65-F5344CB8AC3E}">
        <p14:creationId xmlns:p14="http://schemas.microsoft.com/office/powerpoint/2010/main" val="23647842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10/30/2018</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4795332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20487289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3988537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304800" y="2017713"/>
            <a:ext cx="8650288" cy="411480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1"/>
          <p:cNvSpPr>
            <a:spLocks noGrp="1" noChangeArrowheads="1"/>
          </p:cNvSpPr>
          <p:nvPr>
            <p:ph type="dt" sz="half" idx="10"/>
          </p:nvPr>
        </p:nvSpPr>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29ED36A9-5B23-4803-9011-BD19C312BCCE}" type="slidenum">
              <a:rPr lang="en-US"/>
              <a:pPr>
                <a:defRPr/>
              </a:pPr>
              <a:t>‹#›</a:t>
            </a:fld>
            <a:endParaRPr lang="en-US"/>
          </a:p>
        </p:txBody>
      </p:sp>
    </p:spTree>
    <p:extLst>
      <p:ext uri="{BB962C8B-B14F-4D97-AF65-F5344CB8AC3E}">
        <p14:creationId xmlns:p14="http://schemas.microsoft.com/office/powerpoint/2010/main" val="32875425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B35E667-AAD7-4900-92A1-2E0FE2418873}" type="slidenum">
              <a:rPr lang="en-US"/>
              <a:pPr>
                <a:defRPr/>
              </a:pPr>
              <a:t>‹#›</a:t>
            </a:fld>
            <a:endParaRPr lang="en-US"/>
          </a:p>
        </p:txBody>
      </p:sp>
    </p:spTree>
    <p:extLst>
      <p:ext uri="{BB962C8B-B14F-4D97-AF65-F5344CB8AC3E}">
        <p14:creationId xmlns:p14="http://schemas.microsoft.com/office/powerpoint/2010/main" val="4949901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825330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F83E8-86A1-F944-BB65-BE5238DC22C2}"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152400"/>
            <a:ext cx="685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668842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1D72B51-09F4-4972-8779-2B27CC1F134B}" type="slidenum">
              <a:rPr lang="en-US"/>
              <a:pPr>
                <a:defRPr/>
              </a:pPr>
              <a:t>‹#›</a:t>
            </a:fld>
            <a:endParaRPr lang="en-US"/>
          </a:p>
        </p:txBody>
      </p:sp>
    </p:spTree>
    <p:extLst>
      <p:ext uri="{BB962C8B-B14F-4D97-AF65-F5344CB8AC3E}">
        <p14:creationId xmlns:p14="http://schemas.microsoft.com/office/powerpoint/2010/main" val="2047901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7D9344C3-7EBF-4FBC-B5D0-7610DA4F98DA}" type="slidenum">
              <a:rPr lang="en-US"/>
              <a:pPr>
                <a:defRPr/>
              </a:pPr>
              <a:t>‹#›</a:t>
            </a:fld>
            <a:endParaRPr lang="en-US"/>
          </a:p>
        </p:txBody>
      </p:sp>
    </p:spTree>
    <p:extLst>
      <p:ext uri="{BB962C8B-B14F-4D97-AF65-F5344CB8AC3E}">
        <p14:creationId xmlns:p14="http://schemas.microsoft.com/office/powerpoint/2010/main" val="11815533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4CBEBDCE-7A9A-4785-AB04-46579B1F80DD}" type="slidenum">
              <a:rPr lang="en-US"/>
              <a:pPr>
                <a:defRPr/>
              </a:pPr>
              <a:t>‹#›</a:t>
            </a:fld>
            <a:endParaRPr lang="en-US"/>
          </a:p>
        </p:txBody>
      </p:sp>
    </p:spTree>
    <p:extLst>
      <p:ext uri="{BB962C8B-B14F-4D97-AF65-F5344CB8AC3E}">
        <p14:creationId xmlns:p14="http://schemas.microsoft.com/office/powerpoint/2010/main" val="502096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71B10E13-F4BC-4A19-85D4-B9812C9A92EB}" type="slidenum">
              <a:rPr lang="en-US"/>
              <a:pPr>
                <a:defRPr/>
              </a:pPr>
              <a:t>‹#›</a:t>
            </a:fld>
            <a:endParaRPr lang="en-US"/>
          </a:p>
        </p:txBody>
      </p:sp>
    </p:spTree>
    <p:extLst>
      <p:ext uri="{BB962C8B-B14F-4D97-AF65-F5344CB8AC3E}">
        <p14:creationId xmlns:p14="http://schemas.microsoft.com/office/powerpoint/2010/main" val="24351696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C4D09C8-2085-4A97-9C01-3E2B80DB0A28}" type="slidenum">
              <a:rPr lang="en-US"/>
              <a:pPr>
                <a:defRPr/>
              </a:pPr>
              <a:t>‹#›</a:t>
            </a:fld>
            <a:endParaRPr lang="en-US"/>
          </a:p>
        </p:txBody>
      </p:sp>
    </p:spTree>
    <p:extLst>
      <p:ext uri="{BB962C8B-B14F-4D97-AF65-F5344CB8AC3E}">
        <p14:creationId xmlns:p14="http://schemas.microsoft.com/office/powerpoint/2010/main" val="2557898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58C1A74-A195-4DC8-8974-510C8A89A2FE}" type="slidenum">
              <a:rPr lang="en-US"/>
              <a:pPr>
                <a:defRPr/>
              </a:pPr>
              <a:t>‹#›</a:t>
            </a:fld>
            <a:endParaRPr lang="en-US"/>
          </a:p>
        </p:txBody>
      </p:sp>
    </p:spTree>
    <p:extLst>
      <p:ext uri="{BB962C8B-B14F-4D97-AF65-F5344CB8AC3E}">
        <p14:creationId xmlns:p14="http://schemas.microsoft.com/office/powerpoint/2010/main" val="35941503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189038"/>
            <a:ext cx="438150" cy="47466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CA"/>
          </a:p>
        </p:txBody>
      </p:sp>
      <p:sp>
        <p:nvSpPr>
          <p:cNvPr id="1027" name="Rectangle 3"/>
          <p:cNvSpPr>
            <a:spLocks noChangeArrowheads="1"/>
          </p:cNvSpPr>
          <p:nvPr/>
        </p:nvSpPr>
        <p:spPr bwMode="ltGray">
          <a:xfrm>
            <a:off x="800100" y="1201738"/>
            <a:ext cx="328613" cy="47466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CA"/>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CA"/>
          </a:p>
        </p:txBody>
      </p:sp>
      <p:sp>
        <p:nvSpPr>
          <p:cNvPr id="1029" name="Rectangle 5"/>
          <p:cNvSpPr>
            <a:spLocks noChangeArrowheads="1"/>
          </p:cNvSpPr>
          <p:nvPr/>
        </p:nvSpPr>
        <p:spPr bwMode="ltGray">
          <a:xfrm>
            <a:off x="911225" y="15970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CA"/>
          </a:p>
        </p:txBody>
      </p:sp>
      <p:sp>
        <p:nvSpPr>
          <p:cNvPr id="1030" name="Rectangle 6"/>
          <p:cNvSpPr>
            <a:spLocks noChangeArrowheads="1"/>
          </p:cNvSpPr>
          <p:nvPr/>
        </p:nvSpPr>
        <p:spPr bwMode="ltGray">
          <a:xfrm>
            <a:off x="127000" y="1558925"/>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CA"/>
          </a:p>
        </p:txBody>
      </p:sp>
      <p:sp>
        <p:nvSpPr>
          <p:cNvPr id="1031" name="Rectangle 7"/>
          <p:cNvSpPr>
            <a:spLocks noChangeArrowheads="1"/>
          </p:cNvSpPr>
          <p:nvPr/>
        </p:nvSpPr>
        <p:spPr bwMode="gray">
          <a:xfrm>
            <a:off x="762000" y="1081088"/>
            <a:ext cx="31750" cy="1052512"/>
          </a:xfrm>
          <a:prstGeom prst="rect">
            <a:avLst/>
          </a:prstGeom>
          <a:gradFill rotWithShape="0">
            <a:gsLst>
              <a:gs pos="0">
                <a:srgbClr val="2801B9"/>
              </a:gs>
              <a:gs pos="100000">
                <a:srgbClr val="C4B9EC"/>
              </a:gs>
            </a:gsLst>
            <a:lin ang="5400000" scaled="1"/>
          </a:gradFill>
          <a:ln w="9525">
            <a:solidFill>
              <a:srgbClr val="2801B9"/>
            </a:solidFill>
            <a:miter lim="800000"/>
            <a:headEnd/>
            <a:tailEnd/>
          </a:ln>
        </p:spPr>
        <p:txBody>
          <a:bodyPr wrap="none" anchor="ctr"/>
          <a:lstStyle/>
          <a:p>
            <a:pPr algn="ctr"/>
            <a:endParaRPr kumimoji="1" lang="en-CA"/>
          </a:p>
        </p:txBody>
      </p:sp>
      <p:sp>
        <p:nvSpPr>
          <p:cNvPr id="1032" name="Rectangle 8"/>
          <p:cNvSpPr>
            <a:spLocks noChangeArrowheads="1"/>
          </p:cNvSpPr>
          <p:nvPr/>
        </p:nvSpPr>
        <p:spPr bwMode="gray">
          <a:xfrm>
            <a:off x="442913" y="1828800"/>
            <a:ext cx="8226425" cy="74613"/>
          </a:xfrm>
          <a:prstGeom prst="rect">
            <a:avLst/>
          </a:prstGeom>
          <a:gradFill rotWithShape="0">
            <a:gsLst>
              <a:gs pos="0">
                <a:srgbClr val="008000"/>
              </a:gs>
              <a:gs pos="100000">
                <a:srgbClr val="C9E4C9"/>
              </a:gs>
            </a:gsLst>
            <a:lin ang="0" scaled="1"/>
          </a:gradFill>
          <a:ln>
            <a:noFill/>
          </a:ln>
          <a:extLst>
            <a:ext uri="{91240B29-F687-4f45-9708-019B960494DF}">
              <a14:hiddenLine xmlns="" xmlns:a14="http://schemas.microsoft.com/office/drawing/2010/main" w="6350">
                <a:solidFill>
                  <a:srgbClr val="000000"/>
                </a:solidFill>
                <a:miter lim="800000"/>
                <a:headEnd/>
                <a:tailEnd/>
              </a14:hiddenLine>
            </a:ext>
          </a:extLst>
        </p:spPr>
        <p:txBody>
          <a:bodyPr wrap="none" anchor="ctr"/>
          <a:lstStyle/>
          <a:p>
            <a:pPr algn="ctr"/>
            <a:endParaRPr kumimoji="1" lang="en-CA"/>
          </a:p>
        </p:txBody>
      </p:sp>
      <p:sp>
        <p:nvSpPr>
          <p:cNvPr id="1033" name="Rectangle 9"/>
          <p:cNvSpPr>
            <a:spLocks noGrp="1" noChangeArrowheads="1"/>
          </p:cNvSpPr>
          <p:nvPr>
            <p:ph type="title"/>
          </p:nvPr>
        </p:nvSpPr>
        <p:spPr bwMode="auto">
          <a:xfrm>
            <a:off x="1135064" y="617538"/>
            <a:ext cx="780891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45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ahoma" pitchFamily="34" charset="0"/>
              </a:defRPr>
            </a:lvl1pPr>
          </a:lstStyle>
          <a:p>
            <a:pPr>
              <a:defRPr/>
            </a:pPr>
            <a:endParaRPr lang="en-US"/>
          </a:p>
        </p:txBody>
      </p:sp>
      <p:sp>
        <p:nvSpPr>
          <p:cNvPr id="6145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ahoma" pitchFamily="34" charset="0"/>
              </a:defRPr>
            </a:lvl1pPr>
          </a:lstStyle>
          <a:p>
            <a:pPr>
              <a:defRPr/>
            </a:pPr>
            <a:endParaRPr lang="en-US"/>
          </a:p>
        </p:txBody>
      </p:sp>
      <p:sp>
        <p:nvSpPr>
          <p:cNvPr id="6145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Tahoma" pitchFamily="34" charset="0"/>
              </a:defRPr>
            </a:lvl1pPr>
          </a:lstStyle>
          <a:p>
            <a:pPr>
              <a:defRPr/>
            </a:pPr>
            <a:fld id="{B1E65341-11F8-4376-9D2F-9D33943E8899}" type="slidenum">
              <a:rPr lang="en-US"/>
              <a:pPr>
                <a:defRPr/>
              </a:pPr>
              <a:t>‹#›</a:t>
            </a:fld>
            <a:endParaRPr lang="en-US"/>
          </a:p>
        </p:txBody>
      </p:sp>
      <p:pic>
        <p:nvPicPr>
          <p:cNvPr id="3" name="Picture 2"/>
          <p:cNvPicPr>
            <a:picLocks noChangeAspect="1"/>
          </p:cNvPicPr>
          <p:nvPr userDrawn="1"/>
        </p:nvPicPr>
        <p:blipFill>
          <a:blip r:embed="rId34"/>
          <a:stretch>
            <a:fillRect/>
          </a:stretch>
        </p:blipFill>
        <p:spPr>
          <a:xfrm>
            <a:off x="7763256" y="67867"/>
            <a:ext cx="1237488" cy="1066800"/>
          </a:xfrm>
          <a:prstGeom prst="rect">
            <a:avLst/>
          </a:prstGeom>
        </p:spPr>
      </p:pic>
      <p:pic>
        <p:nvPicPr>
          <p:cNvPr id="2" name="Picture 2" descr="Image result for CPA Canada">
            <a:extLst>
              <a:ext uri="{FF2B5EF4-FFF2-40B4-BE49-F238E27FC236}">
                <a16:creationId xmlns:a16="http://schemas.microsoft.com/office/drawing/2014/main" xmlns="" id="{A4EF02D3-D9D0-C14D-9024-F229FC51C78D}"/>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68644" y="-29292"/>
            <a:ext cx="1237488" cy="12374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C05E8AC8-0049-BD4A-966A-F144D6C8DF47}"/>
              </a:ext>
            </a:extLst>
          </p:cNvPr>
          <p:cNvPicPr/>
          <p:nvPr userDrawn="1"/>
        </p:nvPicPr>
        <p:blipFill>
          <a:blip r:embed="rId36" cstate="print">
            <a:extLst>
              <a:ext uri="{28A0092B-C50C-407E-A947-70E740481C1C}">
                <a14:useLocalDpi xmlns:a14="http://schemas.microsoft.com/office/drawing/2010/main" val="0"/>
              </a:ext>
            </a:extLst>
          </a:blip>
          <a:stretch>
            <a:fillRect/>
          </a:stretch>
        </p:blipFill>
        <p:spPr>
          <a:xfrm>
            <a:off x="7086600" y="6553200"/>
            <a:ext cx="1905001" cy="351155"/>
          </a:xfrm>
          <a:prstGeom prst="rect">
            <a:avLst/>
          </a:prstGeom>
        </p:spPr>
      </p:pic>
      <p:cxnSp>
        <p:nvCxnSpPr>
          <p:cNvPr id="5" name="Straight Connector 4">
            <a:extLst>
              <a:ext uri="{FF2B5EF4-FFF2-40B4-BE49-F238E27FC236}">
                <a16:creationId xmlns:a16="http://schemas.microsoft.com/office/drawing/2014/main" xmlns="" id="{52054127-2036-F340-A7C5-B52478DC0B5E}"/>
              </a:ext>
            </a:extLst>
          </p:cNvPr>
          <p:cNvCxnSpPr>
            <a:cxnSpLocks/>
          </p:cNvCxnSpPr>
          <p:nvPr userDrawn="1"/>
        </p:nvCxnSpPr>
        <p:spPr bwMode="auto">
          <a:xfrm>
            <a:off x="68644" y="6477000"/>
            <a:ext cx="8948356" cy="0"/>
          </a:xfrm>
          <a:prstGeom prst="line">
            <a:avLst/>
          </a:prstGeom>
          <a:solidFill>
            <a:schemeClr val="accent1"/>
          </a:solidFill>
          <a:ln w="38100" cap="flat" cmpd="sng" algn="ctr">
            <a:solidFill>
              <a:srgbClr val="1013A3"/>
            </a:solidFill>
            <a:prstDash val="solid"/>
            <a:miter lim="800000"/>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4001" r:id="rId1"/>
    <p:sldLayoutId id="2147484002"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4003" r:id="rId13"/>
    <p:sldLayoutId id="2147484004" r:id="rId14"/>
    <p:sldLayoutId id="2147484008" r:id="rId15"/>
    <p:sldLayoutId id="2147484013" r:id="rId16"/>
    <p:sldLayoutId id="2147484015" r:id="rId17"/>
    <p:sldLayoutId id="2147484025" r:id="rId18"/>
    <p:sldLayoutId id="2147484026" r:id="rId19"/>
    <p:sldLayoutId id="2147484027" r:id="rId20"/>
    <p:sldLayoutId id="2147484028" r:id="rId21"/>
    <p:sldLayoutId id="2147484029" r:id="rId22"/>
    <p:sldLayoutId id="2147484030" r:id="rId23"/>
    <p:sldLayoutId id="2147484032" r:id="rId24"/>
    <p:sldLayoutId id="2147484033" r:id="rId25"/>
    <p:sldLayoutId id="2147484034" r:id="rId26"/>
    <p:sldLayoutId id="2147484039" r:id="rId27"/>
    <p:sldLayoutId id="2147484040" r:id="rId28"/>
    <p:sldLayoutId id="2147484041" r:id="rId29"/>
    <p:sldLayoutId id="2147484042" r:id="rId30"/>
    <p:sldLayoutId id="2147484043" r:id="rId31"/>
    <p:sldLayoutId id="2147484052" r:id="rId32"/>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rgbClr val="008000"/>
          </a:solidFill>
          <a:latin typeface="Tahoma" pitchFamily="34" charset="0"/>
        </a:defRPr>
      </a:lvl2pPr>
      <a:lvl3pPr algn="l" rtl="0" eaLnBrk="0" fontAlgn="base" hangingPunct="0">
        <a:spcBef>
          <a:spcPct val="0"/>
        </a:spcBef>
        <a:spcAft>
          <a:spcPct val="0"/>
        </a:spcAft>
        <a:defRPr sz="4400">
          <a:solidFill>
            <a:srgbClr val="008000"/>
          </a:solidFill>
          <a:latin typeface="Tahoma" pitchFamily="34" charset="0"/>
        </a:defRPr>
      </a:lvl3pPr>
      <a:lvl4pPr algn="l" rtl="0" eaLnBrk="0" fontAlgn="base" hangingPunct="0">
        <a:spcBef>
          <a:spcPct val="0"/>
        </a:spcBef>
        <a:spcAft>
          <a:spcPct val="0"/>
        </a:spcAft>
        <a:defRPr sz="4400">
          <a:solidFill>
            <a:srgbClr val="008000"/>
          </a:solidFill>
          <a:latin typeface="Tahoma" pitchFamily="34" charset="0"/>
        </a:defRPr>
      </a:lvl4pPr>
      <a:lvl5pPr algn="l" rtl="0" eaLnBrk="0" fontAlgn="base" hangingPunct="0">
        <a:spcBef>
          <a:spcPct val="0"/>
        </a:spcBef>
        <a:spcAft>
          <a:spcPct val="0"/>
        </a:spcAft>
        <a:defRPr sz="4400">
          <a:solidFill>
            <a:srgbClr val="008000"/>
          </a:solidFill>
          <a:latin typeface="Tahoma" pitchFamily="34" charset="0"/>
        </a:defRPr>
      </a:lvl5pPr>
      <a:lvl6pPr marL="457200" algn="l" rtl="0" fontAlgn="base">
        <a:spcBef>
          <a:spcPct val="0"/>
        </a:spcBef>
        <a:spcAft>
          <a:spcPct val="0"/>
        </a:spcAft>
        <a:defRPr sz="4400">
          <a:solidFill>
            <a:srgbClr val="008000"/>
          </a:solidFill>
          <a:latin typeface="Tahoma" pitchFamily="34" charset="0"/>
        </a:defRPr>
      </a:lvl6pPr>
      <a:lvl7pPr marL="914400" algn="l" rtl="0" fontAlgn="base">
        <a:spcBef>
          <a:spcPct val="0"/>
        </a:spcBef>
        <a:spcAft>
          <a:spcPct val="0"/>
        </a:spcAft>
        <a:defRPr sz="4400">
          <a:solidFill>
            <a:srgbClr val="008000"/>
          </a:solidFill>
          <a:latin typeface="Tahoma" pitchFamily="34" charset="0"/>
        </a:defRPr>
      </a:lvl7pPr>
      <a:lvl8pPr marL="1371600" algn="l" rtl="0" fontAlgn="base">
        <a:spcBef>
          <a:spcPct val="0"/>
        </a:spcBef>
        <a:spcAft>
          <a:spcPct val="0"/>
        </a:spcAft>
        <a:defRPr sz="4400">
          <a:solidFill>
            <a:srgbClr val="008000"/>
          </a:solidFill>
          <a:latin typeface="Tahoma" pitchFamily="34" charset="0"/>
        </a:defRPr>
      </a:lvl8pPr>
      <a:lvl9pPr marL="1828800" algn="l" rtl="0" fontAlgn="base">
        <a:spcBef>
          <a:spcPct val="0"/>
        </a:spcBef>
        <a:spcAft>
          <a:spcPct val="0"/>
        </a:spcAft>
        <a:defRPr sz="4400">
          <a:solidFill>
            <a:srgbClr val="008000"/>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2"/>
        <a:buChar char="u"/>
        <a:defRPr sz="3200">
          <a:solidFill>
            <a:srgbClr val="2801B9"/>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rgbClr val="2801B9"/>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rgbClr val="2801B9"/>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rgbClr val="2801B9"/>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rgbClr val="2801B9"/>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rgbClr val="2801B9"/>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rgbClr val="2801B9"/>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rgbClr val="2801B9"/>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rgbClr val="2801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Gunning_fog_index" TargetMode="External"/><Relationship Id="rId7" Type="http://schemas.openxmlformats.org/officeDocument/2006/relationships/hyperlink" Target="https://en.wikipedia.org/wiki/Coleman&#8211;Liau_inde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Automated_readability_index" TargetMode="External"/><Relationship Id="rId5" Type="http://schemas.openxmlformats.org/officeDocument/2006/relationships/hyperlink" Target="https://en.wikipedia.org/wiki/Flesch&#8211;Kincaid_readability_tests" TargetMode="External"/><Relationship Id="rId4" Type="http://schemas.openxmlformats.org/officeDocument/2006/relationships/hyperlink" Target="https://en.wikipedia.org/wiki/SMO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SMOG" TargetMode="External"/><Relationship Id="rId2" Type="http://schemas.openxmlformats.org/officeDocument/2006/relationships/hyperlink" Target="https://en.wikipedia.org/wiki/Gunning_fog_index" TargetMode="External"/><Relationship Id="rId1" Type="http://schemas.openxmlformats.org/officeDocument/2006/relationships/slideLayout" Target="../slideLayouts/slideLayout2.xml"/><Relationship Id="rId6" Type="http://schemas.openxmlformats.org/officeDocument/2006/relationships/hyperlink" Target="https://en.wikipedia.org/wiki/Coleman%E2%80%93Liau_index" TargetMode="External"/><Relationship Id="rId5" Type="http://schemas.openxmlformats.org/officeDocument/2006/relationships/hyperlink" Target="https://en.wikipedia.org/wiki/Automated_readability_index" TargetMode="External"/><Relationship Id="rId4" Type="http://schemas.openxmlformats.org/officeDocument/2006/relationships/hyperlink" Target="https://en.wikipedia.org/wiki/Flesch%E2%80%93Kincaid_readability_tests" TargetMode="Externa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resrivastava@seekedgar.com"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2" Type="http://schemas.openxmlformats.org/officeDocument/2006/relationships/hyperlink" Target="https://www.seekedgar.com/" TargetMode="Externa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632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Title 1"/>
          <p:cNvSpPr>
            <a:spLocks noGrp="1"/>
          </p:cNvSpPr>
          <p:nvPr>
            <p:ph type="ctrTitle"/>
          </p:nvPr>
        </p:nvSpPr>
        <p:spPr>
          <a:xfrm>
            <a:off x="0" y="358775"/>
            <a:ext cx="8991600" cy="1470025"/>
          </a:xfrm>
        </p:spPr>
        <p:txBody>
          <a:bodyPr/>
          <a:lstStyle/>
          <a:p>
            <a:pPr algn="ctr">
              <a:lnSpc>
                <a:spcPts val="4400"/>
              </a:lnSpc>
            </a:pPr>
            <a:r>
              <a:rPr lang="en-US" sz="4000" dirty="0"/>
              <a:t>Text Extraction, Textual Analysis, and Model Building Workshop/Demo;</a:t>
            </a:r>
            <a:br>
              <a:rPr lang="en-US" sz="4000" dirty="0"/>
            </a:br>
            <a:r>
              <a:rPr lang="en-US" sz="4000" dirty="0" err="1"/>
              <a:t>SeekiNF</a:t>
            </a:r>
            <a:r>
              <a:rPr lang="en-US" sz="4000" dirty="0"/>
              <a:t> by </a:t>
            </a:r>
            <a:r>
              <a:rPr lang="en-US" sz="4000" dirty="0" err="1">
                <a:solidFill>
                  <a:srgbClr val="0000CC"/>
                </a:solidFill>
              </a:rPr>
              <a:t>Seek</a:t>
            </a:r>
            <a:r>
              <a:rPr lang="en-US" sz="4000" dirty="0" err="1">
                <a:solidFill>
                  <a:srgbClr val="FF0000"/>
                </a:solidFill>
              </a:rPr>
              <a:t>Edgar</a:t>
            </a:r>
            <a:r>
              <a:rPr lang="en-US" sz="4000" dirty="0"/>
              <a:t>, LLC          </a:t>
            </a:r>
            <a:endParaRPr lang="en-US" altLang="en-US" sz="4000" dirty="0">
              <a:solidFill>
                <a:srgbClr val="000066"/>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3316" name="Subtitle 2"/>
          <p:cNvSpPr>
            <a:spLocks noGrp="1"/>
          </p:cNvSpPr>
          <p:nvPr>
            <p:ph type="subTitle" idx="1"/>
          </p:nvPr>
        </p:nvSpPr>
        <p:spPr>
          <a:xfrm>
            <a:off x="533400" y="1981200"/>
            <a:ext cx="8229600" cy="1295400"/>
          </a:xfrm>
        </p:spPr>
        <p:txBody>
          <a:bodyPr/>
          <a:lstStyle/>
          <a:p>
            <a:pPr eaLnBrk="1" hangingPunct="1">
              <a:spcBef>
                <a:spcPts val="0"/>
              </a:spcBef>
            </a:pPr>
            <a:r>
              <a:rPr lang="en-US" altLang="en-US" dirty="0">
                <a:solidFill>
                  <a:srgbClr val="C00000"/>
                </a:solidFill>
                <a:latin typeface="+mj-lt"/>
                <a:ea typeface="ＭＳ Ｐゴシック" panose="020B0600070205080204" pitchFamily="34" charset="-128"/>
                <a:cs typeface="Times New Roman" panose="02020603050405020304" pitchFamily="18" charset="0"/>
              </a:rPr>
              <a:t>Rajendra Srivastava</a:t>
            </a:r>
            <a:endParaRPr lang="en-US" altLang="en-US" sz="2800" dirty="0">
              <a:solidFill>
                <a:srgbClr val="C00000"/>
              </a:solidFill>
              <a:latin typeface="+mj-lt"/>
              <a:ea typeface="ＭＳ Ｐゴシック" panose="020B0600070205080204" pitchFamily="34" charset="-128"/>
              <a:cs typeface="Times New Roman" panose="02020603050405020304" pitchFamily="18" charset="0"/>
            </a:endParaRPr>
          </a:p>
          <a:p>
            <a:pPr eaLnBrk="1" hangingPunct="1">
              <a:spcBef>
                <a:spcPts val="0"/>
              </a:spcBef>
            </a:pPr>
            <a:r>
              <a:rPr lang="en-US" sz="2400" dirty="0">
                <a:solidFill>
                  <a:schemeClr val="tx1"/>
                </a:solidFill>
              </a:rPr>
              <a:t>P</a:t>
            </a:r>
            <a:r>
              <a:rPr lang="en-US" sz="2000" dirty="0">
                <a:solidFill>
                  <a:schemeClr val="tx1"/>
                </a:solidFill>
              </a:rPr>
              <a:t>hD (Physics), PhD (Accounting)</a:t>
            </a:r>
          </a:p>
          <a:p>
            <a:pPr eaLnBrk="1" hangingPunct="1">
              <a:lnSpc>
                <a:spcPts val="2000"/>
              </a:lnSpc>
              <a:spcBef>
                <a:spcPts val="0"/>
              </a:spcBef>
            </a:pPr>
            <a:r>
              <a:rPr lang="en-US" sz="2000" dirty="0">
                <a:solidFill>
                  <a:schemeClr val="tx1"/>
                </a:solidFill>
              </a:rPr>
              <a:t>Professor Emeritus, University of Kansas; and CEO, </a:t>
            </a:r>
            <a:r>
              <a:rPr lang="en-US" sz="2000" dirty="0" err="1">
                <a:solidFill>
                  <a:schemeClr val="tx1"/>
                </a:solidFill>
              </a:rPr>
              <a:t>SeekEdgar</a:t>
            </a:r>
            <a:r>
              <a:rPr lang="en-US" sz="2000" dirty="0">
                <a:solidFill>
                  <a:schemeClr val="tx1"/>
                </a:solidFill>
              </a:rPr>
              <a:t>, LLC</a:t>
            </a:r>
          </a:p>
          <a:p>
            <a:pPr eaLnBrk="1" hangingPunct="1"/>
            <a:endParaRPr lang="en-US" sz="2400" dirty="0">
              <a:solidFill>
                <a:srgbClr val="1D0185"/>
              </a:solidFill>
            </a:endParaRPr>
          </a:p>
          <a:p>
            <a:pPr eaLnBrk="1" hangingPunct="1"/>
            <a:endParaRPr lang="en-US" sz="2800" dirty="0">
              <a:solidFill>
                <a:schemeClr val="bg1"/>
              </a:solidFill>
            </a:endParaRPr>
          </a:p>
          <a:p>
            <a:pPr eaLnBrk="1" hangingPunct="1"/>
            <a:endParaRPr lang="en-US" sz="2800" dirty="0">
              <a:solidFill>
                <a:schemeClr val="bg1"/>
              </a:solidFill>
            </a:endParaRPr>
          </a:p>
          <a:p>
            <a:pPr eaLnBrk="1" hangingPunct="1"/>
            <a:endParaRPr lang="en-US" sz="2800" dirty="0">
              <a:solidFill>
                <a:schemeClr val="bg1"/>
              </a:solidFill>
            </a:endParaRPr>
          </a:p>
          <a:p>
            <a:pPr eaLnBrk="1" hangingPunct="1">
              <a:spcBef>
                <a:spcPts val="0"/>
              </a:spcBef>
            </a:pPr>
            <a:r>
              <a:rPr lang="en-US" sz="2800" dirty="0">
                <a:solidFill>
                  <a:schemeClr val="bg1"/>
                </a:solidFill>
              </a:rPr>
              <a:t>Text Analytics and Machine Learning Workshop </a:t>
            </a:r>
          </a:p>
          <a:p>
            <a:pPr eaLnBrk="1" hangingPunct="1">
              <a:lnSpc>
                <a:spcPts val="2400"/>
              </a:lnSpc>
              <a:spcBef>
                <a:spcPts val="600"/>
              </a:spcBef>
            </a:pPr>
            <a:r>
              <a:rPr lang="en-US" sz="2800" dirty="0">
                <a:solidFill>
                  <a:schemeClr val="bg1"/>
                </a:solidFill>
              </a:rPr>
              <a:t>October 26, 2018</a:t>
            </a:r>
          </a:p>
          <a:p>
            <a:pPr eaLnBrk="1" hangingPunct="1"/>
            <a:endParaRPr lang="en-US" altLang="en-US" sz="4000" b="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endParaRPr lang="en-US" altLang="en-US" sz="4000" b="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1331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105525"/>
            <a:ext cx="915352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0568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EC6315-29C2-2443-9D32-2B19ACBCEC6C}"/>
              </a:ext>
            </a:extLst>
          </p:cNvPr>
          <p:cNvSpPr>
            <a:spLocks noGrp="1"/>
          </p:cNvSpPr>
          <p:nvPr>
            <p:ph type="title"/>
          </p:nvPr>
        </p:nvSpPr>
        <p:spPr>
          <a:xfrm>
            <a:off x="457200" y="457200"/>
            <a:ext cx="7808912" cy="533400"/>
          </a:xfrm>
        </p:spPr>
        <p:txBody>
          <a:bodyPr/>
          <a:lstStyle/>
          <a:p>
            <a:pPr algn="ctr"/>
            <a:r>
              <a:rPr lang="en-US" sz="2800" dirty="0">
                <a:solidFill>
                  <a:srgbClr val="1013A3"/>
                </a:solidFill>
              </a:rPr>
              <a:t>Word List for Financial Risk</a:t>
            </a:r>
          </a:p>
        </p:txBody>
      </p:sp>
      <p:pic>
        <p:nvPicPr>
          <p:cNvPr id="5" name="Picture 4">
            <a:extLst>
              <a:ext uri="{FF2B5EF4-FFF2-40B4-BE49-F238E27FC236}">
                <a16:creationId xmlns:a16="http://schemas.microsoft.com/office/drawing/2014/main" xmlns="" id="{7A30DAB8-E2AA-3748-8290-C85FB1542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75611"/>
            <a:ext cx="7848600" cy="5556369"/>
          </a:xfrm>
          <a:prstGeom prst="rect">
            <a:avLst/>
          </a:prstGeom>
          <a:ln w="38100">
            <a:solidFill>
              <a:srgbClr val="1013A3"/>
            </a:solidFill>
          </a:ln>
        </p:spPr>
      </p:pic>
    </p:spTree>
    <p:extLst>
      <p:ext uri="{BB962C8B-B14F-4D97-AF65-F5344CB8AC3E}">
        <p14:creationId xmlns:p14="http://schemas.microsoft.com/office/powerpoint/2010/main" val="25583254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7D7ECE1-8DA4-6246-812E-EAD7679F32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782828"/>
            <a:ext cx="7315200" cy="5465572"/>
          </a:xfrm>
          <a:ln w="38100">
            <a:solidFill>
              <a:srgbClr val="1013A3"/>
            </a:solidFill>
          </a:ln>
        </p:spPr>
      </p:pic>
      <p:sp>
        <p:nvSpPr>
          <p:cNvPr id="4" name="Title 1">
            <a:extLst>
              <a:ext uri="{FF2B5EF4-FFF2-40B4-BE49-F238E27FC236}">
                <a16:creationId xmlns:a16="http://schemas.microsoft.com/office/drawing/2014/main" xmlns="" id="{D574D90D-19EB-944E-8D95-3C051C25C197}"/>
              </a:ext>
            </a:extLst>
          </p:cNvPr>
          <p:cNvSpPr>
            <a:spLocks noGrp="1"/>
          </p:cNvSpPr>
          <p:nvPr>
            <p:ph type="title"/>
          </p:nvPr>
        </p:nvSpPr>
        <p:spPr>
          <a:xfrm>
            <a:off x="533400" y="144462"/>
            <a:ext cx="7808912" cy="693738"/>
          </a:xfrm>
        </p:spPr>
        <p:txBody>
          <a:bodyPr/>
          <a:lstStyle/>
          <a:p>
            <a:pPr algn="ctr"/>
            <a:r>
              <a:rPr lang="en-US" sz="3200" dirty="0">
                <a:solidFill>
                  <a:srgbClr val="1013A3"/>
                </a:solidFill>
              </a:rPr>
              <a:t>Word List for Litigation Risk</a:t>
            </a:r>
          </a:p>
        </p:txBody>
      </p:sp>
    </p:spTree>
    <p:extLst>
      <p:ext uri="{BB962C8B-B14F-4D97-AF65-F5344CB8AC3E}">
        <p14:creationId xmlns:p14="http://schemas.microsoft.com/office/powerpoint/2010/main" val="16910932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5D5711-463B-DE4B-866D-E54547A2CDB6}"/>
              </a:ext>
            </a:extLst>
          </p:cNvPr>
          <p:cNvSpPr>
            <a:spLocks noGrp="1"/>
          </p:cNvSpPr>
          <p:nvPr>
            <p:ph type="title"/>
          </p:nvPr>
        </p:nvSpPr>
        <p:spPr>
          <a:xfrm>
            <a:off x="533400" y="76200"/>
            <a:ext cx="7808912" cy="769938"/>
          </a:xfrm>
        </p:spPr>
        <p:txBody>
          <a:bodyPr/>
          <a:lstStyle/>
          <a:p>
            <a:pPr algn="ctr"/>
            <a:r>
              <a:rPr lang="en-US" sz="3600" dirty="0">
                <a:solidFill>
                  <a:srgbClr val="1013A3"/>
                </a:solidFill>
              </a:rPr>
              <a:t>Word List for Litigation Risk</a:t>
            </a:r>
          </a:p>
        </p:txBody>
      </p:sp>
      <p:pic>
        <p:nvPicPr>
          <p:cNvPr id="5" name="Content Placeholder 4">
            <a:extLst>
              <a:ext uri="{FF2B5EF4-FFF2-40B4-BE49-F238E27FC236}">
                <a16:creationId xmlns:a16="http://schemas.microsoft.com/office/drawing/2014/main" xmlns="" id="{1A2741F0-E0A2-A348-8FB9-485CEC3404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551" y="1125927"/>
            <a:ext cx="7490649" cy="5274873"/>
          </a:xfrm>
          <a:ln w="38100">
            <a:solidFill>
              <a:srgbClr val="1013A3"/>
            </a:solidFill>
          </a:ln>
        </p:spPr>
      </p:pic>
    </p:spTree>
    <p:extLst>
      <p:ext uri="{BB962C8B-B14F-4D97-AF65-F5344CB8AC3E}">
        <p14:creationId xmlns:p14="http://schemas.microsoft.com/office/powerpoint/2010/main" val="40974414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220662"/>
            <a:ext cx="7315200" cy="1150938"/>
          </a:xfrm>
        </p:spPr>
        <p:txBody>
          <a:bodyPr/>
          <a:lstStyle/>
          <a:p>
            <a:pPr algn="ctr">
              <a:lnSpc>
                <a:spcPts val="4000"/>
              </a:lnSpc>
            </a:pPr>
            <a:r>
              <a:rPr lang="en-US" sz="4000" dirty="0"/>
              <a:t>Textual Analysis Research</a:t>
            </a:r>
            <a:br>
              <a:rPr lang="en-US" sz="4000" dirty="0"/>
            </a:br>
            <a:r>
              <a:rPr lang="en-US" sz="4000" dirty="0"/>
              <a:t>Examples (Continued)</a:t>
            </a:r>
            <a:endParaRPr lang="en-US" sz="2400" dirty="0"/>
          </a:p>
        </p:txBody>
      </p:sp>
      <p:sp>
        <p:nvSpPr>
          <p:cNvPr id="3" name="Content Placeholder 2"/>
          <p:cNvSpPr>
            <a:spLocks noGrp="1"/>
          </p:cNvSpPr>
          <p:nvPr>
            <p:ph idx="1"/>
          </p:nvPr>
        </p:nvSpPr>
        <p:spPr>
          <a:xfrm>
            <a:off x="228600" y="1905000"/>
            <a:ext cx="8726488" cy="4495799"/>
          </a:xfrm>
          <a:solidFill>
            <a:schemeClr val="bg1"/>
          </a:solidFill>
        </p:spPr>
        <p:txBody>
          <a:bodyPr/>
          <a:lstStyle/>
          <a:p>
            <a:pPr marL="0" indent="0">
              <a:spcBef>
                <a:spcPts val="2400"/>
              </a:spcBef>
              <a:buNone/>
            </a:pPr>
            <a:r>
              <a:rPr lang="en-US" sz="2400" dirty="0"/>
              <a:t>Fraud detection model based on the textual, i.e., content, analysis of MD&amp;A in 10-K:</a:t>
            </a:r>
          </a:p>
          <a:p>
            <a:pPr marL="0" indent="0">
              <a:spcBef>
                <a:spcPts val="2400"/>
              </a:spcBef>
              <a:buNone/>
            </a:pPr>
            <a:r>
              <a:rPr lang="en-US" sz="2400" dirty="0" err="1">
                <a:solidFill>
                  <a:srgbClr val="000000"/>
                </a:solidFill>
              </a:rPr>
              <a:t>Fraud</a:t>
            </a:r>
            <a:r>
              <a:rPr lang="en-US" sz="2400" baseline="-25000" dirty="0" err="1">
                <a:solidFill>
                  <a:srgbClr val="000000"/>
                </a:solidFill>
              </a:rPr>
              <a:t>i</a:t>
            </a:r>
            <a:r>
              <a:rPr lang="en-US" sz="2400" dirty="0">
                <a:solidFill>
                  <a:srgbClr val="000000"/>
                </a:solidFill>
              </a:rPr>
              <a:t> = 2.89757 – 0.83408 (Positive </a:t>
            </a:r>
            <a:r>
              <a:rPr lang="en-US" sz="2400" dirty="0" err="1">
                <a:solidFill>
                  <a:srgbClr val="000000"/>
                </a:solidFill>
              </a:rPr>
              <a:t>Emmotion</a:t>
            </a:r>
            <a:r>
              <a:rPr lang="en-US" sz="2400" baseline="-25000" dirty="0" err="1">
                <a:solidFill>
                  <a:srgbClr val="000000"/>
                </a:solidFill>
              </a:rPr>
              <a:t>i</a:t>
            </a:r>
            <a:r>
              <a:rPr lang="en-US" sz="2400" dirty="0">
                <a:solidFill>
                  <a:srgbClr val="000000"/>
                </a:solidFill>
              </a:rPr>
              <a:t>)</a:t>
            </a:r>
          </a:p>
          <a:p>
            <a:pPr marL="0" indent="0">
              <a:spcBef>
                <a:spcPts val="1200"/>
              </a:spcBef>
              <a:buNone/>
            </a:pPr>
            <a:r>
              <a:rPr lang="en-US" sz="2400" dirty="0">
                <a:solidFill>
                  <a:srgbClr val="000000"/>
                </a:solidFill>
              </a:rPr>
              <a:t>            – 0.48315 (Present </a:t>
            </a:r>
            <a:r>
              <a:rPr lang="en-US" sz="2400" dirty="0" err="1">
                <a:solidFill>
                  <a:srgbClr val="000000"/>
                </a:solidFill>
              </a:rPr>
              <a:t>Tense</a:t>
            </a:r>
            <a:r>
              <a:rPr lang="en-US" sz="2400" baseline="-25000" dirty="0" err="1">
                <a:solidFill>
                  <a:srgbClr val="000000"/>
                </a:solidFill>
              </a:rPr>
              <a:t>i</a:t>
            </a:r>
            <a:r>
              <a:rPr lang="en-US" sz="2400" dirty="0">
                <a:solidFill>
                  <a:srgbClr val="000000"/>
                </a:solidFill>
              </a:rPr>
              <a:t>) </a:t>
            </a:r>
          </a:p>
          <a:p>
            <a:pPr marL="0" indent="0">
              <a:buNone/>
            </a:pPr>
            <a:r>
              <a:rPr lang="en-US" sz="2400" dirty="0">
                <a:solidFill>
                  <a:srgbClr val="000000"/>
                </a:solidFill>
              </a:rPr>
              <a:t>            + .0001 (Total </a:t>
            </a:r>
            <a:r>
              <a:rPr lang="en-US" sz="2400" dirty="0" err="1">
                <a:solidFill>
                  <a:srgbClr val="000000"/>
                </a:solidFill>
              </a:rPr>
              <a:t>Words</a:t>
            </a:r>
            <a:r>
              <a:rPr lang="en-US" sz="2400" baseline="-25000" dirty="0" err="1">
                <a:solidFill>
                  <a:srgbClr val="000000"/>
                </a:solidFill>
              </a:rPr>
              <a:t>i</a:t>
            </a:r>
            <a:r>
              <a:rPr lang="en-US" sz="2400" dirty="0">
                <a:solidFill>
                  <a:srgbClr val="000000"/>
                </a:solidFill>
              </a:rPr>
              <a:t>) </a:t>
            </a:r>
          </a:p>
          <a:p>
            <a:pPr marL="0" indent="0">
              <a:buNone/>
            </a:pPr>
            <a:r>
              <a:rPr lang="en-US" sz="2400" dirty="0">
                <a:solidFill>
                  <a:srgbClr val="000000"/>
                </a:solidFill>
              </a:rPr>
              <a:t>            – 2.80753(</a:t>
            </a:r>
            <a:r>
              <a:rPr lang="en-US" sz="2400" dirty="0" err="1">
                <a:solidFill>
                  <a:srgbClr val="000000"/>
                </a:solidFill>
              </a:rPr>
              <a:t>Colons</a:t>
            </a:r>
            <a:r>
              <a:rPr lang="en-US" sz="2400" baseline="-25000" dirty="0" err="1">
                <a:solidFill>
                  <a:srgbClr val="000000"/>
                </a:solidFill>
              </a:rPr>
              <a:t>i</a:t>
            </a:r>
            <a:r>
              <a:rPr lang="en-US" sz="2400" dirty="0">
                <a:solidFill>
                  <a:srgbClr val="000000"/>
                </a:solidFill>
              </a:rPr>
              <a:t>)</a:t>
            </a:r>
            <a:endParaRPr lang="en-US" sz="2400" dirty="0"/>
          </a:p>
          <a:p>
            <a:pPr marL="0" indent="0">
              <a:lnSpc>
                <a:spcPts val="2400"/>
              </a:lnSpc>
              <a:spcBef>
                <a:spcPts val="1800"/>
              </a:spcBef>
              <a:buNone/>
            </a:pPr>
            <a:r>
              <a:rPr lang="en-US" sz="2400" dirty="0"/>
              <a:t>“Conventional fraud detection measures using ratio analysis and other financial data were either unable to detect the fraud or unable to detect it soon enough to avoid catastrophic outcomes”. </a:t>
            </a:r>
          </a:p>
        </p:txBody>
      </p:sp>
      <p:sp>
        <p:nvSpPr>
          <p:cNvPr id="4" name="TextBox 3"/>
          <p:cNvSpPr txBox="1"/>
          <p:nvPr/>
        </p:nvSpPr>
        <p:spPr>
          <a:xfrm>
            <a:off x="1561783" y="1352490"/>
            <a:ext cx="6792244" cy="400110"/>
          </a:xfrm>
          <a:prstGeom prst="rect">
            <a:avLst/>
          </a:prstGeom>
          <a:noFill/>
        </p:spPr>
        <p:txBody>
          <a:bodyPr wrap="none" rtlCol="0">
            <a:spAutoFit/>
          </a:bodyPr>
          <a:lstStyle/>
          <a:p>
            <a:r>
              <a:rPr lang="en-US" sz="2000" dirty="0">
                <a:solidFill>
                  <a:srgbClr val="C00000"/>
                </a:solidFill>
              </a:rPr>
              <a:t> Lee, </a:t>
            </a:r>
            <a:r>
              <a:rPr lang="en-US" sz="2000" dirty="0" err="1">
                <a:solidFill>
                  <a:srgbClr val="C00000"/>
                </a:solidFill>
              </a:rPr>
              <a:t>Churyk</a:t>
            </a:r>
            <a:r>
              <a:rPr lang="en-US" sz="2000" dirty="0">
                <a:solidFill>
                  <a:srgbClr val="C00000"/>
                </a:solidFill>
              </a:rPr>
              <a:t> and Clinton (</a:t>
            </a:r>
            <a:r>
              <a:rPr lang="en-US" sz="2000" i="1" dirty="0">
                <a:solidFill>
                  <a:srgbClr val="C00000"/>
                </a:solidFill>
              </a:rPr>
              <a:t>Strategic Finance</a:t>
            </a:r>
            <a:r>
              <a:rPr lang="en-US" sz="2000" dirty="0">
                <a:solidFill>
                  <a:srgbClr val="C00000"/>
                </a:solidFill>
              </a:rPr>
              <a:t> , 2013, p. 33) </a:t>
            </a:r>
          </a:p>
        </p:txBody>
      </p:sp>
    </p:spTree>
    <p:extLst>
      <p:ext uri="{BB962C8B-B14F-4D97-AF65-F5344CB8AC3E}">
        <p14:creationId xmlns:p14="http://schemas.microsoft.com/office/powerpoint/2010/main" val="680647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93037" cy="1608138"/>
          </a:xfrm>
        </p:spPr>
        <p:txBody>
          <a:bodyPr/>
          <a:lstStyle/>
          <a:p>
            <a:pPr algn="ctr">
              <a:lnSpc>
                <a:spcPts val="4000"/>
              </a:lnSpc>
            </a:pPr>
            <a:r>
              <a:rPr lang="en-US" sz="4000" dirty="0"/>
              <a:t>Using Nonfinancial Measures</a:t>
            </a:r>
            <a:br>
              <a:rPr lang="en-US" sz="4000" dirty="0"/>
            </a:br>
            <a:r>
              <a:rPr lang="en-US" sz="4000" dirty="0"/>
              <a:t>to Assess Fraud Risk</a:t>
            </a:r>
            <a:br>
              <a:rPr lang="en-US" sz="4000" dirty="0"/>
            </a:br>
            <a:r>
              <a:rPr lang="en-US" sz="2000" dirty="0" err="1">
                <a:solidFill>
                  <a:srgbClr val="0831CC"/>
                </a:solidFill>
              </a:rPr>
              <a:t>Brazel</a:t>
            </a:r>
            <a:r>
              <a:rPr lang="en-US" sz="2000" dirty="0">
                <a:solidFill>
                  <a:srgbClr val="0831CC"/>
                </a:solidFill>
              </a:rPr>
              <a:t>, Jones, and </a:t>
            </a:r>
            <a:r>
              <a:rPr lang="en-US" sz="2000" dirty="0" err="1">
                <a:solidFill>
                  <a:srgbClr val="0831CC"/>
                </a:solidFill>
              </a:rPr>
              <a:t>Zimbelman</a:t>
            </a:r>
            <a:r>
              <a:rPr lang="en-US" sz="2000" dirty="0">
                <a:solidFill>
                  <a:srgbClr val="0831CC"/>
                </a:solidFill>
              </a:rPr>
              <a:t> (</a:t>
            </a:r>
            <a:r>
              <a:rPr lang="en-US" sz="2000" i="1" dirty="0">
                <a:solidFill>
                  <a:srgbClr val="0831CC"/>
                </a:solidFill>
              </a:rPr>
              <a:t>JAR, </a:t>
            </a:r>
            <a:r>
              <a:rPr lang="is-IS" sz="2000" dirty="0">
                <a:solidFill>
                  <a:srgbClr val="0831CC"/>
                </a:solidFill>
              </a:rPr>
              <a:t>December 2009)</a:t>
            </a:r>
            <a:endParaRPr lang="en-US" sz="2000" dirty="0">
              <a:solidFill>
                <a:srgbClr val="0831CC"/>
              </a:solidFill>
            </a:endParaRPr>
          </a:p>
        </p:txBody>
      </p:sp>
      <p:sp>
        <p:nvSpPr>
          <p:cNvPr id="3" name="Content Placeholder 2"/>
          <p:cNvSpPr>
            <a:spLocks noGrp="1"/>
          </p:cNvSpPr>
          <p:nvPr>
            <p:ph idx="1"/>
          </p:nvPr>
        </p:nvSpPr>
        <p:spPr>
          <a:xfrm>
            <a:off x="228600" y="2322512"/>
            <a:ext cx="8726488" cy="3849688"/>
          </a:xfrm>
          <a:solidFill>
            <a:srgbClr val="FFFFFF"/>
          </a:solidFill>
        </p:spPr>
        <p:txBody>
          <a:bodyPr/>
          <a:lstStyle/>
          <a:p>
            <a:pPr>
              <a:lnSpc>
                <a:spcPts val="3200"/>
              </a:lnSpc>
              <a:spcBef>
                <a:spcPts val="3000"/>
              </a:spcBef>
            </a:pPr>
            <a:r>
              <a:rPr lang="en-US" sz="2800" dirty="0"/>
              <a:t>This study explores whether nonfinancial measures (</a:t>
            </a:r>
            <a:r>
              <a:rPr lang="en-US" sz="2800" dirty="0">
                <a:solidFill>
                  <a:srgbClr val="FF3300"/>
                </a:solidFill>
              </a:rPr>
              <a:t>NFMs</a:t>
            </a:r>
            <a:r>
              <a:rPr lang="en-US" sz="2800" dirty="0"/>
              <a:t>) to assess the reasonableness of financial performance and, thereby, help detect financial statement fraud.</a:t>
            </a:r>
          </a:p>
          <a:p>
            <a:pPr>
              <a:lnSpc>
                <a:spcPts val="3200"/>
              </a:lnSpc>
              <a:spcBef>
                <a:spcPts val="3000"/>
              </a:spcBef>
            </a:pPr>
            <a:r>
              <a:rPr lang="en-US" sz="2800" dirty="0">
                <a:solidFill>
                  <a:srgbClr val="FF3300"/>
                </a:solidFill>
              </a:rPr>
              <a:t>Difference</a:t>
            </a:r>
            <a:r>
              <a:rPr lang="en-US" sz="2800" dirty="0"/>
              <a:t> between financial and nonfinancial performance is significantly greater for firms that committed fraud than for their non-fraud competitors.</a:t>
            </a:r>
          </a:p>
          <a:p>
            <a:endParaRPr lang="en-US" sz="2400" dirty="0"/>
          </a:p>
          <a:p>
            <a:endParaRPr lang="en-US" sz="2400" dirty="0"/>
          </a:p>
        </p:txBody>
      </p:sp>
    </p:spTree>
    <p:extLst>
      <p:ext uri="{BB962C8B-B14F-4D97-AF65-F5344CB8AC3E}">
        <p14:creationId xmlns:p14="http://schemas.microsoft.com/office/powerpoint/2010/main" val="9339944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457200"/>
            <a:ext cx="7793037" cy="1143000"/>
          </a:xfrm>
        </p:spPr>
        <p:txBody>
          <a:bodyPr/>
          <a:lstStyle/>
          <a:p>
            <a:pPr algn="ctr"/>
            <a:r>
              <a:rPr lang="en-US" dirty="0"/>
              <a:t>Measure of Competition</a:t>
            </a:r>
            <a:br>
              <a:rPr lang="en-US" dirty="0"/>
            </a:br>
            <a:r>
              <a:rPr lang="en-US" sz="2400" dirty="0"/>
              <a:t>Li, </a:t>
            </a:r>
            <a:r>
              <a:rPr lang="en-US" sz="2400" dirty="0" err="1"/>
              <a:t>Lundholm</a:t>
            </a:r>
            <a:r>
              <a:rPr lang="en-US" sz="2400" dirty="0"/>
              <a:t>, and </a:t>
            </a:r>
            <a:r>
              <a:rPr lang="en-US" sz="2400" dirty="0" err="1"/>
              <a:t>Minnis</a:t>
            </a:r>
            <a:r>
              <a:rPr lang="en-US" sz="2400" dirty="0"/>
              <a:t> </a:t>
            </a:r>
            <a:r>
              <a:rPr lang="en-US" sz="2400" i="1" dirty="0"/>
              <a:t>JAR</a:t>
            </a:r>
            <a:r>
              <a:rPr lang="en-US" sz="2400" dirty="0"/>
              <a:t>, 2013, p. 399</a:t>
            </a:r>
          </a:p>
        </p:txBody>
      </p:sp>
      <p:sp>
        <p:nvSpPr>
          <p:cNvPr id="3" name="Content Placeholder 2"/>
          <p:cNvSpPr>
            <a:spLocks noGrp="1"/>
          </p:cNvSpPr>
          <p:nvPr>
            <p:ph idx="1"/>
          </p:nvPr>
        </p:nvSpPr>
        <p:spPr>
          <a:xfrm>
            <a:off x="228600" y="1905000"/>
            <a:ext cx="8915400" cy="4572000"/>
          </a:xfrm>
          <a:solidFill>
            <a:srgbClr val="FFFFFF"/>
          </a:solidFill>
        </p:spPr>
        <p:txBody>
          <a:bodyPr/>
          <a:lstStyle/>
          <a:p>
            <a:pPr marL="0" indent="0">
              <a:lnSpc>
                <a:spcPts val="2400"/>
              </a:lnSpc>
              <a:spcBef>
                <a:spcPts val="600"/>
              </a:spcBef>
              <a:buNone/>
            </a:pPr>
            <a:r>
              <a:rPr lang="en-US" sz="2400" dirty="0"/>
              <a:t>Li, </a:t>
            </a:r>
            <a:r>
              <a:rPr lang="en-US" sz="2400" dirty="0" err="1"/>
              <a:t>Lundholm</a:t>
            </a:r>
            <a:r>
              <a:rPr lang="en-US" sz="2400" dirty="0"/>
              <a:t>, and </a:t>
            </a:r>
            <a:r>
              <a:rPr lang="en-US" sz="2400" dirty="0" err="1"/>
              <a:t>Minnis</a:t>
            </a:r>
            <a:r>
              <a:rPr lang="en-US" sz="2400" dirty="0"/>
              <a:t> (2013) develop a model to compute management's perception of the intensity of competition using textual analysis of firms’ 10-K filings. </a:t>
            </a:r>
          </a:p>
          <a:p>
            <a:pPr>
              <a:lnSpc>
                <a:spcPts val="2200"/>
              </a:lnSpc>
              <a:spcBef>
                <a:spcPts val="600"/>
              </a:spcBef>
            </a:pPr>
            <a:r>
              <a:rPr lang="en-US" sz="2200" dirty="0"/>
              <a:t>Measure of competition varies across-industry and within-industry</a:t>
            </a:r>
          </a:p>
          <a:p>
            <a:pPr>
              <a:lnSpc>
                <a:spcPts val="2200"/>
              </a:lnSpc>
              <a:spcBef>
                <a:spcPts val="600"/>
              </a:spcBef>
            </a:pPr>
            <a:r>
              <a:rPr lang="en-US" sz="2200" dirty="0"/>
              <a:t>It is related to the firm’s future rates of diminishing marginal returns. </a:t>
            </a:r>
          </a:p>
          <a:p>
            <a:pPr>
              <a:lnSpc>
                <a:spcPts val="2200"/>
              </a:lnSpc>
              <a:spcBef>
                <a:spcPts val="600"/>
              </a:spcBef>
            </a:pPr>
            <a:r>
              <a:rPr lang="en-US" sz="2200" dirty="0"/>
              <a:t>This measure is based on the count of the number of words like “competition, competitor, competitive, compete, competing,” including those words with an "s" appended, less any case where "not," "less," "few," or "limited" precedes the word by three or fewer words.</a:t>
            </a:r>
          </a:p>
          <a:p>
            <a:pPr marL="0" indent="0" algn="ctr">
              <a:lnSpc>
                <a:spcPts val="2400"/>
              </a:lnSpc>
              <a:spcBef>
                <a:spcPts val="600"/>
              </a:spcBef>
              <a:buNone/>
            </a:pPr>
            <a:r>
              <a:rPr lang="en-US" sz="2400" dirty="0">
                <a:solidFill>
                  <a:schemeClr val="tx1"/>
                </a:solidFill>
              </a:rPr>
              <a:t>PCTCOMP = 1000*NCOMP/NWORDS</a:t>
            </a:r>
          </a:p>
          <a:p>
            <a:pPr marL="0" indent="0">
              <a:lnSpc>
                <a:spcPts val="2400"/>
              </a:lnSpc>
              <a:spcBef>
                <a:spcPts val="600"/>
              </a:spcBef>
              <a:buNone/>
            </a:pPr>
            <a:r>
              <a:rPr lang="en-US" sz="2400" dirty="0"/>
              <a:t>where NCOMP = number of words in 10-K as described above and NWORDS = Total number of words without numbers. </a:t>
            </a:r>
          </a:p>
        </p:txBody>
      </p:sp>
    </p:spTree>
    <p:extLst>
      <p:ext uri="{BB962C8B-B14F-4D97-AF65-F5344CB8AC3E}">
        <p14:creationId xmlns:p14="http://schemas.microsoft.com/office/powerpoint/2010/main" val="17081351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563" y="457200"/>
            <a:ext cx="7793037" cy="1143000"/>
          </a:xfrm>
        </p:spPr>
        <p:txBody>
          <a:bodyPr/>
          <a:lstStyle/>
          <a:p>
            <a:r>
              <a:rPr lang="en-US" sz="4000" dirty="0"/>
              <a:t>Problems with Textual Analysis</a:t>
            </a:r>
          </a:p>
        </p:txBody>
      </p:sp>
      <p:sp>
        <p:nvSpPr>
          <p:cNvPr id="3" name="Content Placeholder 2"/>
          <p:cNvSpPr>
            <a:spLocks noGrp="1"/>
          </p:cNvSpPr>
          <p:nvPr>
            <p:ph idx="1"/>
          </p:nvPr>
        </p:nvSpPr>
        <p:spPr>
          <a:xfrm>
            <a:off x="381000" y="2017712"/>
            <a:ext cx="8574088" cy="4383087"/>
          </a:xfrm>
          <a:solidFill>
            <a:schemeClr val="bg1"/>
          </a:solidFill>
        </p:spPr>
        <p:txBody>
          <a:bodyPr/>
          <a:lstStyle/>
          <a:p>
            <a:pPr>
              <a:lnSpc>
                <a:spcPts val="2200"/>
              </a:lnSpc>
              <a:spcBef>
                <a:spcPts val="1200"/>
              </a:spcBef>
            </a:pPr>
            <a:r>
              <a:rPr lang="en-US" sz="2200" dirty="0">
                <a:solidFill>
                  <a:srgbClr val="000090"/>
                </a:solidFill>
                <a:latin typeface="+mj-lt"/>
              </a:rPr>
              <a:t>Information needed is not easily available.</a:t>
            </a:r>
          </a:p>
          <a:p>
            <a:pPr>
              <a:lnSpc>
                <a:spcPts val="2200"/>
              </a:lnSpc>
              <a:spcBef>
                <a:spcPts val="1200"/>
              </a:spcBef>
            </a:pPr>
            <a:r>
              <a:rPr lang="en-US" sz="2200" dirty="0">
                <a:solidFill>
                  <a:srgbClr val="000090"/>
                </a:solidFill>
                <a:latin typeface="+mj-lt"/>
              </a:rPr>
              <a:t>Current research has depended on the manual efforts and individuals’ programming skills in Perl and Python</a:t>
            </a:r>
          </a:p>
          <a:p>
            <a:pPr>
              <a:lnSpc>
                <a:spcPts val="2200"/>
              </a:lnSpc>
              <a:spcBef>
                <a:spcPts val="1200"/>
              </a:spcBef>
            </a:pPr>
            <a:r>
              <a:rPr lang="en-US" sz="2200" dirty="0">
                <a:solidFill>
                  <a:srgbClr val="000090"/>
                </a:solidFill>
                <a:latin typeface="+mj-lt"/>
              </a:rPr>
              <a:t>Not all needed information is tagged</a:t>
            </a:r>
          </a:p>
          <a:p>
            <a:pPr>
              <a:lnSpc>
                <a:spcPts val="2200"/>
              </a:lnSpc>
              <a:spcBef>
                <a:spcPts val="1200"/>
              </a:spcBef>
            </a:pPr>
            <a:r>
              <a:rPr lang="en-US" sz="2200" dirty="0">
                <a:solidFill>
                  <a:srgbClr val="000090"/>
                </a:solidFill>
                <a:latin typeface="+mj-lt"/>
              </a:rPr>
              <a:t>SEC is </a:t>
            </a:r>
            <a:r>
              <a:rPr lang="en-US" sz="2200" dirty="0">
                <a:solidFill>
                  <a:srgbClr val="000090"/>
                </a:solidFill>
                <a:latin typeface="+mj-lt"/>
                <a:cs typeface="Times New Roman" panose="02020603050405020304" pitchFamily="18" charset="0"/>
              </a:rPr>
              <a:t>considering requiring disclosures of important non-financial information</a:t>
            </a:r>
          </a:p>
          <a:p>
            <a:pPr>
              <a:lnSpc>
                <a:spcPts val="2200"/>
              </a:lnSpc>
              <a:spcBef>
                <a:spcPts val="1200"/>
              </a:spcBef>
            </a:pPr>
            <a:r>
              <a:rPr lang="en-US" sz="2200" dirty="0">
                <a:solidFill>
                  <a:srgbClr val="FF3300"/>
                </a:solidFill>
                <a:latin typeface="+mj-lt"/>
                <a:cs typeface="Times New Roman" panose="02020603050405020304" pitchFamily="18" charset="0"/>
              </a:rPr>
              <a:t>XBRL Technology</a:t>
            </a:r>
            <a:r>
              <a:rPr lang="en-US" sz="2200" dirty="0">
                <a:solidFill>
                  <a:srgbClr val="000090"/>
                </a:solidFill>
                <a:latin typeface="+mj-lt"/>
                <a:cs typeface="Times New Roman" panose="02020603050405020304" pitchFamily="18" charset="0"/>
              </a:rPr>
              <a:t>, but not all text can be tagged</a:t>
            </a:r>
          </a:p>
          <a:p>
            <a:pPr>
              <a:lnSpc>
                <a:spcPts val="2200"/>
              </a:lnSpc>
              <a:spcBef>
                <a:spcPts val="1200"/>
              </a:spcBef>
            </a:pPr>
            <a:r>
              <a:rPr lang="en-US" sz="2200" dirty="0">
                <a:solidFill>
                  <a:srgbClr val="000090"/>
                </a:solidFill>
                <a:latin typeface="+mj-lt"/>
                <a:cs typeface="Times New Roman" panose="02020603050405020304" pitchFamily="18" charset="0"/>
              </a:rPr>
              <a:t>Hence the need for a good search engine that will provide flexibility to perform textual analysis</a:t>
            </a:r>
          </a:p>
          <a:p>
            <a:pPr>
              <a:lnSpc>
                <a:spcPts val="2200"/>
              </a:lnSpc>
              <a:spcBef>
                <a:spcPts val="1200"/>
              </a:spcBef>
            </a:pPr>
            <a:r>
              <a:rPr lang="en-US" sz="2200" dirty="0">
                <a:solidFill>
                  <a:srgbClr val="FF3300"/>
                </a:solidFill>
                <a:latin typeface="+mj-lt"/>
                <a:cs typeface="Times New Roman" panose="02020603050405020304" pitchFamily="18" charset="0"/>
              </a:rPr>
              <a:t>Seek iNF</a:t>
            </a:r>
            <a:r>
              <a:rPr lang="en-US" sz="2200" dirty="0">
                <a:solidFill>
                  <a:srgbClr val="000090"/>
                </a:solidFill>
                <a:latin typeface="+mj-lt"/>
                <a:cs typeface="Times New Roman" panose="02020603050405020304" pitchFamily="18" charset="0"/>
              </a:rPr>
              <a:t>, the search engine developed at the University of Kansas has great potentials for textual analysis and obtaining non-financial information.</a:t>
            </a:r>
          </a:p>
          <a:p>
            <a:pPr>
              <a:lnSpc>
                <a:spcPts val="2200"/>
              </a:lnSpc>
              <a:spcBef>
                <a:spcPts val="1200"/>
              </a:spcBef>
            </a:pPr>
            <a:endParaRPr lang="en-US" sz="2200" dirty="0">
              <a:solidFill>
                <a:srgbClr val="000090"/>
              </a:solidFill>
              <a:latin typeface="+mj-lt"/>
              <a:cs typeface="Times New Roman" panose="02020603050405020304" pitchFamily="18" charset="0"/>
            </a:endParaRPr>
          </a:p>
        </p:txBody>
      </p:sp>
    </p:spTree>
    <p:extLst>
      <p:ext uri="{BB962C8B-B14F-4D97-AF65-F5344CB8AC3E}">
        <p14:creationId xmlns:p14="http://schemas.microsoft.com/office/powerpoint/2010/main" val="25656897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Logo-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685800"/>
            <a:ext cx="4083628" cy="747109"/>
          </a:xfrm>
          <a:prstGeom prst="rect">
            <a:avLst/>
          </a:prstGeom>
        </p:spPr>
      </p:pic>
      <p:sp>
        <p:nvSpPr>
          <p:cNvPr id="5" name="TextBox 4"/>
          <p:cNvSpPr txBox="1"/>
          <p:nvPr/>
        </p:nvSpPr>
        <p:spPr>
          <a:xfrm>
            <a:off x="762000" y="2908280"/>
            <a:ext cx="7848600" cy="3082040"/>
          </a:xfrm>
          <a:prstGeom prst="rect">
            <a:avLst/>
          </a:prstGeom>
          <a:solidFill>
            <a:srgbClr val="FFFFFF"/>
          </a:solidFill>
          <a:ln w="57150" cmpd="sng">
            <a:solidFill>
              <a:srgbClr val="0000FF"/>
            </a:solidFill>
          </a:ln>
        </p:spPr>
        <p:txBody>
          <a:bodyPr wrap="square" rtlCol="0">
            <a:spAutoFit/>
          </a:bodyPr>
          <a:lstStyle/>
          <a:p>
            <a:pPr algn="ctr">
              <a:lnSpc>
                <a:spcPts val="5800"/>
              </a:lnSpc>
            </a:pPr>
            <a:r>
              <a:rPr lang="en-US" sz="5400" dirty="0">
                <a:solidFill>
                  <a:srgbClr val="FF0000"/>
                </a:solidFill>
              </a:rPr>
              <a:t>Anytime,</a:t>
            </a:r>
            <a:r>
              <a:rPr lang="en-US" sz="5400" dirty="0"/>
              <a:t> </a:t>
            </a:r>
            <a:r>
              <a:rPr lang="en-US" sz="5400" dirty="0">
                <a:solidFill>
                  <a:srgbClr val="FF0000"/>
                </a:solidFill>
              </a:rPr>
              <a:t>Anywhere, …</a:t>
            </a:r>
          </a:p>
          <a:p>
            <a:pPr algn="ctr">
              <a:lnSpc>
                <a:spcPts val="5800"/>
              </a:lnSpc>
            </a:pPr>
            <a:r>
              <a:rPr lang="en-US" sz="5400" dirty="0"/>
              <a:t>SEC Filings and PCAOB Reports at your finger tips in seconds</a:t>
            </a:r>
          </a:p>
        </p:txBody>
      </p:sp>
    </p:spTree>
    <p:extLst>
      <p:ext uri="{BB962C8B-B14F-4D97-AF65-F5344CB8AC3E}">
        <p14:creationId xmlns:p14="http://schemas.microsoft.com/office/powerpoint/2010/main" val="4744549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17538"/>
            <a:ext cx="7496175" cy="1143000"/>
          </a:xfrm>
        </p:spPr>
        <p:txBody>
          <a:bodyPr/>
          <a:lstStyle/>
          <a:p>
            <a:pPr algn="ctr"/>
            <a:r>
              <a:rPr lang="en-US" dirty="0"/>
              <a:t>Professor Michael </a:t>
            </a:r>
            <a:r>
              <a:rPr lang="en-US" dirty="0" err="1"/>
              <a:t>Minnis</a:t>
            </a:r>
            <a:r>
              <a:rPr lang="en-US" dirty="0"/>
              <a:t/>
            </a:r>
            <a:br>
              <a:rPr lang="en-US" dirty="0"/>
            </a:br>
            <a:r>
              <a:rPr lang="en-US" dirty="0">
                <a:solidFill>
                  <a:srgbClr val="FF0000"/>
                </a:solidFill>
              </a:rPr>
              <a:t>University of Chicago</a:t>
            </a:r>
            <a:endParaRPr lang="en-US" dirty="0"/>
          </a:p>
        </p:txBody>
      </p:sp>
      <p:sp>
        <p:nvSpPr>
          <p:cNvPr id="3" name="Content Placeholder 2"/>
          <p:cNvSpPr>
            <a:spLocks noGrp="1"/>
          </p:cNvSpPr>
          <p:nvPr>
            <p:ph idx="1"/>
          </p:nvPr>
        </p:nvSpPr>
        <p:spPr>
          <a:xfrm>
            <a:off x="304800" y="2133600"/>
            <a:ext cx="8650288" cy="4114800"/>
          </a:xfrm>
          <a:solidFill>
            <a:srgbClr val="FFFFFF"/>
          </a:solidFill>
        </p:spPr>
        <p:txBody>
          <a:bodyPr/>
          <a:lstStyle/>
          <a:p>
            <a:pPr marL="0" indent="0">
              <a:lnSpc>
                <a:spcPts val="3400"/>
              </a:lnSpc>
              <a:buNone/>
            </a:pPr>
            <a:r>
              <a:rPr lang="en-US" sz="2800" dirty="0"/>
              <a:t>“I’ve really appreciated working with SeekEdgar.</a:t>
            </a:r>
          </a:p>
          <a:p>
            <a:pPr marL="0" indent="0">
              <a:lnSpc>
                <a:spcPts val="3400"/>
              </a:lnSpc>
              <a:spcBef>
                <a:spcPts val="2400"/>
              </a:spcBef>
              <a:buNone/>
            </a:pPr>
            <a:r>
              <a:rPr lang="en-US" sz="2800" dirty="0"/>
              <a:t>The flexibility and speed of both the search engine and customer service has </a:t>
            </a:r>
            <a:r>
              <a:rPr lang="en-US" sz="2800" b="1" dirty="0">
                <a:solidFill>
                  <a:srgbClr val="1200AD"/>
                </a:solidFill>
              </a:rPr>
              <a:t>made data collection easier and more thorough</a:t>
            </a:r>
            <a:r>
              <a:rPr lang="en-US" sz="2800" dirty="0"/>
              <a:t>.</a:t>
            </a:r>
          </a:p>
          <a:p>
            <a:pPr marL="0" indent="0">
              <a:lnSpc>
                <a:spcPts val="3400"/>
              </a:lnSpc>
              <a:spcBef>
                <a:spcPts val="2400"/>
              </a:spcBef>
              <a:buNone/>
            </a:pPr>
            <a:r>
              <a:rPr lang="en-US" sz="2800" b="1" dirty="0">
                <a:solidFill>
                  <a:srgbClr val="FF0000"/>
                </a:solidFill>
              </a:rPr>
              <a:t>Finding examples for my financial statement analysis class is also a pleasure</a:t>
            </a:r>
            <a:r>
              <a:rPr lang="en-US" sz="2800" dirty="0"/>
              <a:t>.</a:t>
            </a:r>
          </a:p>
          <a:p>
            <a:pPr marL="0" indent="0">
              <a:lnSpc>
                <a:spcPts val="3400"/>
              </a:lnSpc>
              <a:spcBef>
                <a:spcPts val="2400"/>
              </a:spcBef>
              <a:buNone/>
            </a:pPr>
            <a:r>
              <a:rPr lang="en-US" sz="2800" dirty="0"/>
              <a:t>I recommend trying SeekEdgar for </a:t>
            </a:r>
          </a:p>
        </p:txBody>
      </p:sp>
    </p:spTree>
    <p:extLst>
      <p:ext uri="{BB962C8B-B14F-4D97-AF65-F5344CB8AC3E}">
        <p14:creationId xmlns:p14="http://schemas.microsoft.com/office/powerpoint/2010/main" val="2374595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239000" cy="685800"/>
          </a:xfrm>
        </p:spPr>
        <p:txBody>
          <a:bodyPr/>
          <a:lstStyle/>
          <a:p>
            <a:r>
              <a:rPr lang="en-US" sz="3200" dirty="0">
                <a:solidFill>
                  <a:srgbClr val="1013A3"/>
                </a:solidFill>
              </a:rPr>
              <a:t>Some of the </a:t>
            </a:r>
            <a:r>
              <a:rPr lang="en-US" sz="3200" dirty="0">
                <a:solidFill>
                  <a:srgbClr val="FF0000"/>
                </a:solidFill>
              </a:rPr>
              <a:t>World’s Top</a:t>
            </a:r>
            <a:r>
              <a:rPr lang="en-US" sz="3200" dirty="0">
                <a:solidFill>
                  <a:srgbClr val="1013A3"/>
                </a:solidFill>
              </a:rPr>
              <a:t> Subscribers</a:t>
            </a:r>
          </a:p>
        </p:txBody>
      </p:sp>
      <p:sp>
        <p:nvSpPr>
          <p:cNvPr id="3" name="Content Placeholder 2"/>
          <p:cNvSpPr>
            <a:spLocks noGrp="1"/>
          </p:cNvSpPr>
          <p:nvPr>
            <p:ph idx="1"/>
          </p:nvPr>
        </p:nvSpPr>
        <p:spPr>
          <a:xfrm>
            <a:off x="533400" y="2133600"/>
            <a:ext cx="8421688" cy="4114800"/>
          </a:xfrm>
        </p:spPr>
        <p:txBody>
          <a:bodyPr/>
          <a:lstStyle/>
          <a:p>
            <a:pPr>
              <a:lnSpc>
                <a:spcPts val="2300"/>
              </a:lnSpc>
              <a:spcBef>
                <a:spcPts val="400"/>
              </a:spcBef>
            </a:pPr>
            <a:r>
              <a:rPr lang="en-US" sz="2400" dirty="0">
                <a:solidFill>
                  <a:schemeClr val="tx1"/>
                </a:solidFill>
              </a:rPr>
              <a:t>University of Chicago</a:t>
            </a:r>
          </a:p>
          <a:p>
            <a:pPr>
              <a:lnSpc>
                <a:spcPts val="2300"/>
              </a:lnSpc>
              <a:spcBef>
                <a:spcPts val="400"/>
              </a:spcBef>
            </a:pPr>
            <a:r>
              <a:rPr lang="en-US" sz="2400" dirty="0">
                <a:solidFill>
                  <a:schemeClr val="tx1"/>
                </a:solidFill>
              </a:rPr>
              <a:t>Georgetown University</a:t>
            </a:r>
          </a:p>
          <a:p>
            <a:pPr>
              <a:lnSpc>
                <a:spcPts val="2300"/>
              </a:lnSpc>
              <a:spcBef>
                <a:spcPts val="400"/>
              </a:spcBef>
            </a:pPr>
            <a:r>
              <a:rPr lang="en-US" sz="2400" dirty="0">
                <a:solidFill>
                  <a:schemeClr val="tx1"/>
                </a:solidFill>
              </a:rPr>
              <a:t>New York University</a:t>
            </a:r>
          </a:p>
          <a:p>
            <a:pPr>
              <a:lnSpc>
                <a:spcPts val="2300"/>
              </a:lnSpc>
              <a:spcBef>
                <a:spcPts val="400"/>
              </a:spcBef>
            </a:pPr>
            <a:r>
              <a:rPr lang="en-US" sz="2400" dirty="0">
                <a:solidFill>
                  <a:schemeClr val="tx1"/>
                </a:solidFill>
              </a:rPr>
              <a:t>Washington University in St. Louis</a:t>
            </a:r>
          </a:p>
          <a:p>
            <a:pPr>
              <a:lnSpc>
                <a:spcPts val="2300"/>
              </a:lnSpc>
              <a:spcBef>
                <a:spcPts val="400"/>
              </a:spcBef>
            </a:pPr>
            <a:r>
              <a:rPr lang="en-US" sz="2400" dirty="0">
                <a:solidFill>
                  <a:schemeClr val="tx1"/>
                </a:solidFill>
              </a:rPr>
              <a:t>Yale University</a:t>
            </a:r>
          </a:p>
          <a:p>
            <a:pPr>
              <a:lnSpc>
                <a:spcPts val="2300"/>
              </a:lnSpc>
              <a:spcBef>
                <a:spcPts val="400"/>
              </a:spcBef>
            </a:pPr>
            <a:r>
              <a:rPr lang="en-US" sz="2400" dirty="0">
                <a:solidFill>
                  <a:schemeClr val="tx1"/>
                </a:solidFill>
              </a:rPr>
              <a:t>City University of Hong Kong</a:t>
            </a:r>
          </a:p>
          <a:p>
            <a:pPr>
              <a:lnSpc>
                <a:spcPts val="2300"/>
              </a:lnSpc>
              <a:spcBef>
                <a:spcPts val="400"/>
              </a:spcBef>
            </a:pPr>
            <a:r>
              <a:rPr lang="en-US" sz="2400" dirty="0">
                <a:solidFill>
                  <a:schemeClr val="tx1"/>
                </a:solidFill>
              </a:rPr>
              <a:t>Indian Institute of Management at Ahmadabad</a:t>
            </a:r>
          </a:p>
          <a:p>
            <a:pPr>
              <a:lnSpc>
                <a:spcPts val="2300"/>
              </a:lnSpc>
              <a:spcBef>
                <a:spcPts val="400"/>
              </a:spcBef>
            </a:pPr>
            <a:r>
              <a:rPr lang="en-US" sz="2400" dirty="0" err="1">
                <a:solidFill>
                  <a:schemeClr val="tx1"/>
                </a:solidFill>
              </a:rPr>
              <a:t>Sogang</a:t>
            </a:r>
            <a:r>
              <a:rPr lang="en-US" sz="2400" dirty="0">
                <a:solidFill>
                  <a:schemeClr val="tx1"/>
                </a:solidFill>
              </a:rPr>
              <a:t> University, Seoul, Korea</a:t>
            </a:r>
          </a:p>
          <a:p>
            <a:pPr>
              <a:lnSpc>
                <a:spcPts val="2300"/>
              </a:lnSpc>
              <a:spcBef>
                <a:spcPts val="400"/>
              </a:spcBef>
            </a:pPr>
            <a:r>
              <a:rPr lang="en-US" sz="2400" dirty="0">
                <a:solidFill>
                  <a:schemeClr val="tx1"/>
                </a:solidFill>
              </a:rPr>
              <a:t>University of Amsterdam</a:t>
            </a:r>
          </a:p>
          <a:p>
            <a:pPr>
              <a:lnSpc>
                <a:spcPts val="2300"/>
              </a:lnSpc>
              <a:spcBef>
                <a:spcPts val="400"/>
              </a:spcBef>
            </a:pPr>
            <a:r>
              <a:rPr lang="en-US" sz="2400" dirty="0">
                <a:solidFill>
                  <a:schemeClr val="tx1"/>
                </a:solidFill>
              </a:rPr>
              <a:t>Netherlands, University of New South Wales, Australia,</a:t>
            </a:r>
          </a:p>
          <a:p>
            <a:pPr>
              <a:lnSpc>
                <a:spcPts val="2300"/>
              </a:lnSpc>
              <a:spcBef>
                <a:spcPts val="400"/>
              </a:spcBef>
            </a:pPr>
            <a:r>
              <a:rPr lang="en-US" sz="2400" dirty="0">
                <a:solidFill>
                  <a:schemeClr val="tx1"/>
                </a:solidFill>
              </a:rPr>
              <a:t>University of Sydney, Australia</a:t>
            </a:r>
          </a:p>
          <a:p>
            <a:pPr>
              <a:lnSpc>
                <a:spcPts val="2300"/>
              </a:lnSpc>
              <a:spcBef>
                <a:spcPts val="400"/>
              </a:spcBef>
            </a:pPr>
            <a:r>
              <a:rPr lang="en-US" sz="2400" dirty="0">
                <a:solidFill>
                  <a:schemeClr val="tx1"/>
                </a:solidFill>
              </a:rPr>
              <a:t>University of Waterloo, Canada</a:t>
            </a:r>
          </a:p>
          <a:p>
            <a:pPr>
              <a:lnSpc>
                <a:spcPts val="2300"/>
              </a:lnSpc>
              <a:spcBef>
                <a:spcPts val="400"/>
              </a:spcBef>
            </a:pPr>
            <a:endParaRPr lang="en-US" sz="2400" dirty="0">
              <a:solidFill>
                <a:schemeClr val="tx1"/>
              </a:solidFill>
            </a:endParaRPr>
          </a:p>
        </p:txBody>
      </p:sp>
    </p:spTree>
    <p:extLst>
      <p:ext uri="{BB962C8B-B14F-4D97-AF65-F5344CB8AC3E}">
        <p14:creationId xmlns:p14="http://schemas.microsoft.com/office/powerpoint/2010/main" val="39564391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47800" y="228600"/>
            <a:ext cx="5715000" cy="1143000"/>
          </a:xfrm>
        </p:spPr>
        <p:txBody>
          <a:bodyPr>
            <a:normAutofit/>
          </a:bodyPr>
          <a:lstStyle/>
          <a:p>
            <a:pPr algn="ctr"/>
            <a:r>
              <a:rPr lang="en-US" sz="4000" dirty="0"/>
              <a:t>OUTLINE</a:t>
            </a:r>
          </a:p>
        </p:txBody>
      </p:sp>
      <p:sp>
        <p:nvSpPr>
          <p:cNvPr id="5" name="Content Placeholder 4"/>
          <p:cNvSpPr>
            <a:spLocks noGrp="1"/>
          </p:cNvSpPr>
          <p:nvPr>
            <p:ph idx="1"/>
            <p:custDataLst>
              <p:tags r:id="rId3"/>
            </p:custDataLst>
          </p:nvPr>
        </p:nvSpPr>
        <p:spPr>
          <a:xfrm>
            <a:off x="304800" y="1981200"/>
            <a:ext cx="8534400" cy="4343400"/>
          </a:xfrm>
          <a:solidFill>
            <a:schemeClr val="bg1"/>
          </a:solidFill>
        </p:spPr>
        <p:txBody>
          <a:bodyPr>
            <a:normAutofit fontScale="92500" lnSpcReduction="20000"/>
          </a:bodyPr>
          <a:lstStyle/>
          <a:p>
            <a:pPr>
              <a:lnSpc>
                <a:spcPts val="2600"/>
              </a:lnSpc>
              <a:spcBef>
                <a:spcPts val="900"/>
              </a:spcBef>
              <a:buClr>
                <a:srgbClr val="FF0000"/>
              </a:buClr>
            </a:pPr>
            <a:r>
              <a:rPr lang="en-US" sz="2400" dirty="0"/>
              <a:t>Introduction</a:t>
            </a:r>
          </a:p>
          <a:p>
            <a:pPr>
              <a:lnSpc>
                <a:spcPts val="2600"/>
              </a:lnSpc>
              <a:spcBef>
                <a:spcPts val="900"/>
              </a:spcBef>
              <a:buClr>
                <a:srgbClr val="FF0000"/>
              </a:buClr>
            </a:pPr>
            <a:r>
              <a:rPr lang="en-US" sz="2400" dirty="0"/>
              <a:t>Textual Analysis (Word count, sentence count, phrase count)</a:t>
            </a:r>
          </a:p>
          <a:p>
            <a:pPr lvl="1">
              <a:lnSpc>
                <a:spcPts val="2600"/>
              </a:lnSpc>
              <a:spcBef>
                <a:spcPts val="900"/>
              </a:spcBef>
            </a:pPr>
            <a:r>
              <a:rPr lang="en-US" sz="2400" dirty="0"/>
              <a:t>Readability Indices</a:t>
            </a:r>
          </a:p>
          <a:p>
            <a:pPr lvl="1"/>
            <a:r>
              <a:rPr lang="en-US" sz="2400" dirty="0"/>
              <a:t>Risk Sentiment</a:t>
            </a:r>
          </a:p>
          <a:p>
            <a:pPr lvl="1">
              <a:lnSpc>
                <a:spcPts val="2600"/>
              </a:lnSpc>
              <a:spcBef>
                <a:spcPts val="900"/>
              </a:spcBef>
            </a:pPr>
            <a:r>
              <a:rPr lang="en-US" sz="2400" dirty="0"/>
              <a:t>Cosine similarity measure</a:t>
            </a:r>
          </a:p>
          <a:p>
            <a:pPr lvl="1">
              <a:lnSpc>
                <a:spcPts val="2600"/>
              </a:lnSpc>
              <a:spcBef>
                <a:spcPts val="900"/>
              </a:spcBef>
            </a:pPr>
            <a:r>
              <a:rPr lang="en-US" sz="2400" dirty="0"/>
              <a:t>Word variation over time</a:t>
            </a:r>
          </a:p>
          <a:p>
            <a:pPr lvl="1">
              <a:lnSpc>
                <a:spcPts val="2600"/>
              </a:lnSpc>
              <a:spcBef>
                <a:spcPts val="900"/>
              </a:spcBef>
            </a:pPr>
            <a:r>
              <a:rPr lang="en-US" sz="2400" dirty="0"/>
              <a:t>Sentiment analysis</a:t>
            </a:r>
          </a:p>
          <a:p>
            <a:pPr>
              <a:lnSpc>
                <a:spcPts val="2600"/>
              </a:lnSpc>
              <a:spcBef>
                <a:spcPts val="900"/>
              </a:spcBef>
              <a:buClr>
                <a:srgbClr val="FF0000"/>
              </a:buClr>
            </a:pPr>
            <a:r>
              <a:rPr lang="en-US" sz="2400" dirty="0" err="1"/>
              <a:t>SeekiNF</a:t>
            </a:r>
            <a:r>
              <a:rPr lang="en-US" sz="2400" dirty="0"/>
              <a:t>: </a:t>
            </a:r>
            <a:r>
              <a:rPr lang="en-US" sz="1800" dirty="0">
                <a:solidFill>
                  <a:schemeClr val="tx1"/>
                </a:solidFill>
              </a:rPr>
              <a:t>Search Engine for Extracting Knowledge from Industry Filings</a:t>
            </a:r>
          </a:p>
          <a:p>
            <a:pPr>
              <a:lnSpc>
                <a:spcPts val="2600"/>
              </a:lnSpc>
              <a:spcBef>
                <a:spcPts val="900"/>
              </a:spcBef>
              <a:buClr>
                <a:srgbClr val="FF0000"/>
              </a:buClr>
            </a:pPr>
            <a:r>
              <a:rPr lang="en-US" sz="2400" dirty="0"/>
              <a:t>Hands on Experience</a:t>
            </a:r>
          </a:p>
          <a:p>
            <a:pPr>
              <a:lnSpc>
                <a:spcPts val="2600"/>
              </a:lnSpc>
              <a:spcBef>
                <a:spcPts val="900"/>
              </a:spcBef>
              <a:buClr>
                <a:srgbClr val="FF0000"/>
              </a:buClr>
            </a:pPr>
            <a:r>
              <a:rPr lang="en-US" sz="2400" dirty="0"/>
              <a:t>Conclusion</a:t>
            </a:r>
          </a:p>
        </p:txBody>
      </p:sp>
    </p:spTree>
    <p:custDataLst>
      <p:tags r:id="rId1"/>
    </p:custDataLst>
    <p:extLst>
      <p:ext uri="{BB962C8B-B14F-4D97-AF65-F5344CB8AC3E}">
        <p14:creationId xmlns:p14="http://schemas.microsoft.com/office/powerpoint/2010/main" val="7602756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534400" cy="4495800"/>
          </a:xfrm>
          <a:solidFill>
            <a:srgbClr val="FFFFFF"/>
          </a:solidFill>
        </p:spPr>
        <p:txBody>
          <a:bodyPr>
            <a:normAutofit/>
          </a:bodyPr>
          <a:lstStyle/>
          <a:p>
            <a:pPr marL="0" indent="0">
              <a:spcBef>
                <a:spcPts val="900"/>
              </a:spcBef>
              <a:buNone/>
            </a:pPr>
            <a:r>
              <a:rPr lang="en-US" sz="6000" u="sng" dirty="0">
                <a:solidFill>
                  <a:srgbClr val="0000CC"/>
                </a:solidFill>
              </a:rPr>
              <a:t>Four  Dimensions</a:t>
            </a:r>
          </a:p>
          <a:p>
            <a:pPr marL="914400" indent="-914400">
              <a:spcBef>
                <a:spcPts val="900"/>
              </a:spcBef>
              <a:buSzPct val="100000"/>
              <a:buFont typeface="+mj-lt"/>
              <a:buAutoNum type="arabicPeriod"/>
            </a:pPr>
            <a:r>
              <a:rPr lang="en-US" sz="4800" dirty="0">
                <a:solidFill>
                  <a:srgbClr val="0000FF"/>
                </a:solidFill>
              </a:rPr>
              <a:t>Search: </a:t>
            </a:r>
            <a:r>
              <a:rPr lang="en-US" sz="3600" dirty="0">
                <a:solidFill>
                  <a:schemeClr val="tx1"/>
                </a:solidFill>
              </a:rPr>
              <a:t>Specific Issues/Concerns</a:t>
            </a:r>
          </a:p>
          <a:p>
            <a:pPr marL="914400" indent="-914400">
              <a:spcBef>
                <a:spcPts val="900"/>
              </a:spcBef>
              <a:buSzPct val="100000"/>
              <a:buFont typeface="+mj-lt"/>
              <a:buAutoNum type="arabicPeriod"/>
            </a:pPr>
            <a:r>
              <a:rPr lang="en-US" sz="4800" dirty="0">
                <a:solidFill>
                  <a:srgbClr val="0000FF"/>
                </a:solidFill>
              </a:rPr>
              <a:t>Obtain: </a:t>
            </a:r>
            <a:r>
              <a:rPr lang="en-US" sz="3600" dirty="0">
                <a:solidFill>
                  <a:srgbClr val="000000"/>
                </a:solidFill>
              </a:rPr>
              <a:t>Data not available</a:t>
            </a:r>
          </a:p>
          <a:p>
            <a:pPr marL="914400" indent="-914400">
              <a:spcBef>
                <a:spcPts val="900"/>
              </a:spcBef>
              <a:buSzPct val="100000"/>
              <a:buFont typeface="+mj-lt"/>
              <a:buAutoNum type="arabicPeriod"/>
            </a:pPr>
            <a:r>
              <a:rPr lang="en-US" sz="4800" dirty="0">
                <a:solidFill>
                  <a:srgbClr val="0000FF"/>
                </a:solidFill>
              </a:rPr>
              <a:t>Perform:  </a:t>
            </a:r>
            <a:r>
              <a:rPr lang="en-US" sz="3600" dirty="0">
                <a:solidFill>
                  <a:srgbClr val="000000"/>
                </a:solidFill>
              </a:rPr>
              <a:t>Textual Analyses</a:t>
            </a:r>
          </a:p>
          <a:p>
            <a:pPr marL="914400" indent="-914400">
              <a:spcBef>
                <a:spcPts val="900"/>
              </a:spcBef>
              <a:buSzPct val="100000"/>
              <a:buFont typeface="+mj-lt"/>
              <a:buAutoNum type="arabicPeriod"/>
            </a:pPr>
            <a:r>
              <a:rPr lang="en-US" sz="4800" dirty="0">
                <a:solidFill>
                  <a:srgbClr val="0000FF"/>
                </a:solidFill>
              </a:rPr>
              <a:t>Download:  </a:t>
            </a:r>
            <a:r>
              <a:rPr lang="en-US" sz="3600" dirty="0">
                <a:solidFill>
                  <a:srgbClr val="000000"/>
                </a:solidFill>
              </a:rPr>
              <a:t>All Searched Data</a:t>
            </a:r>
          </a:p>
        </p:txBody>
      </p:sp>
      <p:pic>
        <p:nvPicPr>
          <p:cNvPr id="4" name="Picture 3" descr="Si-Logo-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800021"/>
            <a:ext cx="4790210" cy="876379"/>
          </a:xfrm>
          <a:prstGeom prst="rect">
            <a:avLst/>
          </a:prstGeom>
        </p:spPr>
      </p:pic>
    </p:spTree>
    <p:extLst>
      <p:ext uri="{BB962C8B-B14F-4D97-AF65-F5344CB8AC3E}">
        <p14:creationId xmlns:p14="http://schemas.microsoft.com/office/powerpoint/2010/main" val="37269964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09800"/>
            <a:ext cx="8763000" cy="3962400"/>
          </a:xfrm>
          <a:solidFill>
            <a:srgbClr val="FFFFFF"/>
          </a:solidFill>
        </p:spPr>
        <p:txBody>
          <a:bodyPr>
            <a:normAutofit/>
          </a:bodyPr>
          <a:lstStyle/>
          <a:p>
            <a:pPr marL="457200" indent="-457200">
              <a:lnSpc>
                <a:spcPts val="2400"/>
              </a:lnSpc>
              <a:spcBef>
                <a:spcPts val="1200"/>
              </a:spcBef>
              <a:buSzPct val="100000"/>
              <a:buFont typeface="+mj-lt"/>
              <a:buAutoNum type="arabicPeriod"/>
            </a:pPr>
            <a:r>
              <a:rPr lang="en-US" sz="2400" dirty="0">
                <a:solidFill>
                  <a:srgbClr val="0000CC"/>
                </a:solidFill>
              </a:rPr>
              <a:t>Boolean Logic </a:t>
            </a:r>
            <a:r>
              <a:rPr lang="en-US" sz="2400" dirty="0">
                <a:solidFill>
                  <a:schemeClr val="tx1"/>
                </a:solidFill>
              </a:rPr>
              <a:t>with multiple phrases (words like </a:t>
            </a:r>
            <a:r>
              <a:rPr lang="en-US" sz="2400" dirty="0">
                <a:solidFill>
                  <a:srgbClr val="000000"/>
                </a:solidFill>
              </a:rPr>
              <a:t>‘</a:t>
            </a:r>
            <a:r>
              <a:rPr lang="en-US" sz="2400" dirty="0">
                <a:solidFill>
                  <a:srgbClr val="FF0000"/>
                </a:solidFill>
              </a:rPr>
              <a:t>a</a:t>
            </a:r>
            <a:r>
              <a:rPr lang="en-US" sz="2400" dirty="0">
                <a:solidFill>
                  <a:srgbClr val="000000"/>
                </a:solidFill>
              </a:rPr>
              <a:t>’,</a:t>
            </a:r>
            <a:r>
              <a:rPr lang="en-US" sz="2400" dirty="0">
                <a:solidFill>
                  <a:srgbClr val="0000FF"/>
                </a:solidFill>
              </a:rPr>
              <a:t> </a:t>
            </a:r>
            <a:r>
              <a:rPr lang="en-US" sz="2400" dirty="0">
                <a:solidFill>
                  <a:srgbClr val="000000"/>
                </a:solidFill>
              </a:rPr>
              <a:t>‘</a:t>
            </a:r>
            <a:r>
              <a:rPr lang="en-US" sz="2400" dirty="0">
                <a:solidFill>
                  <a:srgbClr val="FF0000"/>
                </a:solidFill>
              </a:rPr>
              <a:t>in</a:t>
            </a:r>
            <a:r>
              <a:rPr lang="en-US" sz="2400" dirty="0">
                <a:solidFill>
                  <a:srgbClr val="000000"/>
                </a:solidFill>
              </a:rPr>
              <a:t>’, ‘</a:t>
            </a:r>
            <a:r>
              <a:rPr lang="en-US" sz="2400" dirty="0">
                <a:solidFill>
                  <a:srgbClr val="FF0000"/>
                </a:solidFill>
              </a:rPr>
              <a:t>if</a:t>
            </a:r>
            <a:r>
              <a:rPr lang="en-US" sz="2400" dirty="0">
                <a:solidFill>
                  <a:srgbClr val="000000"/>
                </a:solidFill>
              </a:rPr>
              <a:t>’, ‘</a:t>
            </a:r>
            <a:r>
              <a:rPr lang="en-US" sz="2400" dirty="0">
                <a:solidFill>
                  <a:srgbClr val="FF0000"/>
                </a:solidFill>
              </a:rPr>
              <a:t>no</a:t>
            </a:r>
            <a:r>
              <a:rPr lang="en-US" sz="2400" dirty="0">
                <a:solidFill>
                  <a:srgbClr val="000000"/>
                </a:solidFill>
              </a:rPr>
              <a:t>’, ‘</a:t>
            </a:r>
            <a:r>
              <a:rPr lang="en-US" sz="2400" dirty="0">
                <a:solidFill>
                  <a:srgbClr val="FF0000"/>
                </a:solidFill>
              </a:rPr>
              <a:t>of</a:t>
            </a:r>
            <a:r>
              <a:rPr lang="en-US" sz="2400" dirty="0">
                <a:solidFill>
                  <a:srgbClr val="000000"/>
                </a:solidFill>
              </a:rPr>
              <a:t>’, etc.)</a:t>
            </a:r>
          </a:p>
          <a:p>
            <a:pPr marL="457200" indent="-457200">
              <a:lnSpc>
                <a:spcPts val="2400"/>
              </a:lnSpc>
              <a:spcBef>
                <a:spcPts val="1200"/>
              </a:spcBef>
              <a:buSzPct val="100000"/>
              <a:buFont typeface="+mj-lt"/>
              <a:buAutoNum type="arabicPeriod"/>
            </a:pPr>
            <a:r>
              <a:rPr lang="en-US" sz="2400" dirty="0">
                <a:solidFill>
                  <a:srgbClr val="0000CC"/>
                </a:solidFill>
              </a:rPr>
              <a:t>Proximity Search </a:t>
            </a:r>
            <a:r>
              <a:rPr lang="en-US" sz="2400" dirty="0">
                <a:solidFill>
                  <a:srgbClr val="000000"/>
                </a:solidFill>
              </a:rPr>
              <a:t>two words within any number of words</a:t>
            </a:r>
          </a:p>
          <a:p>
            <a:pPr marL="457200" indent="-457200">
              <a:lnSpc>
                <a:spcPts val="2400"/>
              </a:lnSpc>
              <a:spcBef>
                <a:spcPts val="1200"/>
              </a:spcBef>
              <a:buSzPct val="100000"/>
              <a:buFont typeface="+mj-lt"/>
              <a:buAutoNum type="arabicPeriod"/>
            </a:pPr>
            <a:r>
              <a:rPr lang="en-US" sz="2400" dirty="0">
                <a:solidFill>
                  <a:srgbClr val="0000CC"/>
                </a:solidFill>
              </a:rPr>
              <a:t>Display Few words </a:t>
            </a:r>
            <a:r>
              <a:rPr lang="en-US" sz="2400" dirty="0">
                <a:solidFill>
                  <a:srgbClr val="000000"/>
                </a:solidFill>
              </a:rPr>
              <a:t>before &amp; Few words after a Phrase/word</a:t>
            </a:r>
          </a:p>
          <a:p>
            <a:pPr marL="457200" indent="-457200">
              <a:lnSpc>
                <a:spcPts val="2400"/>
              </a:lnSpc>
              <a:spcBef>
                <a:spcPts val="1200"/>
              </a:spcBef>
              <a:buSzPct val="100000"/>
              <a:buFont typeface="+mj-lt"/>
              <a:buAutoNum type="arabicPeriod"/>
            </a:pPr>
            <a:r>
              <a:rPr lang="en-US" sz="2400" dirty="0">
                <a:solidFill>
                  <a:srgbClr val="0831CC"/>
                </a:solidFill>
              </a:rPr>
              <a:t>Compare</a:t>
            </a:r>
            <a:r>
              <a:rPr lang="en-US" sz="2400" dirty="0">
                <a:solidFill>
                  <a:srgbClr val="000000"/>
                </a:solidFill>
              </a:rPr>
              <a:t> (Cosine similarity metric and Word Variation)</a:t>
            </a:r>
          </a:p>
          <a:p>
            <a:pPr marL="457200" indent="-457200">
              <a:lnSpc>
                <a:spcPts val="2400"/>
              </a:lnSpc>
              <a:spcBef>
                <a:spcPts val="1200"/>
              </a:spcBef>
              <a:buSzPct val="100000"/>
              <a:buFont typeface="+mj-lt"/>
              <a:buAutoNum type="arabicPeriod"/>
            </a:pPr>
            <a:r>
              <a:rPr lang="en-US" sz="2400" dirty="0">
                <a:solidFill>
                  <a:srgbClr val="0000CC"/>
                </a:solidFill>
              </a:rPr>
              <a:t>Counters Multiple </a:t>
            </a:r>
            <a:r>
              <a:rPr lang="en-US" sz="2400" dirty="0">
                <a:solidFill>
                  <a:srgbClr val="000000"/>
                </a:solidFill>
              </a:rPr>
              <a:t>phrases, words, and sentences</a:t>
            </a:r>
          </a:p>
          <a:p>
            <a:pPr marL="457200" indent="-457200">
              <a:lnSpc>
                <a:spcPts val="2400"/>
              </a:lnSpc>
              <a:spcBef>
                <a:spcPts val="1200"/>
              </a:spcBef>
              <a:buSzPct val="100000"/>
              <a:buFont typeface="+mj-lt"/>
              <a:buAutoNum type="arabicPeriod"/>
            </a:pPr>
            <a:r>
              <a:rPr lang="en-US" sz="2400" dirty="0">
                <a:solidFill>
                  <a:srgbClr val="0000CC"/>
                </a:solidFill>
              </a:rPr>
              <a:t>Proximity Counter </a:t>
            </a:r>
            <a:r>
              <a:rPr lang="en-US" sz="2400" dirty="0">
                <a:solidFill>
                  <a:srgbClr val="000000"/>
                </a:solidFill>
              </a:rPr>
              <a:t>with Order Two words within few words with order</a:t>
            </a:r>
          </a:p>
          <a:p>
            <a:pPr marL="457200" indent="-457200">
              <a:lnSpc>
                <a:spcPts val="2400"/>
              </a:lnSpc>
              <a:spcBef>
                <a:spcPts val="1200"/>
              </a:spcBef>
              <a:buSzPct val="100000"/>
              <a:buFont typeface="+mj-lt"/>
              <a:buAutoNum type="arabicPeriod"/>
            </a:pPr>
            <a:r>
              <a:rPr lang="en-US" sz="2400" dirty="0">
                <a:solidFill>
                  <a:srgbClr val="0000CC"/>
                </a:solidFill>
              </a:rPr>
              <a:t>Built in Readability Metrics </a:t>
            </a:r>
            <a:r>
              <a:rPr lang="en-US" sz="2400" dirty="0">
                <a:solidFill>
                  <a:srgbClr val="000000"/>
                </a:solidFill>
              </a:rPr>
              <a:t>(Six readability indices)</a:t>
            </a:r>
          </a:p>
        </p:txBody>
      </p:sp>
      <p:sp>
        <p:nvSpPr>
          <p:cNvPr id="5" name="TextBox 4"/>
          <p:cNvSpPr txBox="1"/>
          <p:nvPr/>
        </p:nvSpPr>
        <p:spPr>
          <a:xfrm>
            <a:off x="2552849" y="1130207"/>
            <a:ext cx="3663934" cy="622393"/>
          </a:xfrm>
          <a:prstGeom prst="rect">
            <a:avLst/>
          </a:prstGeom>
          <a:noFill/>
        </p:spPr>
        <p:txBody>
          <a:bodyPr wrap="none" rtlCol="0">
            <a:spAutoFit/>
          </a:bodyPr>
          <a:lstStyle/>
          <a:p>
            <a:pPr marL="0" indent="0" algn="ctr">
              <a:lnSpc>
                <a:spcPts val="4000"/>
              </a:lnSpc>
              <a:spcBef>
                <a:spcPts val="1800"/>
              </a:spcBef>
              <a:buNone/>
            </a:pPr>
            <a:r>
              <a:rPr lang="en-US" sz="4000" dirty="0">
                <a:solidFill>
                  <a:srgbClr val="0000CC"/>
                </a:solidFill>
              </a:rPr>
              <a:t>Power Features</a:t>
            </a:r>
          </a:p>
        </p:txBody>
      </p:sp>
      <p:pic>
        <p:nvPicPr>
          <p:cNvPr id="6" name="Picture 5" descr="Si-Logo-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28600"/>
            <a:ext cx="4790210" cy="876379"/>
          </a:xfrm>
          <a:prstGeom prst="rect">
            <a:avLst/>
          </a:prstGeom>
        </p:spPr>
      </p:pic>
    </p:spTree>
    <p:extLst>
      <p:ext uri="{BB962C8B-B14F-4D97-AF65-F5344CB8AC3E}">
        <p14:creationId xmlns:p14="http://schemas.microsoft.com/office/powerpoint/2010/main" val="1933485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438400"/>
            <a:ext cx="8610600" cy="3962400"/>
          </a:xfrm>
        </p:spPr>
        <p:txBody>
          <a:bodyPr>
            <a:normAutofit fontScale="70000" lnSpcReduction="20000"/>
          </a:bodyPr>
          <a:lstStyle/>
          <a:p>
            <a:pPr marL="0" marR="0" indent="0" algn="ctr">
              <a:lnSpc>
                <a:spcPts val="4000"/>
              </a:lnSpc>
              <a:spcBef>
                <a:spcPts val="3600"/>
              </a:spcBef>
              <a:buNone/>
            </a:pPr>
            <a:r>
              <a:rPr lang="en-US" sz="4800" dirty="0">
                <a:ln w="12700" cap="rnd" cmpd="sng" algn="ctr">
                  <a:noFill/>
                  <a:prstDash val="solid"/>
                  <a:bevel/>
                </a:ln>
                <a:solidFill>
                  <a:srgbClr val="D80033"/>
                </a:solidFill>
                <a:latin typeface="Tahoma"/>
                <a:ea typeface="ＭＳ 明朝"/>
                <a:cs typeface="Tahoma"/>
              </a:rPr>
              <a:t>Database Consists of</a:t>
            </a:r>
          </a:p>
          <a:p>
            <a:pPr marL="0" marR="0" indent="0" algn="ctr">
              <a:lnSpc>
                <a:spcPts val="5000"/>
              </a:lnSpc>
              <a:spcBef>
                <a:spcPts val="3600"/>
              </a:spcBef>
              <a:buNone/>
            </a:pPr>
            <a:r>
              <a:rPr lang="en-US" sz="4800" dirty="0">
                <a:ln w="6350" cap="rnd" cmpd="sng" algn="ctr">
                  <a:noFill/>
                  <a:prstDash val="solid"/>
                  <a:bevel/>
                </a:ln>
                <a:solidFill>
                  <a:schemeClr val="tx1"/>
                </a:solidFill>
                <a:latin typeface="Tahoma"/>
                <a:ea typeface="ＭＳ 明朝"/>
                <a:cs typeface="Tahoma"/>
              </a:rPr>
              <a:t>17 Million Filings and 33 Million Documents</a:t>
            </a:r>
          </a:p>
          <a:p>
            <a:pPr marL="0" marR="0" indent="0" algn="ctr">
              <a:lnSpc>
                <a:spcPts val="5000"/>
              </a:lnSpc>
              <a:spcBef>
                <a:spcPts val="1800"/>
              </a:spcBef>
              <a:buNone/>
            </a:pPr>
            <a:r>
              <a:rPr lang="en-US" sz="4800" dirty="0">
                <a:ln w="6350" cap="rnd" cmpd="sng" algn="ctr">
                  <a:noFill/>
                  <a:prstDash val="solid"/>
                  <a:bevel/>
                </a:ln>
                <a:solidFill>
                  <a:schemeClr val="tx1"/>
                </a:solidFill>
                <a:latin typeface="Tahoma"/>
                <a:ea typeface="ＭＳ 明朝"/>
                <a:cs typeface="Tahoma"/>
              </a:rPr>
              <a:t>(SEC Filings &amp; PCAOB Reports)</a:t>
            </a:r>
          </a:p>
          <a:p>
            <a:pPr marL="0" marR="0" indent="0" algn="ctr">
              <a:lnSpc>
                <a:spcPts val="4000"/>
              </a:lnSpc>
              <a:spcBef>
                <a:spcPts val="3600"/>
              </a:spcBef>
              <a:buNone/>
            </a:pPr>
            <a:r>
              <a:rPr lang="en-US" sz="4800" dirty="0">
                <a:ln w="6350" cap="rnd" cmpd="sng" algn="ctr">
                  <a:noFill/>
                  <a:prstDash val="solid"/>
                  <a:bevel/>
                </a:ln>
                <a:solidFill>
                  <a:srgbClr val="FF0000"/>
                </a:solidFill>
                <a:latin typeface="Tahoma"/>
                <a:ea typeface="ＭＳ 明朝"/>
                <a:cs typeface="Tahoma"/>
              </a:rPr>
              <a:t>1994-2018, daily updated</a:t>
            </a:r>
          </a:p>
          <a:p>
            <a:pPr>
              <a:lnSpc>
                <a:spcPts val="4000"/>
              </a:lnSpc>
              <a:spcBef>
                <a:spcPts val="3600"/>
              </a:spcBef>
            </a:pPr>
            <a:endParaRPr lang="en-US" sz="4800" dirty="0"/>
          </a:p>
        </p:txBody>
      </p:sp>
      <p:pic>
        <p:nvPicPr>
          <p:cNvPr id="4" name="Picture 3" descr="Si-Logo-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19021"/>
            <a:ext cx="4790210" cy="876379"/>
          </a:xfrm>
          <a:prstGeom prst="rect">
            <a:avLst/>
          </a:prstGeom>
        </p:spPr>
      </p:pic>
    </p:spTree>
    <p:extLst>
      <p:ext uri="{BB962C8B-B14F-4D97-AF65-F5344CB8AC3E}">
        <p14:creationId xmlns:p14="http://schemas.microsoft.com/office/powerpoint/2010/main" val="6707387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1"/>
            <a:ext cx="8458200" cy="3657599"/>
          </a:xfrm>
        </p:spPr>
        <p:txBody>
          <a:bodyPr>
            <a:normAutofit/>
          </a:bodyPr>
          <a:lstStyle/>
          <a:p>
            <a:pPr marL="0" lvl="0" indent="0" algn="ctr">
              <a:lnSpc>
                <a:spcPts val="5400"/>
              </a:lnSpc>
              <a:spcBef>
                <a:spcPts val="3000"/>
              </a:spcBef>
              <a:spcAft>
                <a:spcPts val="1800"/>
              </a:spcAft>
              <a:buNone/>
            </a:pPr>
            <a:r>
              <a:rPr lang="en-US" sz="8000" dirty="0">
                <a:solidFill>
                  <a:srgbClr val="0000CC"/>
                </a:solidFill>
              </a:rPr>
              <a:t>Cloud Technology</a:t>
            </a:r>
          </a:p>
          <a:p>
            <a:pPr marL="0" lvl="0" indent="0" algn="ctr">
              <a:lnSpc>
                <a:spcPts val="5400"/>
              </a:lnSpc>
              <a:spcBef>
                <a:spcPts val="1200"/>
              </a:spcBef>
              <a:spcAft>
                <a:spcPts val="600"/>
              </a:spcAft>
              <a:buNone/>
            </a:pPr>
            <a:r>
              <a:rPr lang="en-US" sz="5800" dirty="0">
                <a:solidFill>
                  <a:schemeClr val="tx1"/>
                </a:solidFill>
              </a:rPr>
              <a:t>Use your </a:t>
            </a:r>
            <a:r>
              <a:rPr lang="en-US" sz="5800" dirty="0" err="1">
                <a:solidFill>
                  <a:schemeClr val="tx1"/>
                </a:solidFill>
              </a:rPr>
              <a:t>iPad</a:t>
            </a:r>
            <a:r>
              <a:rPr lang="en-US" sz="5800" dirty="0">
                <a:solidFill>
                  <a:schemeClr val="tx1"/>
                </a:solidFill>
              </a:rPr>
              <a:t> or iPhone</a:t>
            </a:r>
          </a:p>
          <a:p>
            <a:pPr marL="0" lvl="0" indent="0" algn="ctr">
              <a:lnSpc>
                <a:spcPts val="5400"/>
              </a:lnSpc>
              <a:spcBef>
                <a:spcPts val="0"/>
              </a:spcBef>
              <a:buNone/>
            </a:pPr>
            <a:r>
              <a:rPr lang="en-US" sz="5800" dirty="0">
                <a:solidFill>
                  <a:schemeClr val="tx1"/>
                </a:solidFill>
              </a:rPr>
              <a:t>to query the system</a:t>
            </a:r>
          </a:p>
          <a:p>
            <a:pPr marL="0" lvl="0" indent="0" algn="ctr">
              <a:lnSpc>
                <a:spcPts val="5400"/>
              </a:lnSpc>
              <a:spcBef>
                <a:spcPts val="2400"/>
              </a:spcBef>
              <a:buNone/>
            </a:pPr>
            <a:r>
              <a:rPr lang="en-US" sz="5800" dirty="0">
                <a:solidFill>
                  <a:srgbClr val="D80033"/>
                </a:solidFill>
              </a:rPr>
              <a:t>Get results in seconds</a:t>
            </a:r>
            <a:endParaRPr lang="en-US" sz="8000" dirty="0">
              <a:solidFill>
                <a:srgbClr val="D80033"/>
              </a:solidFill>
            </a:endParaRPr>
          </a:p>
        </p:txBody>
      </p:sp>
      <p:pic>
        <p:nvPicPr>
          <p:cNvPr id="5" name="Picture 4" descr="Si-Logo-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95221"/>
            <a:ext cx="4790210" cy="876379"/>
          </a:xfrm>
          <a:prstGeom prst="rect">
            <a:avLst/>
          </a:prstGeom>
        </p:spPr>
      </p:pic>
    </p:spTree>
    <p:extLst>
      <p:ext uri="{BB962C8B-B14F-4D97-AF65-F5344CB8AC3E}">
        <p14:creationId xmlns:p14="http://schemas.microsoft.com/office/powerpoint/2010/main" val="29360197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574088" cy="4152979"/>
          </a:xfrm>
          <a:solidFill>
            <a:schemeClr val="bg1"/>
          </a:solidFill>
        </p:spPr>
        <p:txBody>
          <a:bodyPr/>
          <a:lstStyle/>
          <a:p>
            <a:pPr lvl="0">
              <a:spcBef>
                <a:spcPts val="1200"/>
              </a:spcBef>
            </a:pPr>
            <a:r>
              <a:rPr lang="en-US" sz="2800" dirty="0">
                <a:solidFill>
                  <a:srgbClr val="0E32D4"/>
                </a:solidFill>
              </a:rPr>
              <a:t>No software</a:t>
            </a:r>
          </a:p>
          <a:p>
            <a:pPr lvl="0">
              <a:spcBef>
                <a:spcPts val="1200"/>
              </a:spcBef>
            </a:pPr>
            <a:r>
              <a:rPr lang="en-US" sz="2800" dirty="0">
                <a:solidFill>
                  <a:srgbClr val="1200AD"/>
                </a:solidFill>
              </a:rPr>
              <a:t>No programming</a:t>
            </a:r>
          </a:p>
          <a:p>
            <a:pPr lvl="0">
              <a:spcBef>
                <a:spcPts val="1200"/>
              </a:spcBef>
            </a:pPr>
            <a:r>
              <a:rPr lang="en-US" sz="2800" dirty="0">
                <a:solidFill>
                  <a:srgbClr val="C00000"/>
                </a:solidFill>
              </a:rPr>
              <a:t>Don’t waste your time </a:t>
            </a:r>
            <a:r>
              <a:rPr lang="en-US" sz="2800" dirty="0">
                <a:solidFill>
                  <a:schemeClr val="tx1"/>
                </a:solidFill>
              </a:rPr>
              <a:t>Learning programming</a:t>
            </a:r>
            <a:r>
              <a:rPr lang="en-US" sz="2800" dirty="0">
                <a:solidFill>
                  <a:srgbClr val="000000"/>
                </a:solidFill>
              </a:rPr>
              <a:t>! </a:t>
            </a:r>
            <a:r>
              <a:rPr lang="en-US" sz="2800" dirty="0">
                <a:solidFill>
                  <a:srgbClr val="0000CC"/>
                </a:solidFill>
              </a:rPr>
              <a:t>Use that time to be creative!</a:t>
            </a:r>
          </a:p>
          <a:p>
            <a:pPr lvl="0">
              <a:spcBef>
                <a:spcPts val="1200"/>
              </a:spcBef>
            </a:pPr>
            <a:r>
              <a:rPr lang="en-US" sz="2800" dirty="0">
                <a:solidFill>
                  <a:srgbClr val="1600EA"/>
                </a:solidFill>
              </a:rPr>
              <a:t>Search by </a:t>
            </a:r>
            <a:r>
              <a:rPr lang="en-US" sz="2800" dirty="0">
                <a:solidFill>
                  <a:srgbClr val="000000"/>
                </a:solidFill>
              </a:rPr>
              <a:t>Paragraph, Table,</a:t>
            </a:r>
            <a:r>
              <a:rPr lang="en-US" sz="2800" dirty="0">
                <a:solidFill>
                  <a:srgbClr val="1600EA"/>
                </a:solidFill>
              </a:rPr>
              <a:t> </a:t>
            </a:r>
            <a:r>
              <a:rPr lang="en-US" sz="2800" dirty="0">
                <a:solidFill>
                  <a:srgbClr val="000000"/>
                </a:solidFill>
              </a:rPr>
              <a:t>Footnote,</a:t>
            </a:r>
            <a:r>
              <a:rPr lang="en-US" sz="2800" dirty="0">
                <a:solidFill>
                  <a:srgbClr val="1600EA"/>
                </a:solidFill>
              </a:rPr>
              <a:t> </a:t>
            </a:r>
            <a:r>
              <a:rPr lang="en-US" sz="2800" dirty="0">
                <a:solidFill>
                  <a:srgbClr val="000000"/>
                </a:solidFill>
              </a:rPr>
              <a:t>MD&amp;A,</a:t>
            </a:r>
            <a:r>
              <a:rPr lang="en-US" sz="2800" dirty="0">
                <a:solidFill>
                  <a:srgbClr val="1600EA"/>
                </a:solidFill>
              </a:rPr>
              <a:t>  </a:t>
            </a:r>
            <a:r>
              <a:rPr lang="en-US" sz="2800" dirty="0">
                <a:solidFill>
                  <a:srgbClr val="000000"/>
                </a:solidFill>
              </a:rPr>
              <a:t>Audit Report, and</a:t>
            </a:r>
            <a:r>
              <a:rPr lang="en-US" sz="2800" dirty="0">
                <a:solidFill>
                  <a:srgbClr val="1600EA"/>
                </a:solidFill>
              </a:rPr>
              <a:t> </a:t>
            </a:r>
            <a:r>
              <a:rPr lang="en-US" sz="2800" dirty="0">
                <a:solidFill>
                  <a:srgbClr val="000000"/>
                </a:solidFill>
              </a:rPr>
              <a:t>SOX 404 Reports</a:t>
            </a:r>
          </a:p>
          <a:p>
            <a:pPr lvl="0">
              <a:spcBef>
                <a:spcPts val="1200"/>
              </a:spcBef>
            </a:pPr>
            <a:r>
              <a:rPr lang="en-US" sz="2800" dirty="0">
                <a:solidFill>
                  <a:srgbClr val="0000CC"/>
                </a:solidFill>
              </a:rPr>
              <a:t>Search by </a:t>
            </a:r>
            <a:r>
              <a:rPr lang="en-US" sz="2800" dirty="0">
                <a:solidFill>
                  <a:srgbClr val="000000"/>
                </a:solidFill>
              </a:rPr>
              <a:t>Specific Exhibits, Conference Calls, Shareholders Letter, and Press Releases</a:t>
            </a:r>
          </a:p>
          <a:p>
            <a:pPr lvl="0">
              <a:spcBef>
                <a:spcPts val="1200"/>
              </a:spcBef>
            </a:pPr>
            <a:endParaRPr lang="en-US" sz="2800" dirty="0">
              <a:solidFill>
                <a:srgbClr val="000000"/>
              </a:solidFill>
            </a:endParaRPr>
          </a:p>
          <a:p>
            <a:pPr lvl="0">
              <a:spcBef>
                <a:spcPts val="1200"/>
              </a:spcBef>
            </a:pPr>
            <a:endParaRPr lang="en-US" sz="2800" dirty="0">
              <a:solidFill>
                <a:srgbClr val="000000"/>
              </a:solidFill>
            </a:endParaRPr>
          </a:p>
          <a:p>
            <a:pPr lvl="0">
              <a:spcBef>
                <a:spcPts val="1200"/>
              </a:spcBef>
            </a:pPr>
            <a:endParaRPr lang="en-US" sz="2800" dirty="0"/>
          </a:p>
        </p:txBody>
      </p:sp>
      <p:pic>
        <p:nvPicPr>
          <p:cNvPr id="4" name="Picture 3" descr="Si-Logo-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3990" y="495221"/>
            <a:ext cx="4790210" cy="876379"/>
          </a:xfrm>
          <a:prstGeom prst="rect">
            <a:avLst/>
          </a:prstGeom>
        </p:spPr>
      </p:pic>
    </p:spTree>
    <p:extLst>
      <p:ext uri="{BB962C8B-B14F-4D97-AF65-F5344CB8AC3E}">
        <p14:creationId xmlns:p14="http://schemas.microsoft.com/office/powerpoint/2010/main" val="2168543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81200"/>
            <a:ext cx="8915400" cy="4648200"/>
          </a:xfrm>
          <a:solidFill>
            <a:srgbClr val="FFFFFF"/>
          </a:solidFill>
        </p:spPr>
        <p:txBody>
          <a:bodyPr>
            <a:normAutofit fontScale="92500"/>
          </a:bodyPr>
          <a:lstStyle/>
          <a:p>
            <a:pPr marL="0" indent="0">
              <a:lnSpc>
                <a:spcPts val="6600"/>
              </a:lnSpc>
              <a:spcBef>
                <a:spcPts val="0"/>
              </a:spcBef>
              <a:buNone/>
            </a:pPr>
            <a:r>
              <a:rPr lang="en-US" sz="6600" u="sng" dirty="0">
                <a:solidFill>
                  <a:srgbClr val="0000CC"/>
                </a:solidFill>
              </a:rPr>
              <a:t>Unique Data Sets</a:t>
            </a:r>
          </a:p>
          <a:p>
            <a:pPr marL="914400" lvl="0" indent="-914400">
              <a:lnSpc>
                <a:spcPts val="6600"/>
              </a:lnSpc>
              <a:spcBef>
                <a:spcPts val="2400"/>
              </a:spcBef>
              <a:buSzPct val="100000"/>
              <a:buFont typeface="+mj-lt"/>
              <a:buAutoNum type="arabicPeriod"/>
            </a:pPr>
            <a:r>
              <a:rPr lang="en-US" sz="6600" dirty="0">
                <a:solidFill>
                  <a:schemeClr val="tx1"/>
                </a:solidFill>
              </a:rPr>
              <a:t>Subsidiaries database </a:t>
            </a:r>
          </a:p>
          <a:p>
            <a:pPr marL="0" lvl="0" indent="0" algn="ctr">
              <a:lnSpc>
                <a:spcPts val="6600"/>
              </a:lnSpc>
              <a:spcBef>
                <a:spcPts val="0"/>
              </a:spcBef>
              <a:buNone/>
            </a:pPr>
            <a:r>
              <a:rPr lang="en-US" sz="5400" dirty="0">
                <a:solidFill>
                  <a:srgbClr val="D80033"/>
                </a:solidFill>
              </a:rPr>
              <a:t> (Who owns who)</a:t>
            </a:r>
          </a:p>
          <a:p>
            <a:pPr marL="0" lvl="0" indent="0" algn="ctr">
              <a:lnSpc>
                <a:spcPts val="6600"/>
              </a:lnSpc>
              <a:spcBef>
                <a:spcPts val="0"/>
              </a:spcBef>
              <a:buNone/>
            </a:pPr>
            <a:r>
              <a:rPr lang="en-US" sz="5400" dirty="0"/>
              <a:t>by year, by country,  along with their addresses</a:t>
            </a:r>
          </a:p>
        </p:txBody>
      </p:sp>
      <p:pic>
        <p:nvPicPr>
          <p:cNvPr id="5" name="Picture 4" descr="Si-Logo-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95221"/>
            <a:ext cx="4790210" cy="876379"/>
          </a:xfrm>
          <a:prstGeom prst="rect">
            <a:avLst/>
          </a:prstGeom>
        </p:spPr>
      </p:pic>
    </p:spTree>
    <p:extLst>
      <p:ext uri="{BB962C8B-B14F-4D97-AF65-F5344CB8AC3E}">
        <p14:creationId xmlns:p14="http://schemas.microsoft.com/office/powerpoint/2010/main" val="2294516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8763000" cy="4800600"/>
          </a:xfrm>
          <a:solidFill>
            <a:srgbClr val="FFFFFF"/>
          </a:solidFill>
        </p:spPr>
        <p:txBody>
          <a:bodyPr>
            <a:normAutofit/>
          </a:bodyPr>
          <a:lstStyle/>
          <a:p>
            <a:pPr marL="0" indent="0">
              <a:lnSpc>
                <a:spcPts val="5600"/>
              </a:lnSpc>
              <a:spcBef>
                <a:spcPts val="0"/>
              </a:spcBef>
              <a:buNone/>
            </a:pPr>
            <a:r>
              <a:rPr lang="en-US" sz="6000" u="sng" dirty="0">
                <a:solidFill>
                  <a:srgbClr val="0000CC"/>
                </a:solidFill>
              </a:rPr>
              <a:t>Unique Data Sets</a:t>
            </a:r>
            <a:endParaRPr lang="en-US" sz="6000" b="1" dirty="0">
              <a:solidFill>
                <a:srgbClr val="0000CC"/>
              </a:solidFill>
            </a:endParaRPr>
          </a:p>
          <a:p>
            <a:pPr marL="742950" lvl="0" indent="-742950">
              <a:lnSpc>
                <a:spcPts val="5600"/>
              </a:lnSpc>
              <a:spcBef>
                <a:spcPts val="3000"/>
              </a:spcBef>
              <a:buSzPct val="100000"/>
              <a:buFont typeface="+mj-lt"/>
              <a:buAutoNum type="arabicPeriod" startAt="2"/>
            </a:pPr>
            <a:r>
              <a:rPr lang="en-US" sz="5400" dirty="0">
                <a:solidFill>
                  <a:schemeClr val="tx1"/>
                </a:solidFill>
              </a:rPr>
              <a:t>Conference calls transcripts</a:t>
            </a:r>
            <a:r>
              <a:rPr lang="en-US" sz="4800" dirty="0">
                <a:solidFill>
                  <a:schemeClr val="tx1"/>
                </a:solidFill>
              </a:rPr>
              <a:t> </a:t>
            </a:r>
          </a:p>
          <a:p>
            <a:pPr marL="0" lvl="0" indent="0" algn="ctr">
              <a:lnSpc>
                <a:spcPts val="5600"/>
              </a:lnSpc>
              <a:spcBef>
                <a:spcPts val="2400"/>
              </a:spcBef>
              <a:buNone/>
            </a:pPr>
            <a:r>
              <a:rPr lang="en-US" sz="6500" dirty="0">
                <a:solidFill>
                  <a:srgbClr val="D80033"/>
                </a:solidFill>
              </a:rPr>
              <a:t>who said what? </a:t>
            </a:r>
          </a:p>
          <a:p>
            <a:pPr marL="0" lvl="0" indent="0" algn="ctr">
              <a:lnSpc>
                <a:spcPts val="5600"/>
              </a:lnSpc>
              <a:spcBef>
                <a:spcPts val="2400"/>
              </a:spcBef>
              <a:buNone/>
            </a:pPr>
            <a:r>
              <a:rPr lang="en-US" sz="4800" dirty="0"/>
              <a:t>(23 years with daily updates)</a:t>
            </a:r>
          </a:p>
        </p:txBody>
      </p:sp>
      <p:pic>
        <p:nvPicPr>
          <p:cNvPr id="4" name="Picture 3" descr="Si-Logo-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95221"/>
            <a:ext cx="4790210" cy="876379"/>
          </a:xfrm>
          <a:prstGeom prst="rect">
            <a:avLst/>
          </a:prstGeom>
        </p:spPr>
      </p:pic>
    </p:spTree>
    <p:extLst>
      <p:ext uri="{BB962C8B-B14F-4D97-AF65-F5344CB8AC3E}">
        <p14:creationId xmlns:p14="http://schemas.microsoft.com/office/powerpoint/2010/main" val="5913127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81201"/>
            <a:ext cx="8991600" cy="4800600"/>
          </a:xfrm>
          <a:solidFill>
            <a:srgbClr val="FFFFFF"/>
          </a:solidFill>
        </p:spPr>
        <p:txBody>
          <a:bodyPr>
            <a:normAutofit/>
          </a:bodyPr>
          <a:lstStyle/>
          <a:p>
            <a:pPr marL="0" indent="0">
              <a:lnSpc>
                <a:spcPts val="4000"/>
              </a:lnSpc>
              <a:spcBef>
                <a:spcPts val="600"/>
              </a:spcBef>
              <a:buNone/>
            </a:pPr>
            <a:r>
              <a:rPr lang="en-US" sz="3600" u="sng" dirty="0">
                <a:solidFill>
                  <a:srgbClr val="0000CC"/>
                </a:solidFill>
              </a:rPr>
              <a:t>Unique Data Sets</a:t>
            </a:r>
            <a:endParaRPr lang="en-US" sz="3600" b="1" dirty="0">
              <a:solidFill>
                <a:srgbClr val="0000CC"/>
              </a:solidFill>
            </a:endParaRPr>
          </a:p>
          <a:p>
            <a:pPr marL="514350" indent="-514350">
              <a:lnSpc>
                <a:spcPts val="2800"/>
              </a:lnSpc>
              <a:spcBef>
                <a:spcPts val="1200"/>
              </a:spcBef>
              <a:buSzPct val="100000"/>
              <a:buFont typeface="+mj-lt"/>
              <a:buAutoNum type="arabicPeriod" startAt="3"/>
            </a:pPr>
            <a:r>
              <a:rPr lang="en-US" sz="2800" dirty="0"/>
              <a:t>Company specific information for the years 1994-2017 from 10Ks such as:</a:t>
            </a:r>
            <a:r>
              <a:rPr lang="en-US" sz="1800" dirty="0"/>
              <a:t> </a:t>
            </a:r>
          </a:p>
          <a:p>
            <a:pPr lvl="1">
              <a:lnSpc>
                <a:spcPts val="2400"/>
              </a:lnSpc>
              <a:spcBef>
                <a:spcPts val="1200"/>
              </a:spcBef>
              <a:buClr>
                <a:srgbClr val="1013A3"/>
              </a:buClr>
              <a:buSzPct val="80000"/>
              <a:buFont typeface="Wingdings" pitchFamily="2" charset="2"/>
              <a:buChar char="v"/>
            </a:pPr>
            <a:r>
              <a:rPr lang="en-US" sz="2400" dirty="0">
                <a:solidFill>
                  <a:schemeClr val="tx1"/>
                </a:solidFill>
              </a:rPr>
              <a:t>CIK, Company Name, Business Address, Mailing Address, </a:t>
            </a:r>
          </a:p>
          <a:p>
            <a:pPr lvl="1">
              <a:lnSpc>
                <a:spcPts val="2400"/>
              </a:lnSpc>
              <a:spcBef>
                <a:spcPts val="1200"/>
              </a:spcBef>
              <a:buClr>
                <a:srgbClr val="1013A3"/>
              </a:buClr>
              <a:buSzPct val="80000"/>
              <a:buFont typeface="Wingdings" pitchFamily="2" charset="2"/>
              <a:buChar char="v"/>
            </a:pPr>
            <a:r>
              <a:rPr lang="en-US" sz="2400" dirty="0">
                <a:solidFill>
                  <a:schemeClr val="tx1"/>
                </a:solidFill>
              </a:rPr>
              <a:t>Filing Date, </a:t>
            </a:r>
          </a:p>
          <a:p>
            <a:pPr lvl="1">
              <a:lnSpc>
                <a:spcPts val="2400"/>
              </a:lnSpc>
              <a:spcBef>
                <a:spcPts val="1200"/>
              </a:spcBef>
              <a:buClr>
                <a:srgbClr val="1013A3"/>
              </a:buClr>
              <a:buSzPct val="80000"/>
              <a:buFont typeface="Wingdings" pitchFamily="2" charset="2"/>
              <a:buChar char="v"/>
            </a:pPr>
            <a:r>
              <a:rPr lang="en-US" sz="2400" dirty="0">
                <a:solidFill>
                  <a:schemeClr val="tx1"/>
                </a:solidFill>
              </a:rPr>
              <a:t>Date/Time Accepted, </a:t>
            </a:r>
          </a:p>
          <a:p>
            <a:pPr lvl="1">
              <a:lnSpc>
                <a:spcPts val="2400"/>
              </a:lnSpc>
              <a:spcBef>
                <a:spcPts val="1200"/>
              </a:spcBef>
              <a:buClr>
                <a:srgbClr val="1013A3"/>
              </a:buClr>
              <a:buSzPct val="80000"/>
              <a:buFont typeface="Wingdings" pitchFamily="2" charset="2"/>
              <a:buChar char="v"/>
            </a:pPr>
            <a:r>
              <a:rPr lang="en-US" sz="2400" dirty="0">
                <a:solidFill>
                  <a:schemeClr val="tx1"/>
                </a:solidFill>
              </a:rPr>
              <a:t>Period of Report, </a:t>
            </a:r>
          </a:p>
          <a:p>
            <a:pPr lvl="1">
              <a:lnSpc>
                <a:spcPts val="2400"/>
              </a:lnSpc>
              <a:spcBef>
                <a:spcPts val="1200"/>
              </a:spcBef>
              <a:buClr>
                <a:srgbClr val="1013A3"/>
              </a:buClr>
              <a:buSzPct val="80000"/>
              <a:buFont typeface="Wingdings" pitchFamily="2" charset="2"/>
              <a:buChar char="v"/>
            </a:pPr>
            <a:r>
              <a:rPr lang="en-US" sz="2400" dirty="0">
                <a:solidFill>
                  <a:schemeClr val="tx1"/>
                </a:solidFill>
              </a:rPr>
              <a:t>IRS No., </a:t>
            </a:r>
          </a:p>
          <a:p>
            <a:pPr lvl="1">
              <a:lnSpc>
                <a:spcPts val="2400"/>
              </a:lnSpc>
              <a:spcBef>
                <a:spcPts val="1200"/>
              </a:spcBef>
              <a:buClr>
                <a:srgbClr val="1013A3"/>
              </a:buClr>
              <a:buSzPct val="80000"/>
              <a:buFont typeface="Wingdings" pitchFamily="2" charset="2"/>
              <a:buChar char="v"/>
            </a:pPr>
            <a:r>
              <a:rPr lang="en-US" sz="2400" dirty="0">
                <a:solidFill>
                  <a:schemeClr val="tx1"/>
                </a:solidFill>
              </a:rPr>
              <a:t>State of Incorporation, </a:t>
            </a:r>
          </a:p>
          <a:p>
            <a:pPr lvl="1">
              <a:lnSpc>
                <a:spcPts val="2400"/>
              </a:lnSpc>
              <a:spcBef>
                <a:spcPts val="1200"/>
              </a:spcBef>
              <a:buClr>
                <a:srgbClr val="1013A3"/>
              </a:buClr>
              <a:buSzPct val="80000"/>
              <a:buFont typeface="Wingdings" pitchFamily="2" charset="2"/>
              <a:buChar char="v"/>
            </a:pPr>
            <a:r>
              <a:rPr lang="en-US" sz="2400" dirty="0">
                <a:solidFill>
                  <a:schemeClr val="tx1"/>
                </a:solidFill>
              </a:rPr>
              <a:t>Fiscal Year End</a:t>
            </a:r>
          </a:p>
        </p:txBody>
      </p:sp>
      <p:pic>
        <p:nvPicPr>
          <p:cNvPr id="4" name="Picture 3" descr="Si-Logo-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19021"/>
            <a:ext cx="4790210" cy="876379"/>
          </a:xfrm>
          <a:prstGeom prst="rect">
            <a:avLst/>
          </a:prstGeom>
        </p:spPr>
      </p:pic>
    </p:spTree>
    <p:extLst>
      <p:ext uri="{BB962C8B-B14F-4D97-AF65-F5344CB8AC3E}">
        <p14:creationId xmlns:p14="http://schemas.microsoft.com/office/powerpoint/2010/main" val="36119630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2992EF1-3DDA-134B-8D08-BF3AF695CD1E}"/>
              </a:ext>
            </a:extLst>
          </p:cNvPr>
          <p:cNvSpPr>
            <a:spLocks noGrp="1"/>
          </p:cNvSpPr>
          <p:nvPr>
            <p:ph idx="1"/>
          </p:nvPr>
        </p:nvSpPr>
        <p:spPr>
          <a:xfrm>
            <a:off x="152400" y="2255837"/>
            <a:ext cx="8763000" cy="3687763"/>
          </a:xfrm>
        </p:spPr>
        <p:txBody>
          <a:bodyPr>
            <a:normAutofit/>
          </a:bodyPr>
          <a:lstStyle/>
          <a:p>
            <a:pPr marL="0" indent="0">
              <a:lnSpc>
                <a:spcPts val="2400"/>
              </a:lnSpc>
              <a:spcBef>
                <a:spcPts val="1800"/>
              </a:spcBef>
              <a:buNone/>
            </a:pPr>
            <a:r>
              <a:rPr lang="en-US" sz="4000" u="sng" dirty="0">
                <a:solidFill>
                  <a:srgbClr val="0000CC"/>
                </a:solidFill>
              </a:rPr>
              <a:t>Unique Data Sets</a:t>
            </a:r>
            <a:endParaRPr lang="en-US" sz="4000" b="1" dirty="0">
              <a:solidFill>
                <a:srgbClr val="0000CC"/>
              </a:solidFill>
            </a:endParaRPr>
          </a:p>
          <a:p>
            <a:pPr marL="514350" indent="-514350">
              <a:lnSpc>
                <a:spcPts val="2900"/>
              </a:lnSpc>
              <a:spcBef>
                <a:spcPts val="1800"/>
              </a:spcBef>
              <a:buSzPct val="100000"/>
              <a:buFont typeface="+mj-lt"/>
              <a:buAutoNum type="arabicPeriod" startAt="4"/>
            </a:pPr>
            <a:r>
              <a:rPr lang="en-US" sz="2800" dirty="0"/>
              <a:t>File Analyses for all 10Ks for 22 years (1994-2017):</a:t>
            </a:r>
          </a:p>
          <a:p>
            <a:pPr marL="914400" lvl="1" indent="-514350">
              <a:lnSpc>
                <a:spcPts val="2900"/>
              </a:lnSpc>
              <a:spcBef>
                <a:spcPts val="1800"/>
              </a:spcBef>
              <a:buSzPct val="80000"/>
              <a:buFont typeface="Wingdings" pitchFamily="2" charset="2"/>
              <a:buChar char="v"/>
            </a:pPr>
            <a:r>
              <a:rPr lang="en-US" sz="2400" dirty="0"/>
              <a:t>Word Count, Word Count without Numeric, Total Number of Sentences, and six readability indices. </a:t>
            </a:r>
          </a:p>
          <a:p>
            <a:pPr marL="514350" indent="-514350">
              <a:lnSpc>
                <a:spcPts val="2900"/>
              </a:lnSpc>
              <a:spcBef>
                <a:spcPts val="1800"/>
              </a:spcBef>
              <a:buSzPct val="100000"/>
              <a:buFont typeface="+mj-lt"/>
              <a:buAutoNum type="arabicPeriod" startAt="4"/>
            </a:pPr>
            <a:r>
              <a:rPr lang="en-US" sz="2800" dirty="0"/>
              <a:t>Database based on Forms 3, and 4. </a:t>
            </a:r>
          </a:p>
          <a:p>
            <a:pPr marL="514350" indent="-514350">
              <a:lnSpc>
                <a:spcPts val="2900"/>
              </a:lnSpc>
              <a:spcBef>
                <a:spcPts val="1800"/>
              </a:spcBef>
              <a:buSzPct val="100000"/>
              <a:buFont typeface="+mj-lt"/>
              <a:buAutoNum type="arabicPeriod" startAt="4"/>
            </a:pPr>
            <a:r>
              <a:rPr lang="en-US" sz="2800" dirty="0"/>
              <a:t>Compensation and Executive Bios from Form 424Bs for the years 2003-2017.</a:t>
            </a:r>
          </a:p>
          <a:p>
            <a:endParaRPr lang="en-US" dirty="0"/>
          </a:p>
        </p:txBody>
      </p:sp>
    </p:spTree>
    <p:extLst>
      <p:ext uri="{BB962C8B-B14F-4D97-AF65-F5344CB8AC3E}">
        <p14:creationId xmlns:p14="http://schemas.microsoft.com/office/powerpoint/2010/main" val="1849104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ta from 10K-1.png"/>
          <p:cNvPicPr>
            <a:picLocks noGrp="1" noChangeAspect="1"/>
          </p:cNvPicPr>
          <p:nvPr>
            <p:ph idx="1"/>
          </p:nvPr>
        </p:nvPicPr>
        <p:blipFill>
          <a:blip r:embed="rId2">
            <a:extLst>
              <a:ext uri="{28A0092B-C50C-407E-A947-70E740481C1C}">
                <a14:useLocalDpi xmlns:a14="http://schemas.microsoft.com/office/drawing/2010/main" val="0"/>
              </a:ext>
            </a:extLst>
          </a:blip>
          <a:srcRect t="7437" b="7437"/>
          <a:stretch>
            <a:fillRect/>
          </a:stretch>
        </p:blipFill>
        <p:spPr>
          <a:xfrm>
            <a:off x="171659" y="1977413"/>
            <a:ext cx="8743741" cy="4651987"/>
          </a:xfrm>
        </p:spPr>
      </p:pic>
      <p:pic>
        <p:nvPicPr>
          <p:cNvPr id="5" name="Picture 4" descr="Si-Logo-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42821"/>
            <a:ext cx="4790210" cy="876379"/>
          </a:xfrm>
          <a:prstGeom prst="rect">
            <a:avLst/>
          </a:prstGeom>
        </p:spPr>
      </p:pic>
    </p:spTree>
    <p:extLst>
      <p:ext uri="{BB962C8B-B14F-4D97-AF65-F5344CB8AC3E}">
        <p14:creationId xmlns:p14="http://schemas.microsoft.com/office/powerpoint/2010/main" val="28732973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6810375" cy="922338"/>
          </a:xfrm>
        </p:spPr>
        <p:txBody>
          <a:bodyPr/>
          <a:lstStyle/>
          <a:p>
            <a:pPr algn="ctr"/>
            <a:r>
              <a:rPr lang="en-US" dirty="0">
                <a:solidFill>
                  <a:srgbClr val="1013A3"/>
                </a:solidFill>
              </a:rPr>
              <a:t>Readability Indices</a:t>
            </a:r>
          </a:p>
        </p:txBody>
      </p:sp>
      <p:sp>
        <p:nvSpPr>
          <p:cNvPr id="3" name="Content Placeholder 2"/>
          <p:cNvSpPr>
            <a:spLocks noGrp="1"/>
          </p:cNvSpPr>
          <p:nvPr>
            <p:ph idx="1"/>
          </p:nvPr>
        </p:nvSpPr>
        <p:spPr>
          <a:xfrm>
            <a:off x="152400" y="2209800"/>
            <a:ext cx="8839200" cy="4038600"/>
          </a:xfrm>
          <a:solidFill>
            <a:schemeClr val="bg1"/>
          </a:solidFill>
        </p:spPr>
        <p:txBody>
          <a:bodyPr/>
          <a:lstStyle/>
          <a:p>
            <a:pPr>
              <a:lnSpc>
                <a:spcPts val="2800"/>
              </a:lnSpc>
              <a:spcBef>
                <a:spcPts val="1200"/>
              </a:spcBef>
            </a:pPr>
            <a:r>
              <a:rPr lang="en-US" sz="2000" dirty="0">
                <a:solidFill>
                  <a:schemeClr val="tx1"/>
                </a:solidFill>
              </a:rPr>
              <a:t>Gunning-Fog Index </a:t>
            </a:r>
            <a:r>
              <a:rPr lang="en-US" sz="2000" dirty="0">
                <a:solidFill>
                  <a:schemeClr val="tx1"/>
                </a:solidFill>
                <a:hlinkClick r:id="rId3"/>
              </a:rPr>
              <a:t>https://en.wikipedia.org/wiki/Gunning_fog_index</a:t>
            </a:r>
            <a:r>
              <a:rPr lang="en-US" sz="2000" dirty="0">
                <a:solidFill>
                  <a:schemeClr val="tx1"/>
                </a:solidFill>
              </a:rPr>
              <a:t> </a:t>
            </a:r>
          </a:p>
          <a:p>
            <a:pPr>
              <a:lnSpc>
                <a:spcPts val="2800"/>
              </a:lnSpc>
              <a:spcBef>
                <a:spcPts val="1200"/>
              </a:spcBef>
            </a:pPr>
            <a:r>
              <a:rPr lang="en-US" sz="2000" dirty="0">
                <a:solidFill>
                  <a:schemeClr val="tx1"/>
                </a:solidFill>
              </a:rPr>
              <a:t>Smog Index </a:t>
            </a:r>
            <a:r>
              <a:rPr lang="en-US" sz="2000" dirty="0">
                <a:solidFill>
                  <a:schemeClr val="tx1"/>
                </a:solidFill>
                <a:hlinkClick r:id="rId4"/>
              </a:rPr>
              <a:t>https://en.wikipedia.org/wiki/SMOG</a:t>
            </a:r>
            <a:r>
              <a:rPr lang="en-US" sz="2000" dirty="0">
                <a:solidFill>
                  <a:schemeClr val="tx1"/>
                </a:solidFill>
              </a:rPr>
              <a:t> </a:t>
            </a:r>
          </a:p>
          <a:p>
            <a:pPr>
              <a:lnSpc>
                <a:spcPts val="2800"/>
              </a:lnSpc>
              <a:spcBef>
                <a:spcPts val="1200"/>
              </a:spcBef>
            </a:pPr>
            <a:r>
              <a:rPr lang="en-US" sz="2000" dirty="0">
                <a:solidFill>
                  <a:schemeClr val="tx1"/>
                </a:solidFill>
              </a:rPr>
              <a:t>Flesch Reading Ease </a:t>
            </a:r>
            <a:r>
              <a:rPr lang="en-US" sz="2000" dirty="0">
                <a:solidFill>
                  <a:schemeClr val="tx1"/>
                </a:solidFill>
                <a:hlinkClick r:id="rId5"/>
              </a:rPr>
              <a:t>https://en.wikipedia.org/wiki/Flesch–Kincaid_readability_tests</a:t>
            </a:r>
            <a:r>
              <a:rPr lang="en-US" sz="2000" dirty="0">
                <a:solidFill>
                  <a:schemeClr val="tx1"/>
                </a:solidFill>
              </a:rPr>
              <a:t> </a:t>
            </a:r>
          </a:p>
          <a:p>
            <a:pPr>
              <a:lnSpc>
                <a:spcPts val="2800"/>
              </a:lnSpc>
              <a:spcBef>
                <a:spcPts val="1200"/>
              </a:spcBef>
            </a:pPr>
            <a:r>
              <a:rPr lang="en-US" sz="2000" dirty="0">
                <a:solidFill>
                  <a:schemeClr val="tx1"/>
                </a:solidFill>
              </a:rPr>
              <a:t>Flesch-Kincaid Grade Level </a:t>
            </a:r>
            <a:r>
              <a:rPr lang="en-US" sz="2000" dirty="0">
                <a:solidFill>
                  <a:schemeClr val="tx1"/>
                </a:solidFill>
                <a:hlinkClick r:id="rId5"/>
              </a:rPr>
              <a:t>https://en.wikipedia.org/wiki/Flesch–Kincaid_readability_tests</a:t>
            </a:r>
            <a:r>
              <a:rPr lang="en-US" sz="2000" dirty="0">
                <a:solidFill>
                  <a:schemeClr val="tx1"/>
                </a:solidFill>
              </a:rPr>
              <a:t> </a:t>
            </a:r>
          </a:p>
          <a:p>
            <a:pPr>
              <a:lnSpc>
                <a:spcPts val="2800"/>
              </a:lnSpc>
              <a:spcBef>
                <a:spcPts val="1200"/>
              </a:spcBef>
            </a:pPr>
            <a:r>
              <a:rPr lang="en-US" sz="2000" dirty="0">
                <a:solidFill>
                  <a:schemeClr val="tx1"/>
                </a:solidFill>
              </a:rPr>
              <a:t>Automated Readability Index </a:t>
            </a:r>
            <a:r>
              <a:rPr lang="en-US" sz="2000" dirty="0">
                <a:solidFill>
                  <a:schemeClr val="tx1"/>
                </a:solidFill>
                <a:hlinkClick r:id="rId6"/>
              </a:rPr>
              <a:t>https://en.wikipedia.org/wiki/Automated_readability_index</a:t>
            </a:r>
            <a:r>
              <a:rPr lang="en-US" sz="2000" dirty="0">
                <a:solidFill>
                  <a:schemeClr val="tx1"/>
                </a:solidFill>
              </a:rPr>
              <a:t> </a:t>
            </a:r>
          </a:p>
          <a:p>
            <a:pPr>
              <a:lnSpc>
                <a:spcPts val="2800"/>
              </a:lnSpc>
              <a:spcBef>
                <a:spcPts val="1200"/>
              </a:spcBef>
            </a:pPr>
            <a:r>
              <a:rPr lang="en-US" sz="2000" dirty="0">
                <a:solidFill>
                  <a:schemeClr val="tx1"/>
                </a:solidFill>
              </a:rPr>
              <a:t>Coleman-</a:t>
            </a:r>
            <a:r>
              <a:rPr lang="en-US" sz="2000" dirty="0" err="1">
                <a:solidFill>
                  <a:schemeClr val="tx1"/>
                </a:solidFill>
              </a:rPr>
              <a:t>Liau</a:t>
            </a:r>
            <a:r>
              <a:rPr lang="en-US" sz="2000" dirty="0">
                <a:solidFill>
                  <a:schemeClr val="tx1"/>
                </a:solidFill>
              </a:rPr>
              <a:t> Index </a:t>
            </a:r>
            <a:r>
              <a:rPr lang="en-US" sz="2000" dirty="0">
                <a:solidFill>
                  <a:schemeClr val="tx1"/>
                </a:solidFill>
                <a:hlinkClick r:id="rId7"/>
              </a:rPr>
              <a:t>https://en.wikipedia.org/wiki/Coleman–Liau_index</a:t>
            </a:r>
            <a:r>
              <a:rPr lang="en-US" sz="2000" dirty="0">
                <a:solidFill>
                  <a:schemeClr val="tx1"/>
                </a:solidFill>
              </a:rPr>
              <a:t> </a:t>
            </a:r>
          </a:p>
        </p:txBody>
      </p:sp>
    </p:spTree>
    <p:extLst>
      <p:ext uri="{BB962C8B-B14F-4D97-AF65-F5344CB8AC3E}">
        <p14:creationId xmlns:p14="http://schemas.microsoft.com/office/powerpoint/2010/main" val="6979170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ta from 10K-2.png"/>
          <p:cNvPicPr>
            <a:picLocks noGrp="1" noChangeAspect="1"/>
          </p:cNvPicPr>
          <p:nvPr>
            <p:ph idx="1"/>
          </p:nvPr>
        </p:nvPicPr>
        <p:blipFill>
          <a:blip r:embed="rId2">
            <a:extLst>
              <a:ext uri="{28A0092B-C50C-407E-A947-70E740481C1C}">
                <a14:useLocalDpi xmlns:a14="http://schemas.microsoft.com/office/drawing/2010/main" val="0"/>
              </a:ext>
            </a:extLst>
          </a:blip>
          <a:srcRect t="7437" b="7437"/>
          <a:stretch>
            <a:fillRect/>
          </a:stretch>
        </p:blipFill>
        <p:spPr>
          <a:xfrm>
            <a:off x="171659" y="1901213"/>
            <a:ext cx="8743741" cy="4651987"/>
          </a:xfrm>
        </p:spPr>
      </p:pic>
      <p:pic>
        <p:nvPicPr>
          <p:cNvPr id="5" name="Picture 4" descr="Si-Logo-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419021"/>
            <a:ext cx="4790210" cy="876379"/>
          </a:xfrm>
          <a:prstGeom prst="rect">
            <a:avLst/>
          </a:prstGeom>
        </p:spPr>
      </p:pic>
    </p:spTree>
    <p:extLst>
      <p:ext uri="{BB962C8B-B14F-4D97-AF65-F5344CB8AC3E}">
        <p14:creationId xmlns:p14="http://schemas.microsoft.com/office/powerpoint/2010/main" val="21102702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08237"/>
            <a:ext cx="8610600" cy="3154363"/>
          </a:xfrm>
          <a:solidFill>
            <a:srgbClr val="FFFFFF"/>
          </a:solidFill>
        </p:spPr>
        <p:txBody>
          <a:bodyPr>
            <a:normAutofit/>
          </a:bodyPr>
          <a:lstStyle/>
          <a:p>
            <a:pPr marL="0" indent="0">
              <a:lnSpc>
                <a:spcPts val="4000"/>
              </a:lnSpc>
              <a:spcBef>
                <a:spcPts val="600"/>
              </a:spcBef>
              <a:buNone/>
            </a:pPr>
            <a:r>
              <a:rPr lang="en-US" sz="6600" u="sng" dirty="0">
                <a:solidFill>
                  <a:srgbClr val="0000CC"/>
                </a:solidFill>
              </a:rPr>
              <a:t>Unique Data Sets</a:t>
            </a:r>
            <a:endParaRPr lang="en-US" sz="6600" b="1" dirty="0">
              <a:solidFill>
                <a:srgbClr val="0000CC"/>
              </a:solidFill>
            </a:endParaRPr>
          </a:p>
          <a:p>
            <a:pPr marL="914400" lvl="0" indent="-914400">
              <a:lnSpc>
                <a:spcPts val="5400"/>
              </a:lnSpc>
              <a:spcBef>
                <a:spcPts val="2400"/>
              </a:spcBef>
              <a:buSzPct val="100000"/>
              <a:buFont typeface="+mj-lt"/>
              <a:buAutoNum type="arabicPeriod" startAt="4"/>
            </a:pPr>
            <a:r>
              <a:rPr lang="en-US" sz="5400" dirty="0">
                <a:solidFill>
                  <a:schemeClr val="tx1"/>
                </a:solidFill>
              </a:rPr>
              <a:t>Many more in Progress</a:t>
            </a:r>
          </a:p>
          <a:p>
            <a:pPr marL="0" lvl="0" indent="0" algn="ctr">
              <a:lnSpc>
                <a:spcPts val="4000"/>
              </a:lnSpc>
              <a:spcBef>
                <a:spcPts val="2400"/>
              </a:spcBef>
              <a:buNone/>
            </a:pPr>
            <a:r>
              <a:rPr lang="en-US" sz="4000" dirty="0"/>
              <a:t>(Keep in Touch)</a:t>
            </a:r>
          </a:p>
          <a:p>
            <a:endParaRPr lang="en-US" sz="4000" dirty="0"/>
          </a:p>
        </p:txBody>
      </p:sp>
      <p:pic>
        <p:nvPicPr>
          <p:cNvPr id="4" name="Picture 3" descr="Si-Logo-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19021"/>
            <a:ext cx="4790210" cy="876379"/>
          </a:xfrm>
          <a:prstGeom prst="rect">
            <a:avLst/>
          </a:prstGeom>
        </p:spPr>
      </p:pic>
    </p:spTree>
    <p:extLst>
      <p:ext uri="{BB962C8B-B14F-4D97-AF65-F5344CB8AC3E}">
        <p14:creationId xmlns:p14="http://schemas.microsoft.com/office/powerpoint/2010/main" val="19081972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044213"/>
            <a:ext cx="8077200" cy="1756387"/>
          </a:xfrm>
        </p:spPr>
        <p:txBody>
          <a:bodyPr>
            <a:normAutofit/>
          </a:bodyPr>
          <a:lstStyle/>
          <a:p>
            <a:pPr marL="0" indent="0" algn="ctr">
              <a:buNone/>
            </a:pPr>
            <a:r>
              <a:rPr lang="en-US" sz="7200" dirty="0">
                <a:solidFill>
                  <a:srgbClr val="0000CC"/>
                </a:solidFill>
              </a:rPr>
              <a:t>Some Examples!</a:t>
            </a:r>
          </a:p>
        </p:txBody>
      </p:sp>
      <p:pic>
        <p:nvPicPr>
          <p:cNvPr id="4" name="Picture 3" descr="Si-Logo-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6390" y="495221"/>
            <a:ext cx="4790210" cy="876379"/>
          </a:xfrm>
          <a:prstGeom prst="rect">
            <a:avLst/>
          </a:prstGeom>
        </p:spPr>
      </p:pic>
    </p:spTree>
    <p:extLst>
      <p:ext uri="{BB962C8B-B14F-4D97-AF65-F5344CB8AC3E}">
        <p14:creationId xmlns:p14="http://schemas.microsoft.com/office/powerpoint/2010/main" val="21871354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57200"/>
            <a:ext cx="7696200" cy="926749"/>
          </a:xfrm>
          <a:prstGeom prst="rect">
            <a:avLst/>
          </a:prstGeom>
          <a:noFill/>
        </p:spPr>
        <p:txBody>
          <a:bodyPr wrap="square" rtlCol="0">
            <a:spAutoFit/>
          </a:bodyPr>
          <a:lstStyle/>
          <a:p>
            <a:pPr algn="ctr">
              <a:lnSpc>
                <a:spcPts val="3200"/>
              </a:lnSpc>
            </a:pPr>
            <a:r>
              <a:rPr lang="en-US" sz="3200" dirty="0"/>
              <a:t>“</a:t>
            </a:r>
            <a:r>
              <a:rPr lang="en-US" sz="3200" dirty="0">
                <a:solidFill>
                  <a:srgbClr val="0E32D4"/>
                </a:solidFill>
              </a:rPr>
              <a:t>We may never become  profitable</a:t>
            </a:r>
            <a:r>
              <a:rPr lang="en-US" sz="3200" dirty="0"/>
              <a:t>” </a:t>
            </a:r>
          </a:p>
          <a:p>
            <a:pPr algn="ctr">
              <a:lnSpc>
                <a:spcPts val="3200"/>
              </a:lnSpc>
            </a:pPr>
            <a:r>
              <a:rPr lang="en-US" sz="3200" dirty="0"/>
              <a:t>with GC Opinions  by Year</a:t>
            </a:r>
          </a:p>
        </p:txBody>
      </p:sp>
      <p:pic>
        <p:nvPicPr>
          <p:cNvPr id="6" name="Picture 5"/>
          <p:cNvPicPr>
            <a:picLocks noChangeAspect="1"/>
          </p:cNvPicPr>
          <p:nvPr/>
        </p:nvPicPr>
        <p:blipFill>
          <a:blip r:embed="rId2"/>
          <a:stretch>
            <a:fillRect/>
          </a:stretch>
        </p:blipFill>
        <p:spPr>
          <a:xfrm>
            <a:off x="762000" y="1905000"/>
            <a:ext cx="8153400" cy="4876800"/>
          </a:xfrm>
          <a:prstGeom prst="rect">
            <a:avLst/>
          </a:prstGeom>
        </p:spPr>
      </p:pic>
    </p:spTree>
    <p:extLst>
      <p:ext uri="{BB962C8B-B14F-4D97-AF65-F5344CB8AC3E}">
        <p14:creationId xmlns:p14="http://schemas.microsoft.com/office/powerpoint/2010/main" val="230130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800600"/>
          </a:xfrm>
          <a:prstGeom prst="rect">
            <a:avLst/>
          </a:prstGeom>
          <a:noFill/>
          <a:ln>
            <a:noFill/>
          </a:ln>
        </p:spPr>
      </p:pic>
      <p:sp>
        <p:nvSpPr>
          <p:cNvPr id="6" name="TextBox 5"/>
          <p:cNvSpPr txBox="1"/>
          <p:nvPr/>
        </p:nvSpPr>
        <p:spPr>
          <a:xfrm>
            <a:off x="1219200" y="533400"/>
            <a:ext cx="7176168" cy="926749"/>
          </a:xfrm>
          <a:prstGeom prst="rect">
            <a:avLst/>
          </a:prstGeom>
          <a:noFill/>
        </p:spPr>
        <p:txBody>
          <a:bodyPr wrap="square" rtlCol="0">
            <a:spAutoFit/>
          </a:bodyPr>
          <a:lstStyle/>
          <a:p>
            <a:pPr algn="ctr">
              <a:lnSpc>
                <a:spcPts val="3200"/>
              </a:lnSpc>
            </a:pPr>
            <a:r>
              <a:rPr lang="en-US" sz="3200" dirty="0"/>
              <a:t>Example: </a:t>
            </a:r>
            <a:r>
              <a:rPr lang="en-US" sz="3200" dirty="0">
                <a:solidFill>
                  <a:srgbClr val="0E32D4"/>
                </a:solidFill>
              </a:rPr>
              <a:t>Graph of Going Concern</a:t>
            </a:r>
            <a:r>
              <a:rPr lang="en-US" sz="3200" dirty="0"/>
              <a:t> </a:t>
            </a:r>
            <a:r>
              <a:rPr lang="en-US" sz="3200" dirty="0">
                <a:solidFill>
                  <a:srgbClr val="0831CC"/>
                </a:solidFill>
              </a:rPr>
              <a:t>Opinions by Year</a:t>
            </a:r>
          </a:p>
        </p:txBody>
      </p:sp>
    </p:spTree>
    <p:extLst>
      <p:ext uri="{BB962C8B-B14F-4D97-AF65-F5344CB8AC3E}">
        <p14:creationId xmlns:p14="http://schemas.microsoft.com/office/powerpoint/2010/main" val="40084145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027237"/>
            <a:ext cx="8077200" cy="4297363"/>
          </a:xfrm>
        </p:spPr>
        <p:txBody>
          <a:bodyPr>
            <a:noAutofit/>
          </a:bodyPr>
          <a:lstStyle/>
          <a:p>
            <a:pPr marL="0" indent="0" algn="ctr">
              <a:buNone/>
            </a:pPr>
            <a:r>
              <a:rPr lang="en-US" sz="6000" dirty="0">
                <a:solidFill>
                  <a:srgbClr val="FF0000"/>
                </a:solidFill>
              </a:rPr>
              <a:t>Executive Compensation </a:t>
            </a:r>
          </a:p>
          <a:p>
            <a:pPr marL="0" indent="0" algn="ctr">
              <a:buNone/>
            </a:pPr>
            <a:r>
              <a:rPr lang="en-US" sz="6000" dirty="0">
                <a:solidFill>
                  <a:srgbClr val="0E32D4"/>
                </a:solidFill>
              </a:rPr>
              <a:t>Executives Bios</a:t>
            </a:r>
          </a:p>
          <a:p>
            <a:pPr marL="0" indent="0" algn="ctr">
              <a:buNone/>
            </a:pPr>
            <a:r>
              <a:rPr lang="en-US" sz="6000" dirty="0">
                <a:solidFill>
                  <a:srgbClr val="0E32D4"/>
                </a:solidFill>
              </a:rPr>
              <a:t>Any Specific Data</a:t>
            </a:r>
          </a:p>
        </p:txBody>
      </p:sp>
      <p:pic>
        <p:nvPicPr>
          <p:cNvPr id="4" name="Picture 3" descr="Si-Logo-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95221"/>
            <a:ext cx="4790210" cy="876379"/>
          </a:xfrm>
          <a:prstGeom prst="rect">
            <a:avLst/>
          </a:prstGeom>
        </p:spPr>
      </p:pic>
    </p:spTree>
    <p:extLst>
      <p:ext uri="{BB962C8B-B14F-4D97-AF65-F5344CB8AC3E}">
        <p14:creationId xmlns:p14="http://schemas.microsoft.com/office/powerpoint/2010/main" val="26937271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3-18 at 12.13.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5615"/>
            <a:ext cx="9144000" cy="4135185"/>
          </a:xfrm>
          <a:prstGeom prst="rect">
            <a:avLst/>
          </a:prstGeom>
        </p:spPr>
      </p:pic>
      <p:sp>
        <p:nvSpPr>
          <p:cNvPr id="2" name="TextBox 1"/>
          <p:cNvSpPr txBox="1"/>
          <p:nvPr/>
        </p:nvSpPr>
        <p:spPr>
          <a:xfrm>
            <a:off x="1600200" y="1752600"/>
            <a:ext cx="6032571" cy="738664"/>
          </a:xfrm>
          <a:prstGeom prst="rect">
            <a:avLst/>
          </a:prstGeom>
          <a:noFill/>
        </p:spPr>
        <p:txBody>
          <a:bodyPr wrap="none" rtlCol="0">
            <a:spAutoFit/>
          </a:bodyPr>
          <a:lstStyle/>
          <a:p>
            <a:r>
              <a:rPr lang="en-US" sz="2400" b="1" dirty="0">
                <a:solidFill>
                  <a:srgbClr val="0000FF"/>
                </a:solidFill>
              </a:rPr>
              <a:t>Executive Compensation Tables from DEF 14A</a:t>
            </a:r>
            <a:r>
              <a:rPr lang="en-US" sz="2400" dirty="0">
                <a:solidFill>
                  <a:srgbClr val="0000FF"/>
                </a:solidFill>
              </a:rPr>
              <a:t> </a:t>
            </a:r>
          </a:p>
          <a:p>
            <a:endParaRPr lang="en-US" dirty="0">
              <a:solidFill>
                <a:srgbClr val="0000FF"/>
              </a:solidFill>
            </a:endParaRPr>
          </a:p>
        </p:txBody>
      </p:sp>
      <p:pic>
        <p:nvPicPr>
          <p:cNvPr id="5" name="Picture 4" descr="Si-Logo-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990" y="495221"/>
            <a:ext cx="4790210" cy="876379"/>
          </a:xfrm>
          <a:prstGeom prst="rect">
            <a:avLst/>
          </a:prstGeom>
        </p:spPr>
      </p:pic>
    </p:spTree>
    <p:extLst>
      <p:ext uri="{BB962C8B-B14F-4D97-AF65-F5344CB8AC3E}">
        <p14:creationId xmlns:p14="http://schemas.microsoft.com/office/powerpoint/2010/main" val="4003021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3-18 at 6.35.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76600"/>
            <a:ext cx="8305800" cy="2057400"/>
          </a:xfrm>
          <a:prstGeom prst="rect">
            <a:avLst/>
          </a:prstGeom>
          <a:ln w="19050" cmpd="sng">
            <a:solidFill>
              <a:srgbClr val="0E32D4"/>
            </a:solidFill>
          </a:ln>
        </p:spPr>
      </p:pic>
      <p:sp>
        <p:nvSpPr>
          <p:cNvPr id="5" name="TextBox 4"/>
          <p:cNvSpPr txBox="1"/>
          <p:nvPr/>
        </p:nvSpPr>
        <p:spPr>
          <a:xfrm>
            <a:off x="419279" y="2368849"/>
            <a:ext cx="3749644" cy="450551"/>
          </a:xfrm>
          <a:prstGeom prst="rect">
            <a:avLst/>
          </a:prstGeom>
          <a:solidFill>
            <a:srgbClr val="FFFFFF"/>
          </a:solidFill>
        </p:spPr>
        <p:txBody>
          <a:bodyPr wrap="none" rtlCol="0">
            <a:spAutoFit/>
          </a:bodyPr>
          <a:lstStyle/>
          <a:p>
            <a:pPr>
              <a:lnSpc>
                <a:spcPts val="2200"/>
              </a:lnSpc>
              <a:spcBef>
                <a:spcPts val="600"/>
              </a:spcBef>
            </a:pPr>
            <a:r>
              <a:rPr lang="en-US" sz="4800" dirty="0">
                <a:solidFill>
                  <a:srgbClr val="FF0000"/>
                </a:solidFill>
              </a:rPr>
              <a:t>Executive Bios</a:t>
            </a:r>
          </a:p>
        </p:txBody>
      </p:sp>
      <p:pic>
        <p:nvPicPr>
          <p:cNvPr id="6" name="Picture 5" descr="Si-Logo-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390" y="495221"/>
            <a:ext cx="4790210" cy="876379"/>
          </a:xfrm>
          <a:prstGeom prst="rect">
            <a:avLst/>
          </a:prstGeom>
        </p:spPr>
      </p:pic>
    </p:spTree>
    <p:extLst>
      <p:ext uri="{BB962C8B-B14F-4D97-AF65-F5344CB8AC3E}">
        <p14:creationId xmlns:p14="http://schemas.microsoft.com/office/powerpoint/2010/main" val="29673053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81000"/>
            <a:ext cx="6810375" cy="1143000"/>
          </a:xfrm>
        </p:spPr>
        <p:txBody>
          <a:bodyPr/>
          <a:lstStyle/>
          <a:p>
            <a:pPr algn="ctr">
              <a:lnSpc>
                <a:spcPts val="4400"/>
              </a:lnSpc>
            </a:pPr>
            <a:r>
              <a:rPr lang="en-US" dirty="0"/>
              <a:t>Number of Employees</a:t>
            </a:r>
            <a:br>
              <a:rPr lang="en-US" dirty="0"/>
            </a:br>
            <a:r>
              <a:rPr lang="en-US" dirty="0"/>
              <a:t>From 10K</a:t>
            </a:r>
          </a:p>
        </p:txBody>
      </p:sp>
      <p:pic>
        <p:nvPicPr>
          <p:cNvPr id="6" name="Picture 5" descr="Screen Shot 2016-12-31 at 3.54.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0"/>
            <a:ext cx="8534400" cy="5334000"/>
          </a:xfrm>
          <a:prstGeom prst="rect">
            <a:avLst/>
          </a:prstGeom>
        </p:spPr>
      </p:pic>
    </p:spTree>
    <p:extLst>
      <p:ext uri="{BB962C8B-B14F-4D97-AF65-F5344CB8AC3E}">
        <p14:creationId xmlns:p14="http://schemas.microsoft.com/office/powerpoint/2010/main" val="4521044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886575" cy="1143000"/>
          </a:xfrm>
        </p:spPr>
        <p:txBody>
          <a:bodyPr/>
          <a:lstStyle/>
          <a:p>
            <a:pPr algn="ctr">
              <a:lnSpc>
                <a:spcPts val="4400"/>
              </a:lnSpc>
            </a:pPr>
            <a:r>
              <a:rPr lang="en-US" dirty="0"/>
              <a:t>Number of Employees</a:t>
            </a:r>
            <a:br>
              <a:rPr lang="en-US" dirty="0"/>
            </a:br>
            <a:r>
              <a:rPr lang="en-US" dirty="0"/>
              <a:t>From 10K</a:t>
            </a:r>
          </a:p>
        </p:txBody>
      </p:sp>
      <p:pic>
        <p:nvPicPr>
          <p:cNvPr id="4" name="Picture 3" descr="Screen Shot 2016-12-31 at 3.54.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85874"/>
            <a:ext cx="8915400" cy="5572125"/>
          </a:xfrm>
          <a:prstGeom prst="rect">
            <a:avLst/>
          </a:prstGeom>
        </p:spPr>
      </p:pic>
    </p:spTree>
    <p:extLst>
      <p:ext uri="{BB962C8B-B14F-4D97-AF65-F5344CB8AC3E}">
        <p14:creationId xmlns:p14="http://schemas.microsoft.com/office/powerpoint/2010/main" val="18868042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17538"/>
            <a:ext cx="6810375" cy="1143000"/>
          </a:xfrm>
        </p:spPr>
        <p:txBody>
          <a:bodyPr/>
          <a:lstStyle/>
          <a:p>
            <a:pPr algn="ctr">
              <a:lnSpc>
                <a:spcPts val="4400"/>
              </a:lnSpc>
            </a:pPr>
            <a:r>
              <a:rPr lang="en-US" dirty="0"/>
              <a:t>Textual Analysis Research</a:t>
            </a:r>
            <a:br>
              <a:rPr lang="en-US" dirty="0"/>
            </a:br>
            <a:r>
              <a:rPr lang="en-US" dirty="0"/>
              <a:t>Few Examples</a:t>
            </a:r>
          </a:p>
        </p:txBody>
      </p:sp>
      <p:sp>
        <p:nvSpPr>
          <p:cNvPr id="3" name="Content Placeholder 2"/>
          <p:cNvSpPr>
            <a:spLocks noGrp="1"/>
          </p:cNvSpPr>
          <p:nvPr>
            <p:ph idx="1"/>
          </p:nvPr>
        </p:nvSpPr>
        <p:spPr>
          <a:xfrm>
            <a:off x="304800" y="2170112"/>
            <a:ext cx="8650288" cy="4002088"/>
          </a:xfrm>
        </p:spPr>
        <p:txBody>
          <a:bodyPr/>
          <a:lstStyle/>
          <a:p>
            <a:pPr>
              <a:spcBef>
                <a:spcPts val="600"/>
              </a:spcBef>
            </a:pPr>
            <a:r>
              <a:rPr lang="en-US" sz="2800" dirty="0">
                <a:solidFill>
                  <a:srgbClr val="0831CC"/>
                </a:solidFill>
              </a:rPr>
              <a:t>Loughran and McDonald </a:t>
            </a:r>
            <a:r>
              <a:rPr lang="en-US" sz="2400" dirty="0">
                <a:solidFill>
                  <a:schemeClr val="tx1"/>
                </a:solidFill>
              </a:rPr>
              <a:t>(</a:t>
            </a:r>
            <a:r>
              <a:rPr lang="en-US" sz="2400" i="1" dirty="0">
                <a:solidFill>
                  <a:schemeClr val="tx1"/>
                </a:solidFill>
              </a:rPr>
              <a:t>The Journal of Finance, </a:t>
            </a:r>
            <a:r>
              <a:rPr lang="en-US" sz="2400" dirty="0">
                <a:solidFill>
                  <a:schemeClr val="tx1"/>
                </a:solidFill>
              </a:rPr>
              <a:t>2011)</a:t>
            </a:r>
          </a:p>
          <a:p>
            <a:pPr>
              <a:spcBef>
                <a:spcPts val="600"/>
              </a:spcBef>
            </a:pPr>
            <a:r>
              <a:rPr lang="en-US" sz="2800" dirty="0">
                <a:solidFill>
                  <a:srgbClr val="0831CC"/>
                </a:solidFill>
              </a:rPr>
              <a:t>Li, F. </a:t>
            </a:r>
            <a:r>
              <a:rPr lang="en-US" sz="2400" dirty="0">
                <a:solidFill>
                  <a:schemeClr val="tx1"/>
                </a:solidFill>
              </a:rPr>
              <a:t>(</a:t>
            </a:r>
            <a:r>
              <a:rPr lang="en-US" sz="2400" i="1" dirty="0">
                <a:solidFill>
                  <a:schemeClr val="tx1"/>
                </a:solidFill>
              </a:rPr>
              <a:t>Journal of Accounting Literature</a:t>
            </a:r>
            <a:r>
              <a:rPr lang="en-US" sz="2400" dirty="0">
                <a:solidFill>
                  <a:schemeClr val="tx1"/>
                </a:solidFill>
              </a:rPr>
              <a:t>, Vol. 29, 2010)</a:t>
            </a:r>
          </a:p>
          <a:p>
            <a:pPr>
              <a:spcBef>
                <a:spcPts val="600"/>
              </a:spcBef>
            </a:pPr>
            <a:r>
              <a:rPr lang="en-US" sz="2800" dirty="0"/>
              <a:t>Liu and Moffitt</a:t>
            </a:r>
            <a:r>
              <a:rPr lang="en-US" sz="2800" dirty="0">
                <a:solidFill>
                  <a:schemeClr val="tx1"/>
                </a:solidFill>
              </a:rPr>
              <a:t> </a:t>
            </a:r>
            <a:r>
              <a:rPr lang="en-US" sz="2400" dirty="0">
                <a:solidFill>
                  <a:schemeClr val="tx1"/>
                </a:solidFill>
              </a:rPr>
              <a:t>(</a:t>
            </a:r>
            <a:r>
              <a:rPr lang="en-US" sz="2400" i="1" dirty="0">
                <a:solidFill>
                  <a:schemeClr val="tx1"/>
                </a:solidFill>
              </a:rPr>
              <a:t>Journal of Emerging Technology in Accounting, 2016</a:t>
            </a:r>
            <a:r>
              <a:rPr lang="en-US" sz="2400" dirty="0">
                <a:solidFill>
                  <a:schemeClr val="tx1"/>
                </a:solidFill>
              </a:rPr>
              <a:t>) </a:t>
            </a:r>
          </a:p>
          <a:p>
            <a:pPr>
              <a:spcBef>
                <a:spcPts val="600"/>
              </a:spcBef>
            </a:pPr>
            <a:r>
              <a:rPr lang="en-US" sz="2800" dirty="0">
                <a:solidFill>
                  <a:srgbClr val="0831CC"/>
                </a:solidFill>
              </a:rPr>
              <a:t> Lee, </a:t>
            </a:r>
            <a:r>
              <a:rPr lang="en-US" sz="2800" dirty="0" err="1">
                <a:solidFill>
                  <a:srgbClr val="0831CC"/>
                </a:solidFill>
              </a:rPr>
              <a:t>Churyk</a:t>
            </a:r>
            <a:r>
              <a:rPr lang="en-US" sz="2800" dirty="0">
                <a:solidFill>
                  <a:srgbClr val="0831CC"/>
                </a:solidFill>
              </a:rPr>
              <a:t> and Clinton </a:t>
            </a:r>
            <a:r>
              <a:rPr lang="en-US" sz="2400" dirty="0">
                <a:solidFill>
                  <a:schemeClr val="tx1"/>
                </a:solidFill>
              </a:rPr>
              <a:t>(</a:t>
            </a:r>
            <a:r>
              <a:rPr lang="en-US" sz="2400" i="1" dirty="0">
                <a:solidFill>
                  <a:schemeClr val="tx1"/>
                </a:solidFill>
              </a:rPr>
              <a:t>Strategic Finance</a:t>
            </a:r>
            <a:r>
              <a:rPr lang="en-US" sz="2400" dirty="0">
                <a:solidFill>
                  <a:schemeClr val="tx1"/>
                </a:solidFill>
              </a:rPr>
              <a:t> , 2013, p. 33) </a:t>
            </a:r>
          </a:p>
          <a:p>
            <a:r>
              <a:rPr lang="en-US" sz="2800" dirty="0"/>
              <a:t>. . . . .Many others</a:t>
            </a:r>
          </a:p>
        </p:txBody>
      </p:sp>
    </p:spTree>
    <p:extLst>
      <p:ext uri="{BB962C8B-B14F-4D97-AF65-F5344CB8AC3E}">
        <p14:creationId xmlns:p14="http://schemas.microsoft.com/office/powerpoint/2010/main" val="17750787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152400"/>
            <a:ext cx="7793037" cy="1143000"/>
          </a:xfrm>
        </p:spPr>
        <p:txBody>
          <a:bodyPr/>
          <a:lstStyle/>
          <a:p>
            <a:pPr algn="ctr">
              <a:lnSpc>
                <a:spcPts val="4400"/>
              </a:lnSpc>
            </a:pPr>
            <a:r>
              <a:rPr lang="en-US" dirty="0"/>
              <a:t>CEO and Chairman of the Board of Directors</a:t>
            </a:r>
          </a:p>
        </p:txBody>
      </p:sp>
      <p:pic>
        <p:nvPicPr>
          <p:cNvPr id="4" name="Picture 3" descr="Screen Shot 2017-01-05 at 10.10.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715000"/>
          </a:xfrm>
          <a:prstGeom prst="rect">
            <a:avLst/>
          </a:prstGeom>
        </p:spPr>
      </p:pic>
    </p:spTree>
    <p:extLst>
      <p:ext uri="{BB962C8B-B14F-4D97-AF65-F5344CB8AC3E}">
        <p14:creationId xmlns:p14="http://schemas.microsoft.com/office/powerpoint/2010/main" val="13604196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538" y="457200"/>
            <a:ext cx="6164262" cy="1143000"/>
          </a:xfrm>
        </p:spPr>
        <p:txBody>
          <a:bodyPr/>
          <a:lstStyle/>
          <a:p>
            <a:pPr algn="ctr"/>
            <a:r>
              <a:rPr lang="en-US" dirty="0"/>
              <a:t>IFRS in US Companies</a:t>
            </a:r>
          </a:p>
        </p:txBody>
      </p:sp>
      <p:pic>
        <p:nvPicPr>
          <p:cNvPr id="5" name="Content Placeholder 4" descr="Screen Shot 2017-01-07 at 9.58.16 PM.png"/>
          <p:cNvPicPr>
            <a:picLocks noGrp="1" noChangeAspect="1"/>
          </p:cNvPicPr>
          <p:nvPr>
            <p:ph idx="1"/>
          </p:nvPr>
        </p:nvPicPr>
        <p:blipFill>
          <a:blip r:embed="rId2">
            <a:extLst>
              <a:ext uri="{28A0092B-C50C-407E-A947-70E740481C1C}">
                <a14:useLocalDpi xmlns:a14="http://schemas.microsoft.com/office/drawing/2010/main" val="0"/>
              </a:ext>
            </a:extLst>
          </a:blip>
          <a:srcRect t="11945" b="11945"/>
          <a:stretch>
            <a:fillRect/>
          </a:stretch>
        </p:blipFill>
        <p:spPr>
          <a:xfrm>
            <a:off x="304800" y="2286000"/>
            <a:ext cx="8650288" cy="4114800"/>
          </a:xfrm>
        </p:spPr>
      </p:pic>
    </p:spTree>
    <p:extLst>
      <p:ext uri="{BB962C8B-B14F-4D97-AF65-F5344CB8AC3E}">
        <p14:creationId xmlns:p14="http://schemas.microsoft.com/office/powerpoint/2010/main" val="3387830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236219"/>
            <a:ext cx="8382000" cy="516381"/>
          </a:xfrm>
          <a:prstGeom prst="rect">
            <a:avLst/>
          </a:prstGeom>
          <a:solidFill>
            <a:schemeClr val="bg1"/>
          </a:solidFill>
          <a:ln w="28575" cmpd="sng">
            <a:solidFill>
              <a:srgbClr val="0E32D4"/>
            </a:solidFill>
          </a:ln>
        </p:spPr>
        <p:txBody>
          <a:bodyPr wrap="square" rtlCol="0">
            <a:spAutoFit/>
          </a:bodyPr>
          <a:lstStyle/>
          <a:p>
            <a:pPr algn="ctr">
              <a:lnSpc>
                <a:spcPts val="3200"/>
              </a:lnSpc>
            </a:pPr>
            <a:r>
              <a:rPr lang="en-US" sz="3200" dirty="0">
                <a:solidFill>
                  <a:srgbClr val="0E32D4"/>
                </a:solidFill>
              </a:rPr>
              <a:t>Multiple phrases/words Counts in a document</a:t>
            </a:r>
          </a:p>
        </p:txBody>
      </p:sp>
      <p:pic>
        <p:nvPicPr>
          <p:cNvPr id="2" name="Picture 1" descr="Screen Shot 2016-03-18 at 3.34.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74435"/>
            <a:ext cx="8610599" cy="5083565"/>
          </a:xfrm>
          <a:prstGeom prst="rect">
            <a:avLst/>
          </a:prstGeom>
        </p:spPr>
      </p:pic>
      <p:pic>
        <p:nvPicPr>
          <p:cNvPr id="5" name="Picture 4" descr="Si-Logo-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97634"/>
            <a:ext cx="3657600" cy="669166"/>
          </a:xfrm>
          <a:prstGeom prst="rect">
            <a:avLst/>
          </a:prstGeom>
        </p:spPr>
      </p:pic>
    </p:spTree>
    <p:extLst>
      <p:ext uri="{BB962C8B-B14F-4D97-AF65-F5344CB8AC3E}">
        <p14:creationId xmlns:p14="http://schemas.microsoft.com/office/powerpoint/2010/main" val="1371194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t="-1496" b="1208"/>
          <a:stretch/>
        </p:blipFill>
        <p:spPr>
          <a:xfrm>
            <a:off x="395024" y="1905000"/>
            <a:ext cx="8520376" cy="4780547"/>
          </a:xfrm>
        </p:spPr>
      </p:pic>
      <p:sp>
        <p:nvSpPr>
          <p:cNvPr id="4" name="Rectangle 3"/>
          <p:cNvSpPr/>
          <p:nvPr/>
        </p:nvSpPr>
        <p:spPr>
          <a:xfrm>
            <a:off x="585744" y="1244024"/>
            <a:ext cx="8253456" cy="523220"/>
          </a:xfrm>
          <a:prstGeom prst="rect">
            <a:avLst/>
          </a:prstGeom>
          <a:solidFill>
            <a:srgbClr val="FFFFFF"/>
          </a:solidFill>
          <a:ln>
            <a:solidFill>
              <a:srgbClr val="1200AD"/>
            </a:solidFill>
          </a:ln>
        </p:spPr>
        <p:txBody>
          <a:bodyPr wrap="none">
            <a:spAutoFit/>
          </a:bodyPr>
          <a:lstStyle/>
          <a:p>
            <a:r>
              <a:rPr lang="en-US" sz="2800" dirty="0">
                <a:solidFill>
                  <a:srgbClr val="1200AD"/>
                </a:solidFill>
              </a:rPr>
              <a:t>Competition Metric for Five companies for 10 years</a:t>
            </a:r>
          </a:p>
        </p:txBody>
      </p:sp>
      <p:pic>
        <p:nvPicPr>
          <p:cNvPr id="6" name="Picture 5" descr="Si-Logo-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97634"/>
            <a:ext cx="3657600" cy="669166"/>
          </a:xfrm>
          <a:prstGeom prst="rect">
            <a:avLst/>
          </a:prstGeom>
        </p:spPr>
      </p:pic>
    </p:spTree>
    <p:extLst>
      <p:ext uri="{BB962C8B-B14F-4D97-AF65-F5344CB8AC3E}">
        <p14:creationId xmlns:p14="http://schemas.microsoft.com/office/powerpoint/2010/main" val="21945575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5" y="304800"/>
            <a:ext cx="7038975" cy="1143000"/>
          </a:xfrm>
        </p:spPr>
        <p:txBody>
          <a:bodyPr/>
          <a:lstStyle/>
          <a:p>
            <a:pPr algn="ctr"/>
            <a:r>
              <a:rPr lang="en-US" sz="4000">
                <a:solidFill>
                  <a:srgbClr val="C00000"/>
                </a:solidFill>
              </a:rPr>
              <a:t>Example: </a:t>
            </a:r>
            <a:r>
              <a:rPr lang="en-US" sz="4000"/>
              <a:t>Readability Indices</a:t>
            </a:r>
            <a:br>
              <a:rPr lang="en-US" sz="4000"/>
            </a:br>
            <a:r>
              <a:rPr lang="en-US" sz="4000"/>
              <a:t>for Satyam and WIPRO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850513"/>
              </p:ext>
            </p:extLst>
          </p:nvPr>
        </p:nvGraphicFramePr>
        <p:xfrm>
          <a:off x="304801" y="1447800"/>
          <a:ext cx="8686799" cy="2605206"/>
        </p:xfrm>
        <a:graphic>
          <a:graphicData uri="http://schemas.openxmlformats.org/drawingml/2006/table">
            <a:tbl>
              <a:tblPr>
                <a:tableStyleId>{5C22544A-7EE6-4342-B048-85BDC9FD1C3A}</a:tableStyleId>
              </a:tblPr>
              <a:tblGrid>
                <a:gridCol w="2250957">
                  <a:extLst>
                    <a:ext uri="{9D8B030D-6E8A-4147-A177-3AD203B41FA5}">
                      <a16:colId xmlns:a16="http://schemas.microsoft.com/office/drawing/2014/main" xmlns="" val="20000"/>
                    </a:ext>
                  </a:extLst>
                </a:gridCol>
                <a:gridCol w="919406">
                  <a:extLst>
                    <a:ext uri="{9D8B030D-6E8A-4147-A177-3AD203B41FA5}">
                      <a16:colId xmlns:a16="http://schemas.microsoft.com/office/drawing/2014/main" xmlns="" val="20001"/>
                    </a:ext>
                  </a:extLst>
                </a:gridCol>
                <a:gridCol w="919406">
                  <a:extLst>
                    <a:ext uri="{9D8B030D-6E8A-4147-A177-3AD203B41FA5}">
                      <a16:colId xmlns:a16="http://schemas.microsoft.com/office/drawing/2014/main" xmlns="" val="20002"/>
                    </a:ext>
                  </a:extLst>
                </a:gridCol>
                <a:gridCol w="919406">
                  <a:extLst>
                    <a:ext uri="{9D8B030D-6E8A-4147-A177-3AD203B41FA5}">
                      <a16:colId xmlns:a16="http://schemas.microsoft.com/office/drawing/2014/main" xmlns="" val="20003"/>
                    </a:ext>
                  </a:extLst>
                </a:gridCol>
                <a:gridCol w="919406">
                  <a:extLst>
                    <a:ext uri="{9D8B030D-6E8A-4147-A177-3AD203B41FA5}">
                      <a16:colId xmlns:a16="http://schemas.microsoft.com/office/drawing/2014/main" xmlns="" val="20004"/>
                    </a:ext>
                  </a:extLst>
                </a:gridCol>
                <a:gridCol w="919406">
                  <a:extLst>
                    <a:ext uri="{9D8B030D-6E8A-4147-A177-3AD203B41FA5}">
                      <a16:colId xmlns:a16="http://schemas.microsoft.com/office/drawing/2014/main" xmlns="" val="20005"/>
                    </a:ext>
                  </a:extLst>
                </a:gridCol>
                <a:gridCol w="919406">
                  <a:extLst>
                    <a:ext uri="{9D8B030D-6E8A-4147-A177-3AD203B41FA5}">
                      <a16:colId xmlns:a16="http://schemas.microsoft.com/office/drawing/2014/main" xmlns="" val="20006"/>
                    </a:ext>
                  </a:extLst>
                </a:gridCol>
                <a:gridCol w="919406">
                  <a:extLst>
                    <a:ext uri="{9D8B030D-6E8A-4147-A177-3AD203B41FA5}">
                      <a16:colId xmlns:a16="http://schemas.microsoft.com/office/drawing/2014/main" xmlns="" val="20007"/>
                    </a:ext>
                  </a:extLst>
                </a:gridCol>
              </a:tblGrid>
              <a:tr h="186012">
                <a:tc>
                  <a:txBody>
                    <a:bodyPr/>
                    <a:lstStyle/>
                    <a:p>
                      <a:pPr algn="l" fontAlgn="b"/>
                      <a:r>
                        <a:rPr lang="en-US" sz="1600" b="1" u="none" strike="noStrike" dirty="0">
                          <a:solidFill>
                            <a:srgbClr val="C00000"/>
                          </a:solidFill>
                          <a:effectLst/>
                        </a:rPr>
                        <a:t>Satyam </a:t>
                      </a:r>
                      <a:r>
                        <a:rPr lang="en-US" sz="1200" u="none" strike="noStrike" dirty="0">
                          <a:effectLst/>
                        </a:rPr>
                        <a:t>Textual </a:t>
                      </a:r>
                      <a:r>
                        <a:rPr lang="en-US" sz="1200" u="none" strike="noStrike" dirty="0" err="1">
                          <a:effectLst/>
                        </a:rPr>
                        <a:t>Analysisç</a:t>
                      </a:r>
                      <a:endParaRPr lang="en-US" sz="1200" b="1" i="0" u="none" strike="noStrike" dirty="0">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extLst>
                  <a:ext uri="{0D108BD9-81ED-4DB2-BD59-A6C34878D82A}">
                    <a16:rowId xmlns:a16="http://schemas.microsoft.com/office/drawing/2014/main" xmlns="" val="10000"/>
                  </a:ext>
                </a:extLst>
              </a:tr>
              <a:tr h="197638">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extLst>
                  <a:ext uri="{0D108BD9-81ED-4DB2-BD59-A6C34878D82A}">
                    <a16:rowId xmlns:a16="http://schemas.microsoft.com/office/drawing/2014/main" xmlns="" val="10001"/>
                  </a:ext>
                </a:extLst>
              </a:tr>
              <a:tr h="197638">
                <a:tc>
                  <a:txBody>
                    <a:bodyPr/>
                    <a:lstStyle/>
                    <a:p>
                      <a:pPr algn="l" fontAlgn="b"/>
                      <a:r>
                        <a:rPr lang="en-US" sz="1200" u="none" strike="noStrike" dirty="0">
                          <a:effectLst/>
                        </a:rPr>
                        <a:t>Year</a:t>
                      </a:r>
                      <a:endParaRPr lang="en-US" sz="1200" b="1" i="0" u="none" strike="noStrike" dirty="0">
                        <a:solidFill>
                          <a:srgbClr val="000000"/>
                        </a:solidFill>
                        <a:effectLst/>
                        <a:latin typeface="Calibri" charset="0"/>
                      </a:endParaRPr>
                    </a:p>
                  </a:txBody>
                  <a:tcPr marL="12700" marR="12700" marT="12700" marB="0" anchor="b"/>
                </a:tc>
                <a:tc>
                  <a:txBody>
                    <a:bodyPr/>
                    <a:lstStyle/>
                    <a:p>
                      <a:pPr algn="ctr" fontAlgn="b"/>
                      <a:r>
                        <a:rPr lang="is-IS" sz="1200" u="none" strike="noStrike" dirty="0">
                          <a:effectLst/>
                        </a:rPr>
                        <a:t>2008</a:t>
                      </a:r>
                      <a:endParaRPr lang="is-IS" sz="1200" b="1" i="0" u="none" strike="noStrike" dirty="0">
                        <a:solidFill>
                          <a:srgbClr val="000000"/>
                        </a:solidFill>
                        <a:effectLst/>
                        <a:latin typeface="Calibri" charset="0"/>
                      </a:endParaRPr>
                    </a:p>
                  </a:txBody>
                  <a:tcPr marL="12700" marR="12700" marT="12700" marB="0" anchor="b"/>
                </a:tc>
                <a:tc>
                  <a:txBody>
                    <a:bodyPr/>
                    <a:lstStyle/>
                    <a:p>
                      <a:pPr algn="ctr" fontAlgn="b"/>
                      <a:r>
                        <a:rPr lang="is-IS" sz="1200" u="none" strike="noStrike" dirty="0">
                          <a:effectLst/>
                        </a:rPr>
                        <a:t>2007</a:t>
                      </a:r>
                      <a:endParaRPr lang="is-IS" sz="1200" b="1" i="0" u="none" strike="noStrike" dirty="0">
                        <a:solidFill>
                          <a:srgbClr val="000000"/>
                        </a:solidFill>
                        <a:effectLst/>
                        <a:latin typeface="Calibri" charset="0"/>
                      </a:endParaRPr>
                    </a:p>
                  </a:txBody>
                  <a:tcPr marL="12700" marR="12700" marT="12700" marB="0" anchor="b"/>
                </a:tc>
                <a:tc>
                  <a:txBody>
                    <a:bodyPr/>
                    <a:lstStyle/>
                    <a:p>
                      <a:pPr algn="ctr" fontAlgn="b"/>
                      <a:r>
                        <a:rPr lang="is-IS" sz="1200" u="none" strike="noStrike" dirty="0">
                          <a:effectLst/>
                        </a:rPr>
                        <a:t>2006</a:t>
                      </a:r>
                      <a:endParaRPr lang="is-IS" sz="1200" b="1" i="0" u="none" strike="noStrike" dirty="0">
                        <a:solidFill>
                          <a:srgbClr val="000000"/>
                        </a:solidFill>
                        <a:effectLst/>
                        <a:latin typeface="Calibri" charset="0"/>
                      </a:endParaRPr>
                    </a:p>
                  </a:txBody>
                  <a:tcPr marL="12700" marR="12700" marT="12700" marB="0" anchor="b"/>
                </a:tc>
                <a:tc>
                  <a:txBody>
                    <a:bodyPr/>
                    <a:lstStyle/>
                    <a:p>
                      <a:pPr algn="ctr" fontAlgn="b"/>
                      <a:r>
                        <a:rPr lang="is-IS" sz="1200" u="none" strike="noStrike">
                          <a:effectLst/>
                        </a:rPr>
                        <a:t>2005</a:t>
                      </a:r>
                      <a:endParaRPr lang="is-IS" sz="1200" b="1" i="0" u="none" strike="noStrike">
                        <a:solidFill>
                          <a:srgbClr val="000000"/>
                        </a:solidFill>
                        <a:effectLst/>
                        <a:latin typeface="Calibri" charset="0"/>
                      </a:endParaRPr>
                    </a:p>
                  </a:txBody>
                  <a:tcPr marL="12700" marR="12700" marT="12700" marB="0" anchor="b"/>
                </a:tc>
                <a:tc>
                  <a:txBody>
                    <a:bodyPr/>
                    <a:lstStyle/>
                    <a:p>
                      <a:pPr algn="ctr" fontAlgn="b"/>
                      <a:r>
                        <a:rPr lang="is-IS" sz="1200" u="none" strike="noStrike">
                          <a:effectLst/>
                        </a:rPr>
                        <a:t>2004</a:t>
                      </a:r>
                      <a:endParaRPr lang="is-IS" sz="1200" b="1" i="0" u="none" strike="noStrike">
                        <a:solidFill>
                          <a:srgbClr val="000000"/>
                        </a:solidFill>
                        <a:effectLst/>
                        <a:latin typeface="Calibri" charset="0"/>
                      </a:endParaRPr>
                    </a:p>
                  </a:txBody>
                  <a:tcPr marL="12700" marR="12700" marT="12700" marB="0" anchor="b"/>
                </a:tc>
                <a:tc>
                  <a:txBody>
                    <a:bodyPr/>
                    <a:lstStyle/>
                    <a:p>
                      <a:pPr algn="ctr" fontAlgn="b"/>
                      <a:r>
                        <a:rPr lang="is-IS" sz="1200" u="none" strike="noStrike">
                          <a:effectLst/>
                        </a:rPr>
                        <a:t>2003</a:t>
                      </a:r>
                      <a:endParaRPr lang="is-IS" sz="1200" b="1" i="0" u="none" strike="noStrike">
                        <a:solidFill>
                          <a:srgbClr val="000000"/>
                        </a:solidFill>
                        <a:effectLst/>
                        <a:latin typeface="Calibri" charset="0"/>
                      </a:endParaRPr>
                    </a:p>
                  </a:txBody>
                  <a:tcPr marL="12700" marR="12700" marT="12700" marB="0" anchor="b"/>
                </a:tc>
                <a:tc>
                  <a:txBody>
                    <a:bodyPr/>
                    <a:lstStyle/>
                    <a:p>
                      <a:pPr algn="ctr" fontAlgn="b"/>
                      <a:r>
                        <a:rPr lang="is-IS" sz="1200" u="none" strike="noStrike">
                          <a:effectLst/>
                        </a:rPr>
                        <a:t>2002</a:t>
                      </a:r>
                      <a:endParaRPr lang="is-IS" sz="1200" b="1" i="0" u="none" strike="noStrike">
                        <a:solidFill>
                          <a:srgbClr val="000000"/>
                        </a:solidFill>
                        <a:effectLst/>
                        <a:latin typeface="Calibri" charset="0"/>
                      </a:endParaRPr>
                    </a:p>
                  </a:txBody>
                  <a:tcPr marL="12700" marR="12700" marT="12700" marB="0" anchor="b"/>
                </a:tc>
                <a:extLst>
                  <a:ext uri="{0D108BD9-81ED-4DB2-BD59-A6C34878D82A}">
                    <a16:rowId xmlns:a16="http://schemas.microsoft.com/office/drawing/2014/main" xmlns="" val="10002"/>
                  </a:ext>
                </a:extLst>
              </a:tr>
              <a:tr h="186012">
                <a:tc>
                  <a:txBody>
                    <a:bodyPr/>
                    <a:lstStyle/>
                    <a:p>
                      <a:pPr algn="l" fontAlgn="b"/>
                      <a:r>
                        <a:rPr lang="en-US" sz="1200" u="none" strike="noStrike" dirty="0">
                          <a:effectLst/>
                        </a:rPr>
                        <a:t>Total Word Count</a:t>
                      </a:r>
                      <a:endParaRPr lang="en-US" sz="1200" b="1" i="0" u="none" strike="noStrike" dirty="0">
                        <a:solidFill>
                          <a:srgbClr val="000000"/>
                        </a:solidFill>
                        <a:effectLst/>
                        <a:latin typeface="Arial" charset="0"/>
                      </a:endParaRPr>
                    </a:p>
                  </a:txBody>
                  <a:tcPr marL="12700" marR="12700" marT="12700" marB="0" anchor="b"/>
                </a:tc>
                <a:tc>
                  <a:txBody>
                    <a:bodyPr/>
                    <a:lstStyle/>
                    <a:p>
                      <a:pPr algn="ctr" fontAlgn="b"/>
                      <a:r>
                        <a:rPr lang="is-IS" sz="1200" u="none" strike="noStrike">
                          <a:effectLst/>
                        </a:rPr>
                        <a:t>81258</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dirty="0">
                          <a:effectLst/>
                        </a:rPr>
                        <a:t>85673</a:t>
                      </a:r>
                      <a:endParaRPr lang="is-IS" sz="1200" b="1" i="0" u="none" strike="noStrike" dirty="0">
                        <a:solidFill>
                          <a:srgbClr val="000000"/>
                        </a:solidFill>
                        <a:effectLst/>
                        <a:latin typeface="Arial" charset="0"/>
                      </a:endParaRPr>
                    </a:p>
                  </a:txBody>
                  <a:tcPr marL="12700" marR="12700" marT="12700" marB="0" anchor="b"/>
                </a:tc>
                <a:tc>
                  <a:txBody>
                    <a:bodyPr/>
                    <a:lstStyle/>
                    <a:p>
                      <a:pPr algn="ctr" fontAlgn="b"/>
                      <a:r>
                        <a:rPr lang="is-IS" sz="1200" u="none" strike="noStrike">
                          <a:effectLst/>
                        </a:rPr>
                        <a:t>80785</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58473</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67858</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cs-CZ" sz="1200" u="none" strike="noStrike">
                          <a:effectLst/>
                        </a:rPr>
                        <a:t>70837</a:t>
                      </a:r>
                      <a:endParaRPr lang="cs-CZ"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259828</a:t>
                      </a:r>
                      <a:endParaRPr lang="is-IS" sz="1200" b="1" i="0" u="none" strike="noStrike">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3"/>
                  </a:ext>
                </a:extLst>
              </a:tr>
              <a:tr h="346447">
                <a:tc>
                  <a:txBody>
                    <a:bodyPr/>
                    <a:lstStyle/>
                    <a:p>
                      <a:pPr algn="l" fontAlgn="b"/>
                      <a:r>
                        <a:rPr lang="en-US" sz="1200" u="none" strike="noStrike" dirty="0">
                          <a:effectLst/>
                        </a:rPr>
                        <a:t>Total Word Count without </a:t>
                      </a:r>
                      <a:r>
                        <a:rPr lang="en-US" sz="1200" u="none" strike="noStrike" dirty="0" err="1">
                          <a:effectLst/>
                        </a:rPr>
                        <a:t>numerics</a:t>
                      </a:r>
                      <a:endParaRPr lang="en-US" sz="1200" b="1" i="0" u="none" strike="noStrike" dirty="0">
                        <a:solidFill>
                          <a:srgbClr val="000000"/>
                        </a:solidFill>
                        <a:effectLst/>
                        <a:latin typeface="Arial" charset="0"/>
                      </a:endParaRPr>
                    </a:p>
                  </a:txBody>
                  <a:tcPr marL="12700" marR="12700" marT="12700" marB="0" anchor="b"/>
                </a:tc>
                <a:tc>
                  <a:txBody>
                    <a:bodyPr/>
                    <a:lstStyle/>
                    <a:p>
                      <a:pPr algn="ctr" fontAlgn="b"/>
                      <a:r>
                        <a:rPr lang="cs-CZ" sz="1200" u="none" strike="noStrike">
                          <a:effectLst/>
                        </a:rPr>
                        <a:t>74833</a:t>
                      </a:r>
                      <a:endParaRPr lang="cs-CZ" sz="1200" b="1" i="0" u="none" strike="noStrike">
                        <a:solidFill>
                          <a:srgbClr val="000000"/>
                        </a:solidFill>
                        <a:effectLst/>
                        <a:latin typeface="Arial" charset="0"/>
                      </a:endParaRPr>
                    </a:p>
                  </a:txBody>
                  <a:tcPr marL="12700" marR="12700" marT="12700" marB="0" anchor="b"/>
                </a:tc>
                <a:tc>
                  <a:txBody>
                    <a:bodyPr/>
                    <a:lstStyle/>
                    <a:p>
                      <a:pPr algn="ctr" fontAlgn="b"/>
                      <a:r>
                        <a:rPr lang="fi-FI" sz="1200" u="none" strike="noStrike" dirty="0">
                          <a:effectLst/>
                        </a:rPr>
                        <a:t>79145</a:t>
                      </a:r>
                      <a:endParaRPr lang="fi-FI" sz="1200" b="1" i="0" u="none" strike="noStrike" dirty="0">
                        <a:solidFill>
                          <a:srgbClr val="000000"/>
                        </a:solidFill>
                        <a:effectLst/>
                        <a:latin typeface="Arial" charset="0"/>
                      </a:endParaRPr>
                    </a:p>
                  </a:txBody>
                  <a:tcPr marL="12700" marR="12700" marT="12700" marB="0" anchor="b"/>
                </a:tc>
                <a:tc>
                  <a:txBody>
                    <a:bodyPr/>
                    <a:lstStyle/>
                    <a:p>
                      <a:pPr algn="ctr" fontAlgn="b"/>
                      <a:r>
                        <a:rPr lang="is-IS" sz="1200" u="none" strike="noStrike">
                          <a:effectLst/>
                        </a:rPr>
                        <a:t>74881</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en-US" sz="1200" u="none" strike="noStrike">
                          <a:effectLst/>
                        </a:rPr>
                        <a:t>54641</a:t>
                      </a:r>
                      <a:endParaRPr lang="en-US"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60675</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63526</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227833</a:t>
                      </a:r>
                      <a:endParaRPr lang="is-IS" sz="1200" b="1" i="0" u="none" strike="noStrike">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4"/>
                  </a:ext>
                </a:extLst>
              </a:tr>
              <a:tr h="186012">
                <a:tc>
                  <a:txBody>
                    <a:bodyPr/>
                    <a:lstStyle/>
                    <a:p>
                      <a:pPr algn="l" fontAlgn="b"/>
                      <a:r>
                        <a:rPr lang="en-US" sz="1200" u="none" strike="noStrike" dirty="0">
                          <a:effectLst/>
                        </a:rPr>
                        <a:t>Sentence Count</a:t>
                      </a:r>
                      <a:endParaRPr lang="en-US" sz="1200" b="1" i="0" u="none" strike="noStrike" dirty="0">
                        <a:solidFill>
                          <a:srgbClr val="000000"/>
                        </a:solidFill>
                        <a:effectLst/>
                        <a:latin typeface="Arial" charset="0"/>
                      </a:endParaRPr>
                    </a:p>
                  </a:txBody>
                  <a:tcPr marL="12700" marR="12700" marT="12700" marB="0" anchor="b"/>
                </a:tc>
                <a:tc>
                  <a:txBody>
                    <a:bodyPr/>
                    <a:lstStyle/>
                    <a:p>
                      <a:pPr algn="ctr" fontAlgn="b"/>
                      <a:r>
                        <a:rPr lang="is-IS" sz="1200" u="none" strike="noStrike" dirty="0">
                          <a:effectLst/>
                        </a:rPr>
                        <a:t>2642</a:t>
                      </a:r>
                      <a:endParaRPr lang="is-IS" sz="1200" b="1" i="0" u="none" strike="noStrike" dirty="0">
                        <a:solidFill>
                          <a:srgbClr val="000000"/>
                        </a:solidFill>
                        <a:effectLst/>
                        <a:latin typeface="Arial" charset="0"/>
                      </a:endParaRPr>
                    </a:p>
                  </a:txBody>
                  <a:tcPr marL="12700" marR="12700" marT="12700" marB="0" anchor="b"/>
                </a:tc>
                <a:tc>
                  <a:txBody>
                    <a:bodyPr/>
                    <a:lstStyle/>
                    <a:p>
                      <a:pPr algn="ctr" fontAlgn="b"/>
                      <a:r>
                        <a:rPr lang="is-IS" sz="1200" u="none" strike="noStrike" dirty="0">
                          <a:effectLst/>
                        </a:rPr>
                        <a:t>2770</a:t>
                      </a:r>
                      <a:endParaRPr lang="is-IS" sz="1200" b="1" i="0" u="none" strike="noStrike" dirty="0">
                        <a:solidFill>
                          <a:srgbClr val="000000"/>
                        </a:solidFill>
                        <a:effectLst/>
                        <a:latin typeface="Arial" charset="0"/>
                      </a:endParaRPr>
                    </a:p>
                  </a:txBody>
                  <a:tcPr marL="12700" marR="12700" marT="12700" marB="0" anchor="b"/>
                </a:tc>
                <a:tc>
                  <a:txBody>
                    <a:bodyPr/>
                    <a:lstStyle/>
                    <a:p>
                      <a:pPr algn="ctr" fontAlgn="b"/>
                      <a:r>
                        <a:rPr lang="is-IS" sz="1200" u="none" strike="noStrike" dirty="0">
                          <a:effectLst/>
                        </a:rPr>
                        <a:t>2575</a:t>
                      </a:r>
                      <a:endParaRPr lang="is-IS" sz="1200" b="1" i="0" u="none" strike="noStrike" dirty="0">
                        <a:solidFill>
                          <a:srgbClr val="000000"/>
                        </a:solidFill>
                        <a:effectLst/>
                        <a:latin typeface="Arial" charset="0"/>
                      </a:endParaRPr>
                    </a:p>
                  </a:txBody>
                  <a:tcPr marL="12700" marR="12700" marT="12700" marB="0" anchor="b"/>
                </a:tc>
                <a:tc>
                  <a:txBody>
                    <a:bodyPr/>
                    <a:lstStyle/>
                    <a:p>
                      <a:pPr algn="ctr" fontAlgn="b"/>
                      <a:r>
                        <a:rPr lang="is-IS" sz="1200" u="none" strike="noStrike" dirty="0">
                          <a:effectLst/>
                        </a:rPr>
                        <a:t>1966</a:t>
                      </a:r>
                      <a:endParaRPr lang="is-IS" sz="1200" b="1" i="0" u="none" strike="noStrike" dirty="0">
                        <a:solidFill>
                          <a:srgbClr val="000000"/>
                        </a:solidFill>
                        <a:effectLst/>
                        <a:latin typeface="Arial" charset="0"/>
                      </a:endParaRPr>
                    </a:p>
                  </a:txBody>
                  <a:tcPr marL="12700" marR="12700" marT="12700" marB="0" anchor="b"/>
                </a:tc>
                <a:tc>
                  <a:txBody>
                    <a:bodyPr/>
                    <a:lstStyle/>
                    <a:p>
                      <a:pPr algn="ctr" fontAlgn="b"/>
                      <a:r>
                        <a:rPr lang="is-IS" sz="1200" u="none" strike="noStrike" dirty="0">
                          <a:effectLst/>
                        </a:rPr>
                        <a:t>2175</a:t>
                      </a:r>
                      <a:endParaRPr lang="is-IS" sz="1200" b="1" i="0" u="none" strike="noStrike" dirty="0">
                        <a:solidFill>
                          <a:srgbClr val="000000"/>
                        </a:solidFill>
                        <a:effectLst/>
                        <a:latin typeface="Arial" charset="0"/>
                      </a:endParaRPr>
                    </a:p>
                  </a:txBody>
                  <a:tcPr marL="12700" marR="12700" marT="12700" marB="0" anchor="b"/>
                </a:tc>
                <a:tc>
                  <a:txBody>
                    <a:bodyPr/>
                    <a:lstStyle/>
                    <a:p>
                      <a:pPr algn="ctr" fontAlgn="b"/>
                      <a:r>
                        <a:rPr lang="is-IS" sz="1200" u="none" strike="noStrike" dirty="0">
                          <a:effectLst/>
                        </a:rPr>
                        <a:t>2368</a:t>
                      </a:r>
                      <a:endParaRPr lang="is-IS" sz="1200" b="1" i="0" u="none" strike="noStrike" dirty="0">
                        <a:solidFill>
                          <a:srgbClr val="000000"/>
                        </a:solidFill>
                        <a:effectLst/>
                        <a:latin typeface="Arial" charset="0"/>
                      </a:endParaRPr>
                    </a:p>
                  </a:txBody>
                  <a:tcPr marL="12700" marR="12700" marT="12700" marB="0" anchor="b"/>
                </a:tc>
                <a:tc>
                  <a:txBody>
                    <a:bodyPr/>
                    <a:lstStyle/>
                    <a:p>
                      <a:pPr algn="ctr" fontAlgn="b"/>
                      <a:r>
                        <a:rPr lang="uk-UA" sz="1200" u="none" strike="noStrike" dirty="0">
                          <a:effectLst/>
                        </a:rPr>
                        <a:t>5770</a:t>
                      </a:r>
                      <a:endParaRPr lang="uk-UA" sz="1200" b="1" i="0" u="none" strike="noStrike" dirty="0">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5"/>
                  </a:ext>
                </a:extLst>
              </a:tr>
              <a:tr h="197638">
                <a:tc>
                  <a:txBody>
                    <a:bodyPr/>
                    <a:lstStyle/>
                    <a:p>
                      <a:pPr algn="l" fontAlgn="b"/>
                      <a:r>
                        <a:rPr lang="en-US" sz="1200" u="sng" strike="noStrike" dirty="0">
                          <a:effectLst/>
                          <a:hlinkClick r:id="rId2"/>
                        </a:rPr>
                        <a:t>Gunning-Fog Index</a:t>
                      </a:r>
                      <a:endParaRPr lang="en-US" sz="1200" b="0" i="0" u="sng" strike="noStrike" dirty="0">
                        <a:solidFill>
                          <a:srgbClr val="0563C1"/>
                        </a:solidFill>
                        <a:effectLst/>
                        <a:latin typeface="Calibri" charset="0"/>
                      </a:endParaRPr>
                    </a:p>
                  </a:txBody>
                  <a:tcPr marL="12700" marR="12700" marT="12700" marB="0" anchor="b"/>
                </a:tc>
                <a:tc>
                  <a:txBody>
                    <a:bodyPr/>
                    <a:lstStyle/>
                    <a:p>
                      <a:pPr algn="ctr" fontAlgn="b"/>
                      <a:r>
                        <a:rPr lang="nb-NO" sz="1200" u="none" strike="noStrike">
                          <a:effectLst/>
                        </a:rPr>
                        <a:t>21.6</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dirty="0">
                          <a:effectLst/>
                        </a:rPr>
                        <a:t>21.6</a:t>
                      </a:r>
                      <a:endParaRPr lang="nb-NO" sz="1200" b="1" i="0" u="none" strike="noStrike" dirty="0">
                        <a:solidFill>
                          <a:srgbClr val="000000"/>
                        </a:solidFill>
                        <a:effectLst/>
                        <a:latin typeface="Arial" charset="0"/>
                      </a:endParaRPr>
                    </a:p>
                  </a:txBody>
                  <a:tcPr marL="12700" marR="12700" marT="12700" marB="0" anchor="b"/>
                </a:tc>
                <a:tc>
                  <a:txBody>
                    <a:bodyPr/>
                    <a:lstStyle/>
                    <a:p>
                      <a:pPr algn="ctr" fontAlgn="b"/>
                      <a:r>
                        <a:rPr lang="nb-NO" sz="1200" u="none" strike="noStrike">
                          <a:effectLst/>
                        </a:rPr>
                        <a:t>21.6</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20.8</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20.8</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20.4</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dirty="0">
                          <a:effectLst/>
                        </a:rPr>
                        <a:t>20</a:t>
                      </a:r>
                      <a:endParaRPr lang="is-IS" sz="1200" b="1" i="0" u="none" strike="noStrike" dirty="0">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6"/>
                  </a:ext>
                </a:extLst>
              </a:tr>
              <a:tr h="197638">
                <a:tc>
                  <a:txBody>
                    <a:bodyPr/>
                    <a:lstStyle/>
                    <a:p>
                      <a:pPr algn="l" fontAlgn="b"/>
                      <a:r>
                        <a:rPr lang="en-US" sz="1200" u="sng" strike="noStrike">
                          <a:effectLst/>
                          <a:hlinkClick r:id="rId3"/>
                        </a:rPr>
                        <a:t>Smog Index</a:t>
                      </a:r>
                      <a:endParaRPr lang="en-US" sz="1200" b="0" i="0" u="sng" strike="noStrike">
                        <a:solidFill>
                          <a:srgbClr val="0563C1"/>
                        </a:solidFill>
                        <a:effectLst/>
                        <a:latin typeface="Calibri" charset="0"/>
                      </a:endParaRPr>
                    </a:p>
                  </a:txBody>
                  <a:tcPr marL="12700" marR="12700" marT="12700" marB="0" anchor="b"/>
                </a:tc>
                <a:tc>
                  <a:txBody>
                    <a:bodyPr/>
                    <a:lstStyle/>
                    <a:p>
                      <a:pPr algn="ctr" fontAlgn="b"/>
                      <a:r>
                        <a:rPr lang="hr-HR" sz="1200" u="none" strike="noStrike">
                          <a:effectLst/>
                        </a:rPr>
                        <a:t>18.666</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dirty="0">
                          <a:effectLst/>
                        </a:rPr>
                        <a:t>18.762</a:t>
                      </a:r>
                      <a:endParaRPr lang="hr-HR" sz="1200" b="1" i="0" u="none" strike="noStrike" dirty="0">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18.73</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18.459</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18.394</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18.18</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dirty="0">
                          <a:effectLst/>
                        </a:rPr>
                        <a:t>13.618</a:t>
                      </a:r>
                      <a:endParaRPr lang="hr-HR" sz="1200" b="1" i="0" u="none" strike="noStrike" dirty="0">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7"/>
                  </a:ext>
                </a:extLst>
              </a:tr>
              <a:tr h="186012">
                <a:tc>
                  <a:txBody>
                    <a:bodyPr/>
                    <a:lstStyle/>
                    <a:p>
                      <a:pPr algn="l" fontAlgn="b"/>
                      <a:r>
                        <a:rPr lang="en-US" sz="1200" u="sng" strike="noStrike">
                          <a:effectLst/>
                          <a:hlinkClick r:id="rId4"/>
                        </a:rPr>
                        <a:t>Flesch Reading Ease</a:t>
                      </a:r>
                      <a:endParaRPr lang="en-US" sz="1200" b="0" i="0" u="sng" strike="noStrike">
                        <a:solidFill>
                          <a:srgbClr val="0563C1"/>
                        </a:solidFill>
                        <a:effectLst/>
                        <a:latin typeface="Calibri" charset="0"/>
                      </a:endParaRPr>
                    </a:p>
                  </a:txBody>
                  <a:tcPr marL="12700" marR="12700" marT="12700" marB="0" anchor="b"/>
                </a:tc>
                <a:tc>
                  <a:txBody>
                    <a:bodyPr/>
                    <a:lstStyle/>
                    <a:p>
                      <a:pPr algn="ctr" fontAlgn="b"/>
                      <a:r>
                        <a:rPr lang="nb-NO" sz="1200" u="none" strike="noStrike">
                          <a:effectLst/>
                        </a:rPr>
                        <a:t>21.777</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dirty="0">
                          <a:effectLst/>
                        </a:rPr>
                        <a:t>21.777</a:t>
                      </a:r>
                      <a:endParaRPr lang="nb-NO" sz="1200" b="1" i="0" u="none" strike="noStrike" dirty="0">
                        <a:solidFill>
                          <a:srgbClr val="000000"/>
                        </a:solidFill>
                        <a:effectLst/>
                        <a:latin typeface="Arial" charset="0"/>
                      </a:endParaRPr>
                    </a:p>
                  </a:txBody>
                  <a:tcPr marL="12700" marR="12700" marT="12700" marB="0" anchor="b"/>
                </a:tc>
                <a:tc>
                  <a:txBody>
                    <a:bodyPr/>
                    <a:lstStyle/>
                    <a:p>
                      <a:pPr algn="ctr" fontAlgn="b"/>
                      <a:r>
                        <a:rPr lang="is-IS" sz="1200" u="none" strike="noStrike">
                          <a:effectLst/>
                        </a:rPr>
                        <a:t>22.212</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22.893</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22.92</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23.236</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dirty="0">
                          <a:effectLst/>
                        </a:rPr>
                        <a:t>51.699</a:t>
                      </a:r>
                      <a:endParaRPr lang="nb-NO" sz="1200" b="1" i="0" u="none" strike="noStrike" dirty="0">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8"/>
                  </a:ext>
                </a:extLst>
              </a:tr>
              <a:tr h="197638">
                <a:tc>
                  <a:txBody>
                    <a:bodyPr/>
                    <a:lstStyle/>
                    <a:p>
                      <a:pPr algn="l" fontAlgn="b"/>
                      <a:r>
                        <a:rPr lang="en-US" sz="1200" u="sng" strike="noStrike">
                          <a:effectLst/>
                          <a:hlinkClick r:id="rId4"/>
                        </a:rPr>
                        <a:t>Flesch-Kincaid Grade Level</a:t>
                      </a:r>
                      <a:endParaRPr lang="en-US" sz="1200" b="0" i="0" u="sng" strike="noStrike">
                        <a:solidFill>
                          <a:srgbClr val="0563C1"/>
                        </a:solidFill>
                        <a:effectLst/>
                        <a:latin typeface="Calibri" charset="0"/>
                      </a:endParaRPr>
                    </a:p>
                  </a:txBody>
                  <a:tcPr marL="12700" marR="12700" marT="12700" marB="0" anchor="b"/>
                </a:tc>
                <a:tc>
                  <a:txBody>
                    <a:bodyPr/>
                    <a:lstStyle/>
                    <a:p>
                      <a:pPr algn="ctr" fontAlgn="b"/>
                      <a:r>
                        <a:rPr lang="nb-NO" sz="1200" u="none" strike="noStrike">
                          <a:effectLst/>
                        </a:rPr>
                        <a:t>17.281</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dirty="0">
                          <a:effectLst/>
                        </a:rPr>
                        <a:t>17.344</a:t>
                      </a:r>
                      <a:endParaRPr lang="nb-NO" sz="1200" b="1" i="0" u="none" strike="noStrike" dirty="0">
                        <a:solidFill>
                          <a:srgbClr val="000000"/>
                        </a:solidFill>
                        <a:effectLst/>
                        <a:latin typeface="Arial" charset="0"/>
                      </a:endParaRPr>
                    </a:p>
                  </a:txBody>
                  <a:tcPr marL="12700" marR="12700" marT="12700" marB="0" anchor="b"/>
                </a:tc>
                <a:tc>
                  <a:txBody>
                    <a:bodyPr/>
                    <a:lstStyle/>
                    <a:p>
                      <a:pPr algn="ctr" fontAlgn="b"/>
                      <a:r>
                        <a:rPr lang="nb-NO" sz="1200" u="none" strike="noStrike">
                          <a:effectLst/>
                        </a:rPr>
                        <a:t>17.411</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17.001</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17.014</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16.704</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dirty="0">
                          <a:effectLst/>
                        </a:rPr>
                        <a:t>16.962</a:t>
                      </a:r>
                      <a:endParaRPr lang="hr-HR" sz="1200" b="1" i="0" u="none" strike="noStrike" dirty="0">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9"/>
                  </a:ext>
                </a:extLst>
              </a:tr>
              <a:tr h="197638">
                <a:tc>
                  <a:txBody>
                    <a:bodyPr/>
                    <a:lstStyle/>
                    <a:p>
                      <a:pPr algn="l" fontAlgn="b"/>
                      <a:r>
                        <a:rPr lang="en-US" sz="1200" u="sng" strike="noStrike" dirty="0">
                          <a:effectLst/>
                          <a:hlinkClick r:id="rId5"/>
                        </a:rPr>
                        <a:t>Automated Readability Index</a:t>
                      </a:r>
                      <a:endParaRPr lang="en-US" sz="1200" b="0" i="0" u="sng" strike="noStrike" dirty="0">
                        <a:solidFill>
                          <a:srgbClr val="0563C1"/>
                        </a:solidFill>
                        <a:effectLst/>
                        <a:latin typeface="Calibri" charset="0"/>
                      </a:endParaRPr>
                    </a:p>
                  </a:txBody>
                  <a:tcPr marL="12700" marR="12700" marT="12700" marB="0" anchor="b"/>
                </a:tc>
                <a:tc>
                  <a:txBody>
                    <a:bodyPr/>
                    <a:lstStyle/>
                    <a:p>
                      <a:pPr algn="ctr" fontAlgn="b"/>
                      <a:r>
                        <a:rPr lang="nb-NO" sz="1200" u="none" strike="noStrike">
                          <a:effectLst/>
                        </a:rPr>
                        <a:t>17.759</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dirty="0">
                          <a:effectLst/>
                        </a:rPr>
                        <a:t>17.819</a:t>
                      </a:r>
                      <a:endParaRPr lang="nb-NO" sz="1200" b="1" i="0" u="none" strike="noStrike" dirty="0">
                        <a:solidFill>
                          <a:srgbClr val="000000"/>
                        </a:solidFill>
                        <a:effectLst/>
                        <a:latin typeface="Arial" charset="0"/>
                      </a:endParaRPr>
                    </a:p>
                  </a:txBody>
                  <a:tcPr marL="12700" marR="12700" marT="12700" marB="0" anchor="b"/>
                </a:tc>
                <a:tc>
                  <a:txBody>
                    <a:bodyPr/>
                    <a:lstStyle/>
                    <a:p>
                      <a:pPr algn="ctr" fontAlgn="b"/>
                      <a:r>
                        <a:rPr lang="nb-NO" sz="1200" u="none" strike="noStrike">
                          <a:effectLst/>
                        </a:rPr>
                        <a:t>17.908</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17.316</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17.383</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16.964</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dirty="0">
                          <a:effectLst/>
                        </a:rPr>
                        <a:t>13.404</a:t>
                      </a:r>
                      <a:endParaRPr lang="is-IS" sz="1200" b="1" i="0" u="none" strike="noStrike" dirty="0">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10"/>
                  </a:ext>
                </a:extLst>
              </a:tr>
              <a:tr h="197638">
                <a:tc>
                  <a:txBody>
                    <a:bodyPr/>
                    <a:lstStyle/>
                    <a:p>
                      <a:pPr algn="l" fontAlgn="b"/>
                      <a:r>
                        <a:rPr lang="en-US" sz="1200" u="sng" strike="noStrike">
                          <a:effectLst/>
                          <a:hlinkClick r:id="rId6"/>
                        </a:rPr>
                        <a:t>Coleman-Liau Index</a:t>
                      </a:r>
                      <a:endParaRPr lang="en-US" sz="1200" b="0" i="0" u="sng" strike="noStrike">
                        <a:solidFill>
                          <a:srgbClr val="0563C1"/>
                        </a:solidFill>
                        <a:effectLst/>
                        <a:latin typeface="Calibri" charset="0"/>
                      </a:endParaRPr>
                    </a:p>
                  </a:txBody>
                  <a:tcPr marL="12700" marR="12700" marT="12700" marB="0" anchor="b"/>
                </a:tc>
                <a:tc>
                  <a:txBody>
                    <a:bodyPr/>
                    <a:lstStyle/>
                    <a:p>
                      <a:pPr algn="ctr" fontAlgn="b"/>
                      <a:r>
                        <a:rPr lang="uk-UA" sz="1200" u="none" strike="noStrike">
                          <a:effectLst/>
                        </a:rPr>
                        <a:t>14.439</a:t>
                      </a:r>
                      <a:endParaRPr lang="uk-UA"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dirty="0">
                          <a:effectLst/>
                        </a:rPr>
                        <a:t>14.357</a:t>
                      </a:r>
                      <a:endParaRPr lang="hr-HR" sz="1200" b="1" i="0" u="none" strike="noStrike" dirty="0">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14.145</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14.2</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14.239</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14.386</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dirty="0">
                          <a:effectLst/>
                        </a:rPr>
                        <a:t>0.293</a:t>
                      </a:r>
                      <a:endParaRPr lang="nb-NO" sz="1200" b="1" i="0" u="none" strike="noStrike" dirty="0">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40863491"/>
              </p:ext>
            </p:extLst>
          </p:nvPr>
        </p:nvGraphicFramePr>
        <p:xfrm>
          <a:off x="304800" y="4191000"/>
          <a:ext cx="8534400" cy="2527300"/>
        </p:xfrm>
        <a:graphic>
          <a:graphicData uri="http://schemas.openxmlformats.org/drawingml/2006/table">
            <a:tbl>
              <a:tblPr>
                <a:tableStyleId>{5C22544A-7EE6-4342-B048-85BDC9FD1C3A}</a:tableStyleId>
              </a:tblPr>
              <a:tblGrid>
                <a:gridCol w="2211468">
                  <a:extLst>
                    <a:ext uri="{9D8B030D-6E8A-4147-A177-3AD203B41FA5}">
                      <a16:colId xmlns:a16="http://schemas.microsoft.com/office/drawing/2014/main" xmlns="" val="20000"/>
                    </a:ext>
                  </a:extLst>
                </a:gridCol>
                <a:gridCol w="903276">
                  <a:extLst>
                    <a:ext uri="{9D8B030D-6E8A-4147-A177-3AD203B41FA5}">
                      <a16:colId xmlns:a16="http://schemas.microsoft.com/office/drawing/2014/main" xmlns="" val="20001"/>
                    </a:ext>
                  </a:extLst>
                </a:gridCol>
                <a:gridCol w="903276">
                  <a:extLst>
                    <a:ext uri="{9D8B030D-6E8A-4147-A177-3AD203B41FA5}">
                      <a16:colId xmlns:a16="http://schemas.microsoft.com/office/drawing/2014/main" xmlns="" val="20002"/>
                    </a:ext>
                  </a:extLst>
                </a:gridCol>
                <a:gridCol w="903276">
                  <a:extLst>
                    <a:ext uri="{9D8B030D-6E8A-4147-A177-3AD203B41FA5}">
                      <a16:colId xmlns:a16="http://schemas.microsoft.com/office/drawing/2014/main" xmlns="" val="20003"/>
                    </a:ext>
                  </a:extLst>
                </a:gridCol>
                <a:gridCol w="903276">
                  <a:extLst>
                    <a:ext uri="{9D8B030D-6E8A-4147-A177-3AD203B41FA5}">
                      <a16:colId xmlns:a16="http://schemas.microsoft.com/office/drawing/2014/main" xmlns="" val="20004"/>
                    </a:ext>
                  </a:extLst>
                </a:gridCol>
                <a:gridCol w="903276">
                  <a:extLst>
                    <a:ext uri="{9D8B030D-6E8A-4147-A177-3AD203B41FA5}">
                      <a16:colId xmlns:a16="http://schemas.microsoft.com/office/drawing/2014/main" xmlns="" val="20005"/>
                    </a:ext>
                  </a:extLst>
                </a:gridCol>
                <a:gridCol w="903276">
                  <a:extLst>
                    <a:ext uri="{9D8B030D-6E8A-4147-A177-3AD203B41FA5}">
                      <a16:colId xmlns:a16="http://schemas.microsoft.com/office/drawing/2014/main" xmlns="" val="20006"/>
                    </a:ext>
                  </a:extLst>
                </a:gridCol>
                <a:gridCol w="903276">
                  <a:extLst>
                    <a:ext uri="{9D8B030D-6E8A-4147-A177-3AD203B41FA5}">
                      <a16:colId xmlns:a16="http://schemas.microsoft.com/office/drawing/2014/main" xmlns="" val="20007"/>
                    </a:ext>
                  </a:extLst>
                </a:gridCol>
              </a:tblGrid>
              <a:tr h="215900">
                <a:tc>
                  <a:txBody>
                    <a:bodyPr/>
                    <a:lstStyle/>
                    <a:p>
                      <a:pPr algn="l" fontAlgn="b"/>
                      <a:r>
                        <a:rPr lang="en-US" sz="1600" u="none" strike="noStrike" dirty="0">
                          <a:solidFill>
                            <a:srgbClr val="0000CC"/>
                          </a:solidFill>
                          <a:effectLst/>
                        </a:rPr>
                        <a:t>WIPRO LTD</a:t>
                      </a:r>
                      <a:endParaRPr lang="en-US" sz="1600" b="1" i="0" u="none" strike="noStrike" dirty="0">
                        <a:solidFill>
                          <a:srgbClr val="0000CC"/>
                        </a:solidFill>
                        <a:effectLst/>
                        <a:latin typeface="Calibri" charset="0"/>
                      </a:endParaRPr>
                    </a:p>
                  </a:txBody>
                  <a:tcPr marL="12700" marR="12700" marT="12700" marB="0" anchor="b"/>
                </a:tc>
                <a:tc>
                  <a:txBody>
                    <a:bodyPr/>
                    <a:lstStyle/>
                    <a:p>
                      <a:pPr algn="ctr" fontAlgn="b"/>
                      <a:endParaRPr lang="en-US" sz="1200" b="0" i="0" u="none" strike="noStrike">
                        <a:solidFill>
                          <a:srgbClr val="000000"/>
                        </a:solidFill>
                        <a:effectLst/>
                        <a:latin typeface="Calibri" charset="0"/>
                      </a:endParaRPr>
                    </a:p>
                  </a:txBody>
                  <a:tcPr marL="12700" marR="12700" marT="12700" marB="0" anchor="b"/>
                </a:tc>
                <a:tc>
                  <a:txBody>
                    <a:bodyPr/>
                    <a:lstStyle/>
                    <a:p>
                      <a:pPr algn="ctr" fontAlgn="b"/>
                      <a:endParaRPr lang="en-US" sz="1200" b="0" i="0" u="none" strike="noStrike">
                        <a:solidFill>
                          <a:srgbClr val="000000"/>
                        </a:solidFill>
                        <a:effectLst/>
                        <a:latin typeface="Calibri" charset="0"/>
                      </a:endParaRPr>
                    </a:p>
                  </a:txBody>
                  <a:tcPr marL="12700" marR="12700" marT="12700" marB="0" anchor="b"/>
                </a:tc>
                <a:tc>
                  <a:txBody>
                    <a:bodyPr/>
                    <a:lstStyle/>
                    <a:p>
                      <a:pPr algn="ctr" fontAlgn="b"/>
                      <a:endParaRPr lang="en-US" sz="1200" b="0" i="0" u="none" strike="noStrike">
                        <a:solidFill>
                          <a:srgbClr val="000000"/>
                        </a:solidFill>
                        <a:effectLst/>
                        <a:latin typeface="Calibri" charset="0"/>
                      </a:endParaRPr>
                    </a:p>
                  </a:txBody>
                  <a:tcPr marL="12700" marR="12700" marT="12700" marB="0" anchor="b"/>
                </a:tc>
                <a:tc>
                  <a:txBody>
                    <a:bodyPr/>
                    <a:lstStyle/>
                    <a:p>
                      <a:pPr algn="ctr" fontAlgn="b"/>
                      <a:endParaRPr lang="en-US" sz="1200" b="0" i="0" u="none" strike="noStrike">
                        <a:solidFill>
                          <a:srgbClr val="000000"/>
                        </a:solidFill>
                        <a:effectLst/>
                        <a:latin typeface="Calibri" charset="0"/>
                      </a:endParaRPr>
                    </a:p>
                  </a:txBody>
                  <a:tcPr marL="12700" marR="12700" marT="12700" marB="0" anchor="b"/>
                </a:tc>
                <a:tc>
                  <a:txBody>
                    <a:bodyPr/>
                    <a:lstStyle/>
                    <a:p>
                      <a:pPr algn="ctr" fontAlgn="b"/>
                      <a:endParaRPr lang="en-US" sz="1200" b="0" i="0" u="none" strike="noStrike">
                        <a:solidFill>
                          <a:srgbClr val="000000"/>
                        </a:solidFill>
                        <a:effectLst/>
                        <a:latin typeface="Calibri" charset="0"/>
                      </a:endParaRPr>
                    </a:p>
                  </a:txBody>
                  <a:tcPr marL="12700" marR="12700" marT="12700" marB="0" anchor="b"/>
                </a:tc>
                <a:tc>
                  <a:txBody>
                    <a:bodyPr/>
                    <a:lstStyle/>
                    <a:p>
                      <a:pPr algn="ctr" fontAlgn="b"/>
                      <a:endParaRPr lang="en-US" sz="1200" b="0" i="0" u="none" strike="noStrike">
                        <a:solidFill>
                          <a:srgbClr val="000000"/>
                        </a:solidFill>
                        <a:effectLst/>
                        <a:latin typeface="Calibri" charset="0"/>
                      </a:endParaRPr>
                    </a:p>
                  </a:txBody>
                  <a:tcPr marL="12700" marR="12700" marT="12700" marB="0" anchor="b"/>
                </a:tc>
                <a:tc>
                  <a:txBody>
                    <a:bodyPr/>
                    <a:lstStyle/>
                    <a:p>
                      <a:pPr algn="ctr" fontAlgn="b"/>
                      <a:endParaRPr lang="en-US" sz="1200" b="0" i="0" u="none" strike="noStrike">
                        <a:solidFill>
                          <a:srgbClr val="000000"/>
                        </a:solidFill>
                        <a:effectLst/>
                        <a:latin typeface="Calibri" charset="0"/>
                      </a:endParaRPr>
                    </a:p>
                  </a:txBody>
                  <a:tcPr marL="12700" marR="12700" marT="12700" marB="0" anchor="b"/>
                </a:tc>
                <a:extLst>
                  <a:ext uri="{0D108BD9-81ED-4DB2-BD59-A6C34878D82A}">
                    <a16:rowId xmlns:a16="http://schemas.microsoft.com/office/drawing/2014/main" xmlns="" val="10000"/>
                  </a:ext>
                </a:extLst>
              </a:tr>
              <a:tr h="215900">
                <a:tc>
                  <a:txBody>
                    <a:bodyPr/>
                    <a:lstStyle/>
                    <a:p>
                      <a:pPr algn="ctr" fontAlgn="b"/>
                      <a:r>
                        <a:rPr lang="en-US" sz="1200" u="none" strike="noStrike" dirty="0">
                          <a:effectLst/>
                        </a:rPr>
                        <a:t>Year</a:t>
                      </a:r>
                      <a:endParaRPr lang="en-US" sz="1200" b="1" i="0" u="none" strike="noStrike" dirty="0">
                        <a:solidFill>
                          <a:srgbClr val="000000"/>
                        </a:solidFill>
                        <a:effectLst/>
                        <a:latin typeface="Calibri" charset="0"/>
                      </a:endParaRPr>
                    </a:p>
                  </a:txBody>
                  <a:tcPr marL="12700" marR="12700" marT="12700" marB="0" anchor="b"/>
                </a:tc>
                <a:tc>
                  <a:txBody>
                    <a:bodyPr/>
                    <a:lstStyle/>
                    <a:p>
                      <a:pPr algn="ctr" fontAlgn="b"/>
                      <a:r>
                        <a:rPr lang="is-IS" sz="1200" u="none" strike="noStrike">
                          <a:effectLst/>
                        </a:rPr>
                        <a:t>2008</a:t>
                      </a:r>
                      <a:endParaRPr lang="is-IS" sz="1200" b="1" i="0" u="none" strike="noStrike">
                        <a:solidFill>
                          <a:srgbClr val="000000"/>
                        </a:solidFill>
                        <a:effectLst/>
                        <a:latin typeface="Calibri" charset="0"/>
                      </a:endParaRPr>
                    </a:p>
                  </a:txBody>
                  <a:tcPr marL="12700" marR="12700" marT="12700" marB="0" anchor="b"/>
                </a:tc>
                <a:tc>
                  <a:txBody>
                    <a:bodyPr/>
                    <a:lstStyle/>
                    <a:p>
                      <a:pPr algn="ctr" fontAlgn="b"/>
                      <a:r>
                        <a:rPr lang="is-IS" sz="1200" u="none" strike="noStrike">
                          <a:effectLst/>
                        </a:rPr>
                        <a:t>2007</a:t>
                      </a:r>
                      <a:endParaRPr lang="is-IS" sz="1200" b="1" i="0" u="none" strike="noStrike">
                        <a:solidFill>
                          <a:srgbClr val="000000"/>
                        </a:solidFill>
                        <a:effectLst/>
                        <a:latin typeface="Calibri" charset="0"/>
                      </a:endParaRPr>
                    </a:p>
                  </a:txBody>
                  <a:tcPr marL="12700" marR="12700" marT="12700" marB="0" anchor="b"/>
                </a:tc>
                <a:tc>
                  <a:txBody>
                    <a:bodyPr/>
                    <a:lstStyle/>
                    <a:p>
                      <a:pPr algn="ctr" fontAlgn="b"/>
                      <a:r>
                        <a:rPr lang="is-IS" sz="1200" u="none" strike="noStrike">
                          <a:effectLst/>
                        </a:rPr>
                        <a:t>2006</a:t>
                      </a:r>
                      <a:endParaRPr lang="is-IS" sz="1200" b="1" i="0" u="none" strike="noStrike">
                        <a:solidFill>
                          <a:srgbClr val="000000"/>
                        </a:solidFill>
                        <a:effectLst/>
                        <a:latin typeface="Calibri" charset="0"/>
                      </a:endParaRPr>
                    </a:p>
                  </a:txBody>
                  <a:tcPr marL="12700" marR="12700" marT="12700" marB="0" anchor="b"/>
                </a:tc>
                <a:tc>
                  <a:txBody>
                    <a:bodyPr/>
                    <a:lstStyle/>
                    <a:p>
                      <a:pPr algn="ctr" fontAlgn="b"/>
                      <a:r>
                        <a:rPr lang="is-IS" sz="1200" u="none" strike="noStrike">
                          <a:effectLst/>
                        </a:rPr>
                        <a:t>2005</a:t>
                      </a:r>
                      <a:endParaRPr lang="is-IS" sz="1200" b="1" i="0" u="none" strike="noStrike">
                        <a:solidFill>
                          <a:srgbClr val="000000"/>
                        </a:solidFill>
                        <a:effectLst/>
                        <a:latin typeface="Calibri" charset="0"/>
                      </a:endParaRPr>
                    </a:p>
                  </a:txBody>
                  <a:tcPr marL="12700" marR="12700" marT="12700" marB="0" anchor="b"/>
                </a:tc>
                <a:tc>
                  <a:txBody>
                    <a:bodyPr/>
                    <a:lstStyle/>
                    <a:p>
                      <a:pPr algn="ctr" fontAlgn="b"/>
                      <a:r>
                        <a:rPr lang="is-IS" sz="1200" u="none" strike="noStrike">
                          <a:effectLst/>
                        </a:rPr>
                        <a:t>2004</a:t>
                      </a:r>
                      <a:endParaRPr lang="is-IS" sz="1200" b="1" i="0" u="none" strike="noStrike">
                        <a:solidFill>
                          <a:srgbClr val="000000"/>
                        </a:solidFill>
                        <a:effectLst/>
                        <a:latin typeface="Calibri" charset="0"/>
                      </a:endParaRPr>
                    </a:p>
                  </a:txBody>
                  <a:tcPr marL="12700" marR="12700" marT="12700" marB="0" anchor="b"/>
                </a:tc>
                <a:tc>
                  <a:txBody>
                    <a:bodyPr/>
                    <a:lstStyle/>
                    <a:p>
                      <a:pPr algn="ctr" fontAlgn="b"/>
                      <a:r>
                        <a:rPr lang="is-IS" sz="1200" u="none" strike="noStrike">
                          <a:effectLst/>
                        </a:rPr>
                        <a:t>2003</a:t>
                      </a:r>
                      <a:endParaRPr lang="is-IS" sz="1200" b="1" i="0" u="none" strike="noStrike">
                        <a:solidFill>
                          <a:srgbClr val="000000"/>
                        </a:solidFill>
                        <a:effectLst/>
                        <a:latin typeface="Calibri" charset="0"/>
                      </a:endParaRPr>
                    </a:p>
                  </a:txBody>
                  <a:tcPr marL="12700" marR="12700" marT="12700" marB="0" anchor="b"/>
                </a:tc>
                <a:tc>
                  <a:txBody>
                    <a:bodyPr/>
                    <a:lstStyle/>
                    <a:p>
                      <a:pPr algn="ctr" fontAlgn="b"/>
                      <a:r>
                        <a:rPr lang="is-IS" sz="1200" u="none" strike="noStrike">
                          <a:effectLst/>
                        </a:rPr>
                        <a:t>2002</a:t>
                      </a:r>
                      <a:endParaRPr lang="is-IS" sz="1200" b="1" i="0" u="none" strike="noStrike">
                        <a:solidFill>
                          <a:srgbClr val="000000"/>
                        </a:solidFill>
                        <a:effectLst/>
                        <a:latin typeface="Calibri" charset="0"/>
                      </a:endParaRPr>
                    </a:p>
                  </a:txBody>
                  <a:tcPr marL="12700" marR="12700" marT="12700" marB="0" anchor="b"/>
                </a:tc>
                <a:extLst>
                  <a:ext uri="{0D108BD9-81ED-4DB2-BD59-A6C34878D82A}">
                    <a16:rowId xmlns:a16="http://schemas.microsoft.com/office/drawing/2014/main" xmlns="" val="10001"/>
                  </a:ext>
                </a:extLst>
              </a:tr>
              <a:tr h="215900">
                <a:tc>
                  <a:txBody>
                    <a:bodyPr/>
                    <a:lstStyle/>
                    <a:p>
                      <a:pPr algn="l" fontAlgn="b"/>
                      <a:r>
                        <a:rPr lang="en-US" sz="1200" u="none" strike="noStrike" dirty="0">
                          <a:effectLst/>
                        </a:rPr>
                        <a:t>Total Word Count</a:t>
                      </a:r>
                      <a:endParaRPr lang="en-US" sz="1200" b="1" i="0" u="none" strike="noStrike" dirty="0">
                        <a:solidFill>
                          <a:srgbClr val="000000"/>
                        </a:solidFill>
                        <a:effectLst/>
                        <a:latin typeface="Arial" charset="0"/>
                      </a:endParaRPr>
                    </a:p>
                  </a:txBody>
                  <a:tcPr marL="12700" marR="12700" marT="12700" marB="0" anchor="b"/>
                </a:tc>
                <a:tc>
                  <a:txBody>
                    <a:bodyPr/>
                    <a:lstStyle/>
                    <a:p>
                      <a:pPr algn="ctr" fontAlgn="b"/>
                      <a:r>
                        <a:rPr lang="is-IS" sz="1200" u="none" strike="noStrike">
                          <a:effectLst/>
                        </a:rPr>
                        <a:t>93966</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cs-CZ" sz="1200" u="none" strike="noStrike">
                          <a:effectLst/>
                        </a:rPr>
                        <a:t>99464</a:t>
                      </a:r>
                      <a:endParaRPr lang="cs-CZ"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96763</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fi-FI" sz="1200" u="none" strike="noStrike">
                          <a:effectLst/>
                        </a:rPr>
                        <a:t>101922</a:t>
                      </a:r>
                      <a:endParaRPr lang="fi-FI" sz="1200" b="1" i="0" u="none" strike="noStrike">
                        <a:solidFill>
                          <a:srgbClr val="000000"/>
                        </a:solidFill>
                        <a:effectLst/>
                        <a:latin typeface="Arial" charset="0"/>
                      </a:endParaRPr>
                    </a:p>
                  </a:txBody>
                  <a:tcPr marL="12700" marR="12700" marT="12700" marB="0" anchor="b"/>
                </a:tc>
                <a:tc>
                  <a:txBody>
                    <a:bodyPr/>
                    <a:lstStyle/>
                    <a:p>
                      <a:pPr algn="ctr" fontAlgn="b"/>
                      <a:r>
                        <a:rPr lang="fi-FI" sz="1200" u="none" strike="noStrike">
                          <a:effectLst/>
                        </a:rPr>
                        <a:t>87781</a:t>
                      </a:r>
                      <a:endParaRPr lang="fi-FI"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75005</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120396</a:t>
                      </a:r>
                      <a:endParaRPr lang="is-IS" sz="1200" b="1" i="0" u="none" strike="noStrike">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2"/>
                  </a:ext>
                </a:extLst>
              </a:tr>
              <a:tr h="215900">
                <a:tc>
                  <a:txBody>
                    <a:bodyPr/>
                    <a:lstStyle/>
                    <a:p>
                      <a:pPr algn="l" fontAlgn="b"/>
                      <a:r>
                        <a:rPr lang="en-US" sz="1200" u="none" strike="noStrike">
                          <a:effectLst/>
                        </a:rPr>
                        <a:t>Total Word Count without numerics</a:t>
                      </a:r>
                      <a:endParaRPr lang="en-US" sz="1200" b="1" i="0" u="none" strike="noStrike">
                        <a:solidFill>
                          <a:srgbClr val="000000"/>
                        </a:solidFill>
                        <a:effectLst/>
                        <a:latin typeface="Arial" charset="0"/>
                      </a:endParaRPr>
                    </a:p>
                  </a:txBody>
                  <a:tcPr marL="12700" marR="12700" marT="12700" marB="0" anchor="b"/>
                </a:tc>
                <a:tc>
                  <a:txBody>
                    <a:bodyPr/>
                    <a:lstStyle/>
                    <a:p>
                      <a:pPr algn="ctr" fontAlgn="b"/>
                      <a:r>
                        <a:rPr lang="ru-RU" sz="1200" u="none" strike="noStrike">
                          <a:effectLst/>
                        </a:rPr>
                        <a:t>85584</a:t>
                      </a:r>
                      <a:endParaRPr lang="ru-RU"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90570</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uk-UA" sz="1200" u="none" strike="noStrike">
                          <a:effectLst/>
                        </a:rPr>
                        <a:t>88177</a:t>
                      </a:r>
                      <a:endParaRPr lang="uk-UA" sz="1200" b="1" i="0" u="none" strike="noStrike">
                        <a:solidFill>
                          <a:srgbClr val="000000"/>
                        </a:solidFill>
                        <a:effectLst/>
                        <a:latin typeface="Arial" charset="0"/>
                      </a:endParaRPr>
                    </a:p>
                  </a:txBody>
                  <a:tcPr marL="12700" marR="12700" marT="12700" marB="0" anchor="b"/>
                </a:tc>
                <a:tc>
                  <a:txBody>
                    <a:bodyPr/>
                    <a:lstStyle/>
                    <a:p>
                      <a:pPr algn="ctr" fontAlgn="b"/>
                      <a:r>
                        <a:rPr lang="fi-FI" sz="1200" u="none" strike="noStrike">
                          <a:effectLst/>
                        </a:rPr>
                        <a:t>93798</a:t>
                      </a:r>
                      <a:endParaRPr lang="fi-FI" sz="1200" b="1" i="0" u="none" strike="noStrike">
                        <a:solidFill>
                          <a:srgbClr val="000000"/>
                        </a:solidFill>
                        <a:effectLst/>
                        <a:latin typeface="Arial" charset="0"/>
                      </a:endParaRPr>
                    </a:p>
                  </a:txBody>
                  <a:tcPr marL="12700" marR="12700" marT="12700" marB="0" anchor="b"/>
                </a:tc>
                <a:tc>
                  <a:txBody>
                    <a:bodyPr/>
                    <a:lstStyle/>
                    <a:p>
                      <a:pPr algn="ctr" fontAlgn="b"/>
                      <a:r>
                        <a:rPr lang="cs-CZ" sz="1200" u="none" strike="noStrike">
                          <a:effectLst/>
                        </a:rPr>
                        <a:t>78915</a:t>
                      </a:r>
                      <a:endParaRPr lang="cs-CZ"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66793</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104844</a:t>
                      </a:r>
                      <a:endParaRPr lang="is-IS" sz="1200" b="1" i="0" u="none" strike="noStrike">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3"/>
                  </a:ext>
                </a:extLst>
              </a:tr>
              <a:tr h="215900">
                <a:tc>
                  <a:txBody>
                    <a:bodyPr/>
                    <a:lstStyle/>
                    <a:p>
                      <a:pPr algn="l" fontAlgn="b"/>
                      <a:r>
                        <a:rPr lang="en-US" sz="1200" u="none" strike="noStrike">
                          <a:effectLst/>
                        </a:rPr>
                        <a:t>Sentence Count</a:t>
                      </a:r>
                      <a:endParaRPr lang="en-US"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3624</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cs-CZ" sz="1200" u="none" strike="noStrike">
                          <a:effectLst/>
                        </a:rPr>
                        <a:t>3894</a:t>
                      </a:r>
                      <a:endParaRPr lang="cs-CZ" sz="1200" b="1" i="0" u="none" strike="noStrike">
                        <a:solidFill>
                          <a:srgbClr val="000000"/>
                        </a:solidFill>
                        <a:effectLst/>
                        <a:latin typeface="Arial" charset="0"/>
                      </a:endParaRPr>
                    </a:p>
                  </a:txBody>
                  <a:tcPr marL="12700" marR="12700" marT="12700" marB="0" anchor="b"/>
                </a:tc>
                <a:tc>
                  <a:txBody>
                    <a:bodyPr/>
                    <a:lstStyle/>
                    <a:p>
                      <a:pPr algn="ctr" fontAlgn="b"/>
                      <a:r>
                        <a:rPr lang="en-US" sz="1200" u="none" strike="noStrike">
                          <a:effectLst/>
                        </a:rPr>
                        <a:t>3865</a:t>
                      </a:r>
                      <a:endParaRPr lang="en-US"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4080</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cs-CZ" sz="1200" u="none" strike="noStrike">
                          <a:effectLst/>
                        </a:rPr>
                        <a:t>3511</a:t>
                      </a:r>
                      <a:endParaRPr lang="cs-CZ"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3290</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en-US" sz="1200" u="none" strike="noStrike">
                          <a:effectLst/>
                        </a:rPr>
                        <a:t>4656</a:t>
                      </a:r>
                      <a:endParaRPr lang="en-US" sz="1200" b="1" i="0" u="none" strike="noStrike">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4"/>
                  </a:ext>
                </a:extLst>
              </a:tr>
              <a:tr h="203200">
                <a:tc>
                  <a:txBody>
                    <a:bodyPr/>
                    <a:lstStyle/>
                    <a:p>
                      <a:pPr algn="l" fontAlgn="b"/>
                      <a:r>
                        <a:rPr lang="en-US" sz="1200" u="sng" strike="noStrike">
                          <a:effectLst/>
                          <a:hlinkClick r:id="rId2"/>
                        </a:rPr>
                        <a:t>Gunning-Fog Index</a:t>
                      </a:r>
                      <a:endParaRPr lang="en-US" sz="1200" b="0" i="0" u="sng" strike="noStrike">
                        <a:solidFill>
                          <a:srgbClr val="0563C1"/>
                        </a:solidFill>
                        <a:effectLst/>
                        <a:latin typeface="Calibri" charset="0"/>
                      </a:endParaRPr>
                    </a:p>
                  </a:txBody>
                  <a:tcPr marL="12700" marR="12700" marT="12700" marB="0" anchor="b"/>
                </a:tc>
                <a:tc>
                  <a:txBody>
                    <a:bodyPr/>
                    <a:lstStyle/>
                    <a:p>
                      <a:pPr algn="ctr" fontAlgn="b"/>
                      <a:r>
                        <a:rPr lang="hr-HR" sz="1200" u="none" strike="noStrike">
                          <a:effectLst/>
                        </a:rPr>
                        <a:t>19.2</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19.2</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18.4</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18.8</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18.4</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17.6</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18.4</a:t>
                      </a:r>
                      <a:endParaRPr lang="hr-HR" sz="1200" b="1" i="0" u="none" strike="noStrike">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5"/>
                  </a:ext>
                </a:extLst>
              </a:tr>
              <a:tr h="203200">
                <a:tc>
                  <a:txBody>
                    <a:bodyPr/>
                    <a:lstStyle/>
                    <a:p>
                      <a:pPr algn="l" fontAlgn="b"/>
                      <a:r>
                        <a:rPr lang="en-US" sz="1200" u="sng" strike="noStrike">
                          <a:effectLst/>
                          <a:hlinkClick r:id="rId3"/>
                        </a:rPr>
                        <a:t>Smog Index</a:t>
                      </a:r>
                      <a:endParaRPr lang="en-US" sz="1200" b="0" i="0" u="sng" strike="noStrike">
                        <a:solidFill>
                          <a:srgbClr val="0563C1"/>
                        </a:solidFill>
                        <a:effectLst/>
                        <a:latin typeface="Calibri" charset="0"/>
                      </a:endParaRPr>
                    </a:p>
                  </a:txBody>
                  <a:tcPr marL="12700" marR="12700" marT="12700" marB="0" anchor="b"/>
                </a:tc>
                <a:tc>
                  <a:txBody>
                    <a:bodyPr/>
                    <a:lstStyle/>
                    <a:p>
                      <a:pPr algn="ctr" fontAlgn="b"/>
                      <a:r>
                        <a:rPr lang="hr-HR" sz="1200" u="none" strike="noStrike">
                          <a:effectLst/>
                        </a:rPr>
                        <a:t>17.059</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16.935</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16.644</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fi-FI" sz="1200" u="none" strike="noStrike">
                          <a:effectLst/>
                        </a:rPr>
                        <a:t>16.797</a:t>
                      </a:r>
                      <a:endParaRPr lang="fi-FI"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16.625</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is-IS" sz="1200" u="none" strike="noStrike">
                          <a:effectLst/>
                        </a:rPr>
                        <a:t>16.004</a:t>
                      </a:r>
                      <a:endParaRPr lang="is-IS"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16.688</a:t>
                      </a:r>
                      <a:endParaRPr lang="hr-HR" sz="1200" b="1" i="0" u="none" strike="noStrike">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6"/>
                  </a:ext>
                </a:extLst>
              </a:tr>
              <a:tr h="215900">
                <a:tc>
                  <a:txBody>
                    <a:bodyPr/>
                    <a:lstStyle/>
                    <a:p>
                      <a:pPr algn="l" fontAlgn="b"/>
                      <a:r>
                        <a:rPr lang="en-US" sz="1200" u="sng" strike="noStrike">
                          <a:effectLst/>
                          <a:hlinkClick r:id="rId4"/>
                        </a:rPr>
                        <a:t>Flesch Reading Ease</a:t>
                      </a:r>
                      <a:endParaRPr lang="en-US" sz="1200" b="0" i="0" u="sng" strike="noStrike">
                        <a:solidFill>
                          <a:srgbClr val="0563C1"/>
                        </a:solidFill>
                        <a:effectLst/>
                        <a:latin typeface="Calibri" charset="0"/>
                      </a:endParaRPr>
                    </a:p>
                  </a:txBody>
                  <a:tcPr marL="12700" marR="12700" marT="12700" marB="0" anchor="b"/>
                </a:tc>
                <a:tc>
                  <a:txBody>
                    <a:bodyPr/>
                    <a:lstStyle/>
                    <a:p>
                      <a:pPr algn="ctr" fontAlgn="b"/>
                      <a:r>
                        <a:rPr lang="hr-HR" sz="1200" u="none" strike="noStrike">
                          <a:effectLst/>
                        </a:rPr>
                        <a:t>28.928</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28.956</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30.938</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30.24</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it-IT" sz="1200" u="none" strike="noStrike">
                          <a:effectLst/>
                        </a:rPr>
                        <a:t>30.684</a:t>
                      </a:r>
                      <a:endParaRPr lang="it-IT"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32.505</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30.451</a:t>
                      </a:r>
                      <a:endParaRPr lang="nb-NO" sz="1200" b="1" i="0" u="none" strike="noStrike">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7"/>
                  </a:ext>
                </a:extLst>
              </a:tr>
              <a:tr h="203200">
                <a:tc>
                  <a:txBody>
                    <a:bodyPr/>
                    <a:lstStyle/>
                    <a:p>
                      <a:pPr algn="l" fontAlgn="b"/>
                      <a:r>
                        <a:rPr lang="en-US" sz="1200" u="sng" strike="noStrike">
                          <a:effectLst/>
                          <a:hlinkClick r:id="rId4"/>
                        </a:rPr>
                        <a:t>Flesch-Kincaid Grade Level</a:t>
                      </a:r>
                      <a:endParaRPr lang="en-US" sz="1200" b="0" i="0" u="sng" strike="noStrike">
                        <a:solidFill>
                          <a:srgbClr val="0563C1"/>
                        </a:solidFill>
                        <a:effectLst/>
                        <a:latin typeface="Calibri" charset="0"/>
                      </a:endParaRPr>
                    </a:p>
                  </a:txBody>
                  <a:tcPr marL="12700" marR="12700" marT="12700" marB="0" anchor="b"/>
                </a:tc>
                <a:tc>
                  <a:txBody>
                    <a:bodyPr/>
                    <a:lstStyle/>
                    <a:p>
                      <a:pPr algn="ctr" fontAlgn="b"/>
                      <a:r>
                        <a:rPr lang="hr-HR" sz="1200" u="none" strike="noStrike">
                          <a:effectLst/>
                        </a:rPr>
                        <a:t>15.113</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15.017</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14.628</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14.771</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fi-FI" sz="1200" u="none" strike="noStrike">
                          <a:effectLst/>
                        </a:rPr>
                        <a:t>14.579</a:t>
                      </a:r>
                      <a:endParaRPr lang="fi-FI"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13.785</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14.629</a:t>
                      </a:r>
                      <a:endParaRPr lang="hr-HR" sz="1200" b="1" i="0" u="none" strike="noStrike">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8"/>
                  </a:ext>
                </a:extLst>
              </a:tr>
              <a:tr h="203200">
                <a:tc>
                  <a:txBody>
                    <a:bodyPr/>
                    <a:lstStyle/>
                    <a:p>
                      <a:pPr algn="l" fontAlgn="b"/>
                      <a:r>
                        <a:rPr lang="en-US" sz="1200" u="sng" strike="noStrike">
                          <a:effectLst/>
                          <a:hlinkClick r:id="rId5"/>
                        </a:rPr>
                        <a:t>Automated Readability Index</a:t>
                      </a:r>
                      <a:endParaRPr lang="en-US" sz="1200" b="0" i="0" u="sng" strike="noStrike">
                        <a:solidFill>
                          <a:srgbClr val="0563C1"/>
                        </a:solidFill>
                        <a:effectLst/>
                        <a:latin typeface="Calibri" charset="0"/>
                      </a:endParaRPr>
                    </a:p>
                  </a:txBody>
                  <a:tcPr marL="12700" marR="12700" marT="12700" marB="0" anchor="b"/>
                </a:tc>
                <a:tc>
                  <a:txBody>
                    <a:bodyPr/>
                    <a:lstStyle/>
                    <a:p>
                      <a:pPr algn="ctr" fontAlgn="b"/>
                      <a:r>
                        <a:rPr lang="nb-NO" sz="1200" u="none" strike="noStrike">
                          <a:effectLst/>
                        </a:rPr>
                        <a:t>15.082</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nb-NO" sz="1200" u="none" strike="noStrike">
                          <a:effectLst/>
                        </a:rPr>
                        <a:t>15.012</a:t>
                      </a:r>
                      <a:endParaRPr lang="nb-NO"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14.573</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14.709</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14.397</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13.423</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14.471</a:t>
                      </a:r>
                      <a:endParaRPr lang="hr-HR" sz="1200" b="1" i="0" u="none" strike="noStrike">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09"/>
                  </a:ext>
                </a:extLst>
              </a:tr>
              <a:tr h="215900">
                <a:tc>
                  <a:txBody>
                    <a:bodyPr/>
                    <a:lstStyle/>
                    <a:p>
                      <a:pPr algn="l" fontAlgn="b"/>
                      <a:r>
                        <a:rPr lang="en-US" sz="1200" u="sng" strike="noStrike">
                          <a:effectLst/>
                          <a:hlinkClick r:id="rId6"/>
                        </a:rPr>
                        <a:t>Coleman-Liau Index</a:t>
                      </a:r>
                      <a:endParaRPr lang="en-US" sz="1200" b="0" i="0" u="sng" strike="noStrike">
                        <a:solidFill>
                          <a:srgbClr val="0563C1"/>
                        </a:solidFill>
                        <a:effectLst/>
                        <a:latin typeface="Calibri" charset="0"/>
                      </a:endParaRPr>
                    </a:p>
                  </a:txBody>
                  <a:tcPr marL="12700" marR="12700" marT="12700" marB="0" anchor="b"/>
                </a:tc>
                <a:tc>
                  <a:txBody>
                    <a:bodyPr/>
                    <a:lstStyle/>
                    <a:p>
                      <a:pPr algn="ctr" fontAlgn="b"/>
                      <a:r>
                        <a:rPr lang="hr-HR" sz="1200" u="none" strike="noStrike">
                          <a:effectLst/>
                        </a:rPr>
                        <a:t>14.04</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14.182</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13.916</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13.97</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13.9</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a:effectLst/>
                        </a:rPr>
                        <a:t>14.05</a:t>
                      </a:r>
                      <a:endParaRPr lang="hr-HR" sz="1200" b="1" i="0" u="none" strike="noStrike">
                        <a:solidFill>
                          <a:srgbClr val="000000"/>
                        </a:solidFill>
                        <a:effectLst/>
                        <a:latin typeface="Arial" charset="0"/>
                      </a:endParaRPr>
                    </a:p>
                  </a:txBody>
                  <a:tcPr marL="12700" marR="12700" marT="12700" marB="0" anchor="b"/>
                </a:tc>
                <a:tc>
                  <a:txBody>
                    <a:bodyPr/>
                    <a:lstStyle/>
                    <a:p>
                      <a:pPr algn="ctr" fontAlgn="b"/>
                      <a:r>
                        <a:rPr lang="hr-HR" sz="1200" u="none" strike="noStrike" dirty="0">
                          <a:effectLst/>
                        </a:rPr>
                        <a:t>13.959</a:t>
                      </a:r>
                      <a:endParaRPr lang="hr-HR" sz="1200" b="1" i="0" u="none" strike="noStrike" dirty="0">
                        <a:solidFill>
                          <a:srgbClr val="000000"/>
                        </a:solidFill>
                        <a:effectLst/>
                        <a:latin typeface="Arial" charset="0"/>
                      </a:endParaRPr>
                    </a:p>
                  </a:txBody>
                  <a:tcPr marL="12700" marR="12700" marT="12700" marB="0" anchor="b"/>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9229074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93037" cy="1143000"/>
          </a:xfrm>
        </p:spPr>
        <p:txBody>
          <a:bodyPr/>
          <a:lstStyle/>
          <a:p>
            <a:pPr algn="ctr">
              <a:lnSpc>
                <a:spcPts val="3600"/>
              </a:lnSpc>
            </a:pPr>
            <a:r>
              <a:rPr lang="en-US" sz="3600">
                <a:solidFill>
                  <a:srgbClr val="C00000"/>
                </a:solidFill>
              </a:rPr>
              <a:t>Example: </a:t>
            </a:r>
            <a:r>
              <a:rPr lang="en-US" sz="3600"/>
              <a:t>Graph of Readability Indices for Satyam and WIPRO</a:t>
            </a:r>
          </a:p>
        </p:txBody>
      </p:sp>
      <p:sp>
        <p:nvSpPr>
          <p:cNvPr id="3" name="Content Placeholder 2"/>
          <p:cNvSpPr>
            <a:spLocks noGrp="1"/>
          </p:cNvSpPr>
          <p:nvPr>
            <p:ph idx="1"/>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339875490"/>
              </p:ext>
            </p:extLst>
          </p:nvPr>
        </p:nvGraphicFramePr>
        <p:xfrm>
          <a:off x="381000" y="2001520"/>
          <a:ext cx="8305800" cy="4780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00606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343775" cy="1143000"/>
          </a:xfrm>
        </p:spPr>
        <p:txBody>
          <a:bodyPr/>
          <a:lstStyle/>
          <a:p>
            <a:pPr algn="ctr"/>
            <a:r>
              <a:rPr lang="en-US" sz="3600">
                <a:solidFill>
                  <a:srgbClr val="C00000"/>
                </a:solidFill>
              </a:rPr>
              <a:t>Example: </a:t>
            </a:r>
            <a:r>
              <a:rPr lang="en-US" sz="3600"/>
              <a:t>Graph of Readability Indices for Satyam and WIPRO</a:t>
            </a:r>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535608545"/>
              </p:ext>
            </p:extLst>
          </p:nvPr>
        </p:nvGraphicFramePr>
        <p:xfrm>
          <a:off x="787400" y="1930400"/>
          <a:ext cx="7670800" cy="485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1151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D6E5A2-EC83-451F-A719-9AC1370DD5CF}" type="slidenum">
              <a:rPr lang="en-US" smtClean="0"/>
              <a:pPr/>
              <a:t>47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19"/>
            <a:ext cx="9144000" cy="6644581"/>
          </a:xfrm>
          <a:prstGeom prst="rect">
            <a:avLst/>
          </a:prstGeom>
        </p:spPr>
      </p:pic>
      <p:sp>
        <p:nvSpPr>
          <p:cNvPr id="4" name="TextBox 3"/>
          <p:cNvSpPr txBox="1"/>
          <p:nvPr/>
        </p:nvSpPr>
        <p:spPr>
          <a:xfrm>
            <a:off x="3124200" y="228600"/>
            <a:ext cx="2402196" cy="400110"/>
          </a:xfrm>
          <a:prstGeom prst="rect">
            <a:avLst/>
          </a:prstGeom>
          <a:solidFill>
            <a:schemeClr val="bg1"/>
          </a:solidFill>
          <a:ln w="28575">
            <a:solidFill>
              <a:srgbClr val="1600EA"/>
            </a:solidFill>
          </a:ln>
        </p:spPr>
        <p:txBody>
          <a:bodyPr wrap="none" rtlCol="0">
            <a:spAutoFit/>
          </a:bodyPr>
          <a:lstStyle/>
          <a:p>
            <a:r>
              <a:rPr lang="en-US" sz="2000" dirty="0">
                <a:solidFill>
                  <a:srgbClr val="C00000"/>
                </a:solidFill>
              </a:rPr>
              <a:t>Example:</a:t>
            </a:r>
            <a:r>
              <a:rPr lang="en-US" sz="2000" dirty="0"/>
              <a:t> Compare</a:t>
            </a:r>
          </a:p>
        </p:txBody>
      </p:sp>
      <p:sp>
        <p:nvSpPr>
          <p:cNvPr id="2" name="Oval 1"/>
          <p:cNvSpPr/>
          <p:nvPr/>
        </p:nvSpPr>
        <p:spPr>
          <a:xfrm>
            <a:off x="2514600" y="3429000"/>
            <a:ext cx="1371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0185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93037" cy="1143000"/>
          </a:xfrm>
        </p:spPr>
        <p:txBody>
          <a:bodyPr/>
          <a:lstStyle/>
          <a:p>
            <a:pPr algn="ctr"/>
            <a:r>
              <a:rPr lang="en-US" sz="3600">
                <a:solidFill>
                  <a:srgbClr val="C00000"/>
                </a:solidFill>
              </a:rPr>
              <a:t>Example: </a:t>
            </a:r>
            <a:r>
              <a:rPr lang="en-US" sz="3600"/>
              <a:t>Cosine Similarity </a:t>
            </a:r>
            <a:br>
              <a:rPr lang="en-US" sz="3600"/>
            </a:br>
            <a:r>
              <a:rPr lang="en-US" sz="3600"/>
              <a:t>Measure Data for Satyam and WIPRO </a:t>
            </a:r>
          </a:p>
        </p:txBody>
      </p:sp>
      <p:sp>
        <p:nvSpPr>
          <p:cNvPr id="4" name="Content Placeholder 1"/>
          <p:cNvSpPr>
            <a:spLocks noGrp="1"/>
          </p:cNvSpPr>
          <p:nvPr>
            <p:ph idx="1"/>
          </p:nvPr>
        </p:nvSpPr>
        <p:spPr>
          <a:xfrm>
            <a:off x="228600" y="1828801"/>
            <a:ext cx="8763000" cy="1371600"/>
          </a:xfrm>
          <a:solidFill>
            <a:schemeClr val="bg1"/>
          </a:solidFill>
        </p:spPr>
        <p:txBody>
          <a:bodyPr>
            <a:normAutofit/>
          </a:bodyPr>
          <a:lstStyle/>
          <a:p>
            <a:pPr marL="0" indent="0">
              <a:lnSpc>
                <a:spcPts val="2000"/>
              </a:lnSpc>
              <a:spcBef>
                <a:spcPts val="0"/>
              </a:spcBef>
              <a:buNone/>
            </a:pPr>
            <a:r>
              <a:rPr lang="en-US" sz="2000" dirty="0"/>
              <a:t>Once your click on the </a:t>
            </a:r>
            <a:r>
              <a:rPr lang="en-US" sz="2000" dirty="0">
                <a:solidFill>
                  <a:srgbClr val="0E32D4"/>
                </a:solidFill>
              </a:rPr>
              <a:t>Compare</a:t>
            </a:r>
            <a:r>
              <a:rPr lang="en-US" sz="2000" dirty="0"/>
              <a:t> button after selecting the two years filings, the system will yield the result in a CSV file which you can open and save in Excel. Repeating this process for each pair, (2003, 2008), (2003, 2007), (2003, 2006), (2003, 2005), (2003, 2005), and (2003, 2004), I obtained the following data. </a:t>
            </a:r>
          </a:p>
        </p:txBody>
      </p:sp>
      <p:graphicFrame>
        <p:nvGraphicFramePr>
          <p:cNvPr id="5" name="Table 4"/>
          <p:cNvGraphicFramePr>
            <a:graphicFrameLocks noGrp="1"/>
          </p:cNvGraphicFramePr>
          <p:nvPr>
            <p:extLst>
              <p:ext uri="{D42A27DB-BD31-4B8C-83A1-F6EECF244321}">
                <p14:modId xmlns:p14="http://schemas.microsoft.com/office/powerpoint/2010/main" val="1936027791"/>
              </p:ext>
            </p:extLst>
          </p:nvPr>
        </p:nvGraphicFramePr>
        <p:xfrm>
          <a:off x="152401" y="2971800"/>
          <a:ext cx="8827543" cy="2161476"/>
        </p:xfrm>
        <a:graphic>
          <a:graphicData uri="http://schemas.openxmlformats.org/drawingml/2006/table">
            <a:tbl>
              <a:tblPr>
                <a:tableStyleId>{5C22544A-7EE6-4342-B048-85BDC9FD1C3A}</a:tableStyleId>
              </a:tblPr>
              <a:tblGrid>
                <a:gridCol w="719097">
                  <a:extLst>
                    <a:ext uri="{9D8B030D-6E8A-4147-A177-3AD203B41FA5}">
                      <a16:colId xmlns:a16="http://schemas.microsoft.com/office/drawing/2014/main" xmlns="" val="20000"/>
                    </a:ext>
                  </a:extLst>
                </a:gridCol>
                <a:gridCol w="1057983">
                  <a:extLst>
                    <a:ext uri="{9D8B030D-6E8A-4147-A177-3AD203B41FA5}">
                      <a16:colId xmlns:a16="http://schemas.microsoft.com/office/drawing/2014/main" xmlns="" val="20001"/>
                    </a:ext>
                  </a:extLst>
                </a:gridCol>
                <a:gridCol w="1256355">
                  <a:extLst>
                    <a:ext uri="{9D8B030D-6E8A-4147-A177-3AD203B41FA5}">
                      <a16:colId xmlns:a16="http://schemas.microsoft.com/office/drawing/2014/main" xmlns="" val="20002"/>
                    </a:ext>
                  </a:extLst>
                </a:gridCol>
                <a:gridCol w="1363805">
                  <a:extLst>
                    <a:ext uri="{9D8B030D-6E8A-4147-A177-3AD203B41FA5}">
                      <a16:colId xmlns:a16="http://schemas.microsoft.com/office/drawing/2014/main" xmlns="" val="20003"/>
                    </a:ext>
                  </a:extLst>
                </a:gridCol>
                <a:gridCol w="1347275">
                  <a:extLst>
                    <a:ext uri="{9D8B030D-6E8A-4147-A177-3AD203B41FA5}">
                      <a16:colId xmlns:a16="http://schemas.microsoft.com/office/drawing/2014/main" xmlns="" val="20004"/>
                    </a:ext>
                  </a:extLst>
                </a:gridCol>
                <a:gridCol w="983593">
                  <a:extLst>
                    <a:ext uri="{9D8B030D-6E8A-4147-A177-3AD203B41FA5}">
                      <a16:colId xmlns:a16="http://schemas.microsoft.com/office/drawing/2014/main" xmlns="" val="20005"/>
                    </a:ext>
                  </a:extLst>
                </a:gridCol>
                <a:gridCol w="1115842">
                  <a:extLst>
                    <a:ext uri="{9D8B030D-6E8A-4147-A177-3AD203B41FA5}">
                      <a16:colId xmlns:a16="http://schemas.microsoft.com/office/drawing/2014/main" xmlns="" val="20006"/>
                    </a:ext>
                  </a:extLst>
                </a:gridCol>
                <a:gridCol w="983593">
                  <a:extLst>
                    <a:ext uri="{9D8B030D-6E8A-4147-A177-3AD203B41FA5}">
                      <a16:colId xmlns:a16="http://schemas.microsoft.com/office/drawing/2014/main" xmlns="" val="20007"/>
                    </a:ext>
                  </a:extLst>
                </a:gridCol>
              </a:tblGrid>
              <a:tr h="639593">
                <a:tc>
                  <a:txBody>
                    <a:bodyPr/>
                    <a:lstStyle/>
                    <a:p>
                      <a:pPr algn="l" fontAlgn="b"/>
                      <a:r>
                        <a:rPr lang="en-US" sz="1200" b="0" u="none" strike="noStrike">
                          <a:solidFill>
                            <a:srgbClr val="0E32D4"/>
                          </a:solidFill>
                          <a:effectLst/>
                          <a:latin typeface="+mj-lt"/>
                        </a:rPr>
                        <a:t>Cosine Similarity Scores 20F</a:t>
                      </a:r>
                      <a:endParaRPr lang="en-US" sz="1200" b="0" i="0" u="none" strike="noStrike">
                        <a:solidFill>
                          <a:srgbClr val="0E32D4"/>
                        </a:solidFill>
                        <a:effectLst/>
                        <a:latin typeface="+mj-lt"/>
                      </a:endParaRPr>
                    </a:p>
                  </a:txBody>
                  <a:tcPr marL="10096" marR="10096" marT="10096" marB="0" anchor="b"/>
                </a:tc>
                <a:tc>
                  <a:txBody>
                    <a:bodyPr/>
                    <a:lstStyle/>
                    <a:p>
                      <a:pPr algn="l" fontAlgn="b"/>
                      <a:endParaRPr lang="en-US" sz="1200" b="0" i="0" u="none" strike="noStrike" dirty="0">
                        <a:solidFill>
                          <a:srgbClr val="0E32D4"/>
                        </a:solidFill>
                        <a:effectLst/>
                        <a:latin typeface="+mj-lt"/>
                      </a:endParaRPr>
                    </a:p>
                  </a:txBody>
                  <a:tcPr marL="10096" marR="10096" marT="10096" marB="0" anchor="b"/>
                </a:tc>
                <a:tc>
                  <a:txBody>
                    <a:bodyPr/>
                    <a:lstStyle/>
                    <a:p>
                      <a:pPr algn="ctr" fontAlgn="b"/>
                      <a:r>
                        <a:rPr lang="en-US" sz="1200" b="0" u="none" strike="noStrike">
                          <a:solidFill>
                            <a:srgbClr val="0E32D4"/>
                          </a:solidFill>
                          <a:effectLst/>
                          <a:latin typeface="+mj-lt"/>
                        </a:rPr>
                        <a:t>File 1 VS File 2</a:t>
                      </a:r>
                      <a:endParaRPr lang="en-US" sz="1200" b="0" i="0" u="none" strike="noStrike">
                        <a:solidFill>
                          <a:srgbClr val="0E32D4"/>
                        </a:solidFill>
                        <a:effectLst/>
                        <a:latin typeface="+mj-lt"/>
                      </a:endParaRPr>
                    </a:p>
                  </a:txBody>
                  <a:tcPr marL="10096" marR="10096" marT="10096" marB="0" anchor="b"/>
                </a:tc>
                <a:tc>
                  <a:txBody>
                    <a:bodyPr/>
                    <a:lstStyle/>
                    <a:p>
                      <a:pPr algn="ctr" fontAlgn="b"/>
                      <a:r>
                        <a:rPr lang="sk-SK" sz="1200" b="0" u="none" strike="noStrike" dirty="0">
                          <a:solidFill>
                            <a:srgbClr val="0E32D4"/>
                          </a:solidFill>
                          <a:effectLst/>
                          <a:latin typeface="+mj-lt"/>
                        </a:rPr>
                        <a:t> </a:t>
                      </a:r>
                      <a:endParaRPr lang="sk-SK" sz="1200" b="0" i="0" u="none" strike="noStrike" dirty="0">
                        <a:solidFill>
                          <a:srgbClr val="0E32D4"/>
                        </a:solidFill>
                        <a:effectLst/>
                        <a:latin typeface="+mj-lt"/>
                      </a:endParaRPr>
                    </a:p>
                  </a:txBody>
                  <a:tcPr marL="10096" marR="10096" marT="10096" marB="0" anchor="b"/>
                </a:tc>
                <a:tc>
                  <a:txBody>
                    <a:bodyPr/>
                    <a:lstStyle/>
                    <a:p>
                      <a:pPr algn="ctr" fontAlgn="b"/>
                      <a:r>
                        <a:rPr lang="sk-SK" sz="1200" b="0" u="none" strike="noStrike">
                          <a:solidFill>
                            <a:srgbClr val="0E32D4"/>
                          </a:solidFill>
                          <a:effectLst/>
                          <a:latin typeface="+mj-lt"/>
                        </a:rPr>
                        <a:t> </a:t>
                      </a:r>
                      <a:endParaRPr lang="sk-SK" sz="1200" b="0" i="0" u="none" strike="noStrike">
                        <a:solidFill>
                          <a:srgbClr val="0E32D4"/>
                        </a:solidFill>
                        <a:effectLst/>
                        <a:latin typeface="+mj-lt"/>
                      </a:endParaRPr>
                    </a:p>
                  </a:txBody>
                  <a:tcPr marL="10096" marR="10096" marT="10096" marB="0" anchor="b"/>
                </a:tc>
                <a:tc>
                  <a:txBody>
                    <a:bodyPr/>
                    <a:lstStyle/>
                    <a:p>
                      <a:pPr algn="ctr" fontAlgn="b"/>
                      <a:r>
                        <a:rPr lang="sk-SK" sz="1200" b="0" u="none" strike="noStrike" dirty="0">
                          <a:solidFill>
                            <a:srgbClr val="0E32D4"/>
                          </a:solidFill>
                          <a:effectLst/>
                          <a:latin typeface="+mj-lt"/>
                        </a:rPr>
                        <a:t> </a:t>
                      </a:r>
                      <a:endParaRPr lang="sk-SK" sz="1200" b="0" i="0" u="none" strike="noStrike" dirty="0">
                        <a:solidFill>
                          <a:srgbClr val="0E32D4"/>
                        </a:solidFill>
                        <a:effectLst/>
                        <a:latin typeface="+mj-lt"/>
                      </a:endParaRPr>
                    </a:p>
                  </a:txBody>
                  <a:tcPr marL="10096" marR="10096" marT="10096" marB="0" anchor="b"/>
                </a:tc>
                <a:tc>
                  <a:txBody>
                    <a:bodyPr/>
                    <a:lstStyle/>
                    <a:p>
                      <a:pPr algn="ctr" fontAlgn="b"/>
                      <a:r>
                        <a:rPr lang="sk-SK" sz="1200" b="0" u="none" strike="noStrike">
                          <a:solidFill>
                            <a:srgbClr val="0E32D4"/>
                          </a:solidFill>
                          <a:effectLst/>
                          <a:latin typeface="+mj-lt"/>
                        </a:rPr>
                        <a:t> </a:t>
                      </a:r>
                      <a:endParaRPr lang="sk-SK" sz="1200" b="0" i="0" u="none" strike="noStrike">
                        <a:solidFill>
                          <a:srgbClr val="0E32D4"/>
                        </a:solidFill>
                        <a:effectLst/>
                        <a:latin typeface="+mj-lt"/>
                      </a:endParaRPr>
                    </a:p>
                  </a:txBody>
                  <a:tcPr marL="10096" marR="10096" marT="10096" marB="0" anchor="b"/>
                </a:tc>
                <a:tc>
                  <a:txBody>
                    <a:bodyPr/>
                    <a:lstStyle/>
                    <a:p>
                      <a:pPr algn="ctr" fontAlgn="b"/>
                      <a:r>
                        <a:rPr lang="sk-SK" sz="1200" b="0" u="none" strike="noStrike">
                          <a:solidFill>
                            <a:srgbClr val="0E32D4"/>
                          </a:solidFill>
                          <a:effectLst/>
                          <a:latin typeface="+mj-lt"/>
                        </a:rPr>
                        <a:t> </a:t>
                      </a:r>
                      <a:endParaRPr lang="sk-SK" sz="1200" b="0" i="0" u="none" strike="noStrike">
                        <a:solidFill>
                          <a:srgbClr val="0E32D4"/>
                        </a:solidFill>
                        <a:effectLst/>
                        <a:latin typeface="+mj-lt"/>
                      </a:endParaRPr>
                    </a:p>
                  </a:txBody>
                  <a:tcPr marL="10096" marR="10096" marT="10096" marB="0" anchor="b"/>
                </a:tc>
                <a:extLst>
                  <a:ext uri="{0D108BD9-81ED-4DB2-BD59-A6C34878D82A}">
                    <a16:rowId xmlns:a16="http://schemas.microsoft.com/office/drawing/2014/main" xmlns="" val="10000"/>
                  </a:ext>
                </a:extLst>
              </a:tr>
              <a:tr h="324150">
                <a:tc>
                  <a:txBody>
                    <a:bodyPr/>
                    <a:lstStyle/>
                    <a:p>
                      <a:pPr algn="l" fontAlgn="b"/>
                      <a:r>
                        <a:rPr lang="en-US" sz="1200" b="0" u="none" strike="noStrike">
                          <a:solidFill>
                            <a:srgbClr val="0E32D4"/>
                          </a:solidFill>
                          <a:effectLst/>
                          <a:latin typeface="+mj-lt"/>
                        </a:rPr>
                        <a:t>Satyam</a:t>
                      </a:r>
                      <a:endParaRPr lang="en-US" sz="1200" b="0" i="0" u="none" strike="noStrike">
                        <a:solidFill>
                          <a:srgbClr val="0E32D4"/>
                        </a:solidFill>
                        <a:effectLst/>
                        <a:latin typeface="+mj-lt"/>
                      </a:endParaRPr>
                    </a:p>
                  </a:txBody>
                  <a:tcPr marL="10096" marR="10096" marT="10096" marB="0" anchor="b"/>
                </a:tc>
                <a:tc>
                  <a:txBody>
                    <a:bodyPr/>
                    <a:lstStyle/>
                    <a:p>
                      <a:pPr algn="ctr" fontAlgn="b"/>
                      <a:r>
                        <a:rPr lang="en-US" sz="1200" b="0" u="none" strike="noStrike">
                          <a:solidFill>
                            <a:srgbClr val="0E32D4"/>
                          </a:solidFill>
                          <a:effectLst/>
                          <a:latin typeface="+mj-lt"/>
                        </a:rPr>
                        <a:t>CIK</a:t>
                      </a:r>
                      <a:endParaRPr lang="en-US" sz="1200" b="0" i="0" u="none" strike="noStrike">
                        <a:solidFill>
                          <a:srgbClr val="0E32D4"/>
                        </a:solidFill>
                        <a:effectLst/>
                        <a:latin typeface="+mj-lt"/>
                      </a:endParaRPr>
                    </a:p>
                  </a:txBody>
                  <a:tcPr marL="10096" marR="10096" marT="10096" marB="0" anchor="b"/>
                </a:tc>
                <a:tc>
                  <a:txBody>
                    <a:bodyPr/>
                    <a:lstStyle/>
                    <a:p>
                      <a:pPr algn="ctr" fontAlgn="b"/>
                      <a:r>
                        <a:rPr lang="nl-NL" sz="1200" b="0" u="none" strike="noStrike" dirty="0">
                          <a:solidFill>
                            <a:srgbClr val="0E32D4"/>
                          </a:solidFill>
                          <a:effectLst/>
                          <a:latin typeface="+mj-lt"/>
                        </a:rPr>
                        <a:t>2008 VS 2003</a:t>
                      </a:r>
                      <a:endParaRPr lang="nl-NL" sz="1200" b="0" i="0" u="none" strike="noStrike" dirty="0">
                        <a:solidFill>
                          <a:srgbClr val="0E32D4"/>
                        </a:solidFill>
                        <a:effectLst/>
                        <a:latin typeface="+mj-lt"/>
                      </a:endParaRPr>
                    </a:p>
                  </a:txBody>
                  <a:tcPr marL="10096" marR="10096" marT="10096" marB="0" anchor="b"/>
                </a:tc>
                <a:tc>
                  <a:txBody>
                    <a:bodyPr/>
                    <a:lstStyle/>
                    <a:p>
                      <a:pPr algn="ctr" fontAlgn="b"/>
                      <a:r>
                        <a:rPr lang="nl-NL" sz="1200" b="0" u="none" strike="noStrike">
                          <a:solidFill>
                            <a:srgbClr val="0E32D4"/>
                          </a:solidFill>
                          <a:effectLst/>
                          <a:latin typeface="+mj-lt"/>
                        </a:rPr>
                        <a:t>2007 VS 2003</a:t>
                      </a:r>
                      <a:endParaRPr lang="nl-NL"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2006 VS 2003</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2005 VS 2003</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2004 20F/A VS 2003</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2004 VS 2003</a:t>
                      </a:r>
                      <a:endParaRPr lang="is-IS" sz="1200" b="0" i="0" u="none" strike="noStrike">
                        <a:solidFill>
                          <a:srgbClr val="0E32D4"/>
                        </a:solidFill>
                        <a:effectLst/>
                        <a:latin typeface="+mj-lt"/>
                      </a:endParaRPr>
                    </a:p>
                  </a:txBody>
                  <a:tcPr marL="10096" marR="10096" marT="10096" marB="0" anchor="b"/>
                </a:tc>
                <a:extLst>
                  <a:ext uri="{0D108BD9-81ED-4DB2-BD59-A6C34878D82A}">
                    <a16:rowId xmlns:a16="http://schemas.microsoft.com/office/drawing/2014/main" xmlns="" val="10001"/>
                  </a:ext>
                </a:extLst>
              </a:tr>
              <a:tr h="283676">
                <a:tc>
                  <a:txBody>
                    <a:bodyPr/>
                    <a:lstStyle/>
                    <a:p>
                      <a:pPr algn="l" fontAlgn="b"/>
                      <a:r>
                        <a:rPr lang="sk-SK" sz="1200" b="0" u="none" strike="noStrike">
                          <a:solidFill>
                            <a:srgbClr val="0E32D4"/>
                          </a:solidFill>
                          <a:effectLst/>
                          <a:latin typeface="+mj-lt"/>
                        </a:rPr>
                        <a:t> </a:t>
                      </a:r>
                      <a:endParaRPr lang="sk-SK"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1106056</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dirty="0">
                          <a:solidFill>
                            <a:srgbClr val="0E32D4"/>
                          </a:solidFill>
                          <a:effectLst/>
                          <a:latin typeface="+mj-lt"/>
                        </a:rPr>
                        <a:t>0.986219031</a:t>
                      </a:r>
                      <a:endParaRPr lang="is-IS" sz="1200" b="0" i="0" u="none" strike="noStrike" dirty="0">
                        <a:solidFill>
                          <a:srgbClr val="0E32D4"/>
                        </a:solidFill>
                        <a:effectLst/>
                        <a:latin typeface="+mj-lt"/>
                      </a:endParaRPr>
                    </a:p>
                  </a:txBody>
                  <a:tcPr marL="10096" marR="10096" marT="10096" marB="0" anchor="b"/>
                </a:tc>
                <a:tc>
                  <a:txBody>
                    <a:bodyPr/>
                    <a:lstStyle/>
                    <a:p>
                      <a:pPr algn="ctr" fontAlgn="b"/>
                      <a:r>
                        <a:rPr lang="fi-FI" sz="1200" b="0" u="none" strike="noStrike">
                          <a:solidFill>
                            <a:srgbClr val="0E32D4"/>
                          </a:solidFill>
                          <a:effectLst/>
                          <a:latin typeface="+mj-lt"/>
                        </a:rPr>
                        <a:t>0.986518731</a:t>
                      </a:r>
                      <a:endParaRPr lang="fi-FI" sz="1200" b="0" i="0" u="none" strike="noStrike">
                        <a:solidFill>
                          <a:srgbClr val="0E32D4"/>
                        </a:solidFill>
                        <a:effectLst/>
                        <a:latin typeface="+mj-lt"/>
                      </a:endParaRPr>
                    </a:p>
                  </a:txBody>
                  <a:tcPr marL="10096" marR="10096" marT="10096" marB="0" anchor="b"/>
                </a:tc>
                <a:tc>
                  <a:txBody>
                    <a:bodyPr/>
                    <a:lstStyle/>
                    <a:p>
                      <a:pPr algn="ctr" fontAlgn="b"/>
                      <a:r>
                        <a:rPr lang="fi-FI" sz="1200" b="0" u="none" strike="noStrike">
                          <a:solidFill>
                            <a:srgbClr val="0E32D4"/>
                          </a:solidFill>
                          <a:effectLst/>
                          <a:latin typeface="+mj-lt"/>
                        </a:rPr>
                        <a:t>0.986687789</a:t>
                      </a:r>
                      <a:endParaRPr lang="fi-FI"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0.983219142</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0.884167909</a:t>
                      </a:r>
                      <a:endParaRPr lang="is-IS" sz="1200" b="0" i="0" u="none" strike="noStrike">
                        <a:solidFill>
                          <a:srgbClr val="0E32D4"/>
                        </a:solidFill>
                        <a:effectLst/>
                        <a:latin typeface="+mj-lt"/>
                      </a:endParaRPr>
                    </a:p>
                  </a:txBody>
                  <a:tcPr marL="10096" marR="10096" marT="10096" marB="0" anchor="b"/>
                </a:tc>
                <a:tc>
                  <a:txBody>
                    <a:bodyPr/>
                    <a:lstStyle/>
                    <a:p>
                      <a:pPr algn="ctr" fontAlgn="b"/>
                      <a:r>
                        <a:rPr lang="nb-NO" sz="1200" b="0" u="none" strike="noStrike">
                          <a:solidFill>
                            <a:srgbClr val="0E32D4"/>
                          </a:solidFill>
                          <a:effectLst/>
                          <a:latin typeface="+mj-lt"/>
                        </a:rPr>
                        <a:t>0.995569951</a:t>
                      </a:r>
                      <a:endParaRPr lang="nb-NO" sz="1200" b="0" i="0" u="none" strike="noStrike">
                        <a:solidFill>
                          <a:srgbClr val="0E32D4"/>
                        </a:solidFill>
                        <a:effectLst/>
                        <a:latin typeface="+mj-lt"/>
                      </a:endParaRPr>
                    </a:p>
                  </a:txBody>
                  <a:tcPr marL="10096" marR="10096" marT="10096" marB="0" anchor="b"/>
                </a:tc>
                <a:extLst>
                  <a:ext uri="{0D108BD9-81ED-4DB2-BD59-A6C34878D82A}">
                    <a16:rowId xmlns:a16="http://schemas.microsoft.com/office/drawing/2014/main" xmlns="" val="10002"/>
                  </a:ext>
                </a:extLst>
              </a:tr>
              <a:tr h="166429">
                <a:tc>
                  <a:txBody>
                    <a:bodyPr/>
                    <a:lstStyle/>
                    <a:p>
                      <a:pPr algn="l"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dirty="0">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extLst>
                  <a:ext uri="{0D108BD9-81ED-4DB2-BD59-A6C34878D82A}">
                    <a16:rowId xmlns:a16="http://schemas.microsoft.com/office/drawing/2014/main" xmlns="" val="10003"/>
                  </a:ext>
                </a:extLst>
              </a:tr>
              <a:tr h="283676">
                <a:tc>
                  <a:txBody>
                    <a:bodyPr/>
                    <a:lstStyle/>
                    <a:p>
                      <a:pPr algn="l" fontAlgn="b"/>
                      <a:r>
                        <a:rPr lang="en-US" sz="1200" b="0" u="none" strike="noStrike">
                          <a:solidFill>
                            <a:srgbClr val="0E32D4"/>
                          </a:solidFill>
                          <a:effectLst/>
                          <a:latin typeface="+mj-lt"/>
                        </a:rPr>
                        <a:t>WIPRO</a:t>
                      </a:r>
                      <a:endParaRPr lang="en-US" sz="1200" b="0" i="0" u="none" strike="noStrike">
                        <a:solidFill>
                          <a:srgbClr val="0E32D4"/>
                        </a:solidFill>
                        <a:effectLst/>
                        <a:latin typeface="+mj-lt"/>
                      </a:endParaRPr>
                    </a:p>
                  </a:txBody>
                  <a:tcPr marL="10096" marR="10096" marT="10096" marB="0" anchor="b"/>
                </a:tc>
                <a:tc>
                  <a:txBody>
                    <a:bodyPr/>
                    <a:lstStyle/>
                    <a:p>
                      <a:pPr algn="ctr" fontAlgn="b"/>
                      <a:r>
                        <a:rPr lang="en-US" sz="1200" b="0" u="none" strike="noStrike" dirty="0">
                          <a:solidFill>
                            <a:srgbClr val="0E32D4"/>
                          </a:solidFill>
                          <a:effectLst/>
                          <a:latin typeface="+mj-lt"/>
                        </a:rPr>
                        <a:t>CIK</a:t>
                      </a:r>
                      <a:endParaRPr lang="en-US" sz="1200" b="0" i="0" u="none" strike="noStrike" dirty="0">
                        <a:solidFill>
                          <a:srgbClr val="0E32D4"/>
                        </a:solidFill>
                        <a:effectLst/>
                        <a:latin typeface="+mj-lt"/>
                      </a:endParaRPr>
                    </a:p>
                  </a:txBody>
                  <a:tcPr marL="10096" marR="10096" marT="10096" marB="0" anchor="b"/>
                </a:tc>
                <a:tc>
                  <a:txBody>
                    <a:bodyPr/>
                    <a:lstStyle/>
                    <a:p>
                      <a:pPr algn="ctr" fontAlgn="b"/>
                      <a:r>
                        <a:rPr lang="nl-NL" sz="1200" b="0" u="none" strike="noStrike" dirty="0">
                          <a:solidFill>
                            <a:srgbClr val="0E32D4"/>
                          </a:solidFill>
                          <a:effectLst/>
                          <a:latin typeface="+mj-lt"/>
                        </a:rPr>
                        <a:t>2008 VS 2003</a:t>
                      </a:r>
                      <a:endParaRPr lang="nl-NL" sz="1200" b="0" i="0" u="none" strike="noStrike" dirty="0">
                        <a:solidFill>
                          <a:srgbClr val="0E32D4"/>
                        </a:solidFill>
                        <a:effectLst/>
                        <a:latin typeface="+mj-lt"/>
                      </a:endParaRPr>
                    </a:p>
                  </a:txBody>
                  <a:tcPr marL="10096" marR="10096" marT="10096" marB="0" anchor="b"/>
                </a:tc>
                <a:tc>
                  <a:txBody>
                    <a:bodyPr/>
                    <a:lstStyle/>
                    <a:p>
                      <a:pPr algn="ctr" fontAlgn="b"/>
                      <a:r>
                        <a:rPr lang="nl-NL" sz="1200" b="0" u="none" strike="noStrike">
                          <a:solidFill>
                            <a:srgbClr val="0E32D4"/>
                          </a:solidFill>
                          <a:effectLst/>
                          <a:latin typeface="+mj-lt"/>
                        </a:rPr>
                        <a:t>2007 VS 2003</a:t>
                      </a:r>
                      <a:endParaRPr lang="nl-NL"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2006 VS 2003</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2005 VS 2003</a:t>
                      </a:r>
                      <a:endParaRPr lang="is-IS" sz="1200" b="0" i="0" u="none" strike="noStrike">
                        <a:solidFill>
                          <a:srgbClr val="0E32D4"/>
                        </a:solidFill>
                        <a:effectLst/>
                        <a:latin typeface="+mj-lt"/>
                      </a:endParaRPr>
                    </a:p>
                  </a:txBody>
                  <a:tcPr marL="10096" marR="10096" marT="10096" marB="0" anchor="b"/>
                </a:tc>
                <a:tc>
                  <a:txBody>
                    <a:bodyPr/>
                    <a:lstStyle/>
                    <a:p>
                      <a:pPr algn="ctr" fontAlgn="b"/>
                      <a:r>
                        <a:rPr lang="nl-NL" sz="1200" b="0" u="none" strike="noStrike">
                          <a:solidFill>
                            <a:srgbClr val="0E32D4"/>
                          </a:solidFill>
                          <a:effectLst/>
                          <a:latin typeface="+mj-lt"/>
                        </a:rPr>
                        <a:t>2004/A VS 2003</a:t>
                      </a:r>
                      <a:endParaRPr lang="nl-NL"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2004 VS 2003</a:t>
                      </a:r>
                      <a:endParaRPr lang="is-IS" sz="1200" b="0" i="0" u="none" strike="noStrike">
                        <a:solidFill>
                          <a:srgbClr val="0E32D4"/>
                        </a:solidFill>
                        <a:effectLst/>
                        <a:latin typeface="+mj-lt"/>
                      </a:endParaRPr>
                    </a:p>
                  </a:txBody>
                  <a:tcPr marL="10096" marR="10096" marT="10096" marB="0" anchor="b"/>
                </a:tc>
                <a:extLst>
                  <a:ext uri="{0D108BD9-81ED-4DB2-BD59-A6C34878D82A}">
                    <a16:rowId xmlns:a16="http://schemas.microsoft.com/office/drawing/2014/main" xmlns="" val="10004"/>
                  </a:ext>
                </a:extLst>
              </a:tr>
              <a:tr h="283676">
                <a:tc>
                  <a:txBody>
                    <a:bodyPr/>
                    <a:lstStyle/>
                    <a:p>
                      <a:pPr algn="l" fontAlgn="b"/>
                      <a:r>
                        <a:rPr lang="sk-SK" sz="1200" b="0" u="none" strike="noStrike">
                          <a:solidFill>
                            <a:srgbClr val="0E32D4"/>
                          </a:solidFill>
                          <a:effectLst/>
                          <a:latin typeface="+mj-lt"/>
                        </a:rPr>
                        <a:t> </a:t>
                      </a:r>
                      <a:endParaRPr lang="sk-SK"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1123799</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dirty="0">
                          <a:solidFill>
                            <a:srgbClr val="0E32D4"/>
                          </a:solidFill>
                          <a:effectLst/>
                          <a:latin typeface="+mj-lt"/>
                        </a:rPr>
                        <a:t>0.992107956</a:t>
                      </a:r>
                      <a:endParaRPr lang="is-IS" sz="1200" b="0" i="0" u="none" strike="noStrike" dirty="0">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0.993143381</a:t>
                      </a:r>
                      <a:endParaRPr lang="is-IS" sz="1200" b="0" i="0" u="none" strike="noStrike">
                        <a:solidFill>
                          <a:srgbClr val="0E32D4"/>
                        </a:solidFill>
                        <a:effectLst/>
                        <a:latin typeface="+mj-lt"/>
                      </a:endParaRPr>
                    </a:p>
                  </a:txBody>
                  <a:tcPr marL="10096" marR="10096" marT="10096" marB="0" anchor="b"/>
                </a:tc>
                <a:tc>
                  <a:txBody>
                    <a:bodyPr/>
                    <a:lstStyle/>
                    <a:p>
                      <a:pPr algn="ctr" fontAlgn="b"/>
                      <a:r>
                        <a:rPr lang="tr-TR" sz="1200" b="0" u="none" strike="noStrike">
                          <a:solidFill>
                            <a:srgbClr val="0E32D4"/>
                          </a:solidFill>
                          <a:effectLst/>
                          <a:latin typeface="+mj-lt"/>
                        </a:rPr>
                        <a:t>0.993785122</a:t>
                      </a:r>
                      <a:endParaRPr lang="tr-TR" sz="1200" b="0" i="0" u="none" strike="noStrike">
                        <a:solidFill>
                          <a:srgbClr val="0E32D4"/>
                        </a:solidFill>
                        <a:effectLst/>
                        <a:latin typeface="+mj-lt"/>
                      </a:endParaRPr>
                    </a:p>
                  </a:txBody>
                  <a:tcPr marL="10096" marR="10096" marT="10096" marB="0" anchor="b"/>
                </a:tc>
                <a:tc>
                  <a:txBody>
                    <a:bodyPr/>
                    <a:lstStyle/>
                    <a:p>
                      <a:pPr algn="ctr" fontAlgn="b"/>
                      <a:r>
                        <a:rPr lang="it-IT" sz="1200" b="0" u="none" strike="noStrike">
                          <a:solidFill>
                            <a:srgbClr val="0E32D4"/>
                          </a:solidFill>
                          <a:effectLst/>
                          <a:latin typeface="+mj-lt"/>
                        </a:rPr>
                        <a:t>0.992941528</a:t>
                      </a:r>
                      <a:endParaRPr lang="it-IT" sz="1200" b="0" i="0" u="none" strike="noStrike">
                        <a:solidFill>
                          <a:srgbClr val="0E32D4"/>
                        </a:solidFill>
                        <a:effectLst/>
                        <a:latin typeface="+mj-lt"/>
                      </a:endParaRPr>
                    </a:p>
                  </a:txBody>
                  <a:tcPr marL="10096" marR="10096" marT="10096" marB="0" anchor="b"/>
                </a:tc>
                <a:tc>
                  <a:txBody>
                    <a:bodyPr/>
                    <a:lstStyle/>
                    <a:p>
                      <a:pPr algn="ctr" fontAlgn="b"/>
                      <a:r>
                        <a:rPr lang="nb-NO" sz="1200" b="0" u="none" strike="noStrike">
                          <a:solidFill>
                            <a:srgbClr val="0E32D4"/>
                          </a:solidFill>
                          <a:effectLst/>
                          <a:latin typeface="+mj-lt"/>
                        </a:rPr>
                        <a:t>0.802915992</a:t>
                      </a:r>
                      <a:endParaRPr lang="nb-NO" sz="1200" b="0" i="0" u="none" strike="noStrike">
                        <a:solidFill>
                          <a:srgbClr val="0E32D4"/>
                        </a:solidFill>
                        <a:effectLst/>
                        <a:latin typeface="+mj-lt"/>
                      </a:endParaRPr>
                    </a:p>
                  </a:txBody>
                  <a:tcPr marL="10096" marR="10096" marT="10096" marB="0" anchor="b"/>
                </a:tc>
                <a:tc>
                  <a:txBody>
                    <a:bodyPr/>
                    <a:lstStyle/>
                    <a:p>
                      <a:pPr algn="ctr" fontAlgn="b"/>
                      <a:r>
                        <a:rPr lang="nb-NO" sz="1200" b="0" u="none" strike="noStrike" dirty="0">
                          <a:solidFill>
                            <a:srgbClr val="0E32D4"/>
                          </a:solidFill>
                          <a:effectLst/>
                          <a:latin typeface="+mj-lt"/>
                        </a:rPr>
                        <a:t>0.996115982</a:t>
                      </a:r>
                      <a:endParaRPr lang="nb-NO" sz="1200" b="0" i="0" u="none" strike="noStrike" dirty="0">
                        <a:solidFill>
                          <a:srgbClr val="0E32D4"/>
                        </a:solidFill>
                        <a:effectLst/>
                        <a:latin typeface="+mj-lt"/>
                      </a:endParaRPr>
                    </a:p>
                  </a:txBody>
                  <a:tcPr marL="10096" marR="10096" marT="10096" marB="0" anchor="b"/>
                </a:tc>
                <a:extLst>
                  <a:ext uri="{0D108BD9-81ED-4DB2-BD59-A6C34878D82A}">
                    <a16:rowId xmlns:a16="http://schemas.microsoft.com/office/drawing/2014/main" xmlns="" val="10005"/>
                  </a:ext>
                </a:extLst>
              </a:tr>
            </a:tbl>
          </a:graphicData>
        </a:graphic>
      </p:graphicFrame>
      <p:graphicFrame>
        <p:nvGraphicFramePr>
          <p:cNvPr id="8" name="Table 7"/>
          <p:cNvGraphicFramePr>
            <a:graphicFrameLocks noGrp="1"/>
          </p:cNvGraphicFramePr>
          <p:nvPr>
            <p:extLst/>
          </p:nvPr>
        </p:nvGraphicFramePr>
        <p:xfrm>
          <a:off x="2286000" y="5257800"/>
          <a:ext cx="4572000" cy="1610360"/>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xmlns="" val="20000"/>
                    </a:ext>
                  </a:extLst>
                </a:gridCol>
                <a:gridCol w="1571625">
                  <a:extLst>
                    <a:ext uri="{9D8B030D-6E8A-4147-A177-3AD203B41FA5}">
                      <a16:colId xmlns:a16="http://schemas.microsoft.com/office/drawing/2014/main" xmlns="" val="20001"/>
                    </a:ext>
                  </a:extLst>
                </a:gridCol>
                <a:gridCol w="1552575">
                  <a:extLst>
                    <a:ext uri="{9D8B030D-6E8A-4147-A177-3AD203B41FA5}">
                      <a16:colId xmlns:a16="http://schemas.microsoft.com/office/drawing/2014/main" xmlns="" val="20002"/>
                    </a:ext>
                  </a:extLst>
                </a:gridCol>
              </a:tblGrid>
              <a:tr h="215900">
                <a:tc>
                  <a:txBody>
                    <a:bodyPr/>
                    <a:lstStyle/>
                    <a:p>
                      <a:pPr algn="ctr" fontAlgn="b"/>
                      <a:r>
                        <a:rPr lang="en-US" sz="1200" b="1" u="none" strike="noStrike">
                          <a:solidFill>
                            <a:srgbClr val="0E32D4"/>
                          </a:solidFill>
                          <a:effectLst/>
                        </a:rPr>
                        <a:t>Year</a:t>
                      </a:r>
                      <a:endParaRPr lang="en-US" sz="1200" b="1" i="0" u="none" strike="noStrike">
                        <a:solidFill>
                          <a:srgbClr val="0E32D4"/>
                        </a:solidFill>
                        <a:effectLst/>
                        <a:latin typeface="Calibri" charset="0"/>
                      </a:endParaRPr>
                    </a:p>
                  </a:txBody>
                  <a:tcPr marL="12700" marR="12700" marT="12700" marB="0" anchor="b"/>
                </a:tc>
                <a:tc>
                  <a:txBody>
                    <a:bodyPr/>
                    <a:lstStyle/>
                    <a:p>
                      <a:pPr algn="ctr" fontAlgn="b"/>
                      <a:r>
                        <a:rPr lang="en-US" sz="1200" b="1" u="none" strike="noStrike">
                          <a:solidFill>
                            <a:srgbClr val="0E32D4"/>
                          </a:solidFill>
                          <a:effectLst/>
                        </a:rPr>
                        <a:t>Satyam Cosine Measure</a:t>
                      </a:r>
                      <a:endParaRPr lang="en-US" sz="1200" b="1" i="0" u="none" strike="noStrike">
                        <a:solidFill>
                          <a:srgbClr val="0E32D4"/>
                        </a:solidFill>
                        <a:effectLst/>
                        <a:latin typeface="Calibri" charset="0"/>
                      </a:endParaRPr>
                    </a:p>
                  </a:txBody>
                  <a:tcPr marL="12700" marR="12700" marT="12700" marB="0" anchor="b"/>
                </a:tc>
                <a:tc>
                  <a:txBody>
                    <a:bodyPr/>
                    <a:lstStyle/>
                    <a:p>
                      <a:pPr algn="ctr" fontAlgn="b"/>
                      <a:r>
                        <a:rPr lang="en-US" sz="1200" b="1" u="none" strike="noStrike">
                          <a:solidFill>
                            <a:srgbClr val="0E32D4"/>
                          </a:solidFill>
                          <a:effectLst/>
                        </a:rPr>
                        <a:t>WIPRO Cosine Measure</a:t>
                      </a:r>
                      <a:endParaRPr lang="en-US"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0"/>
                  </a:ext>
                </a:extLst>
              </a:tr>
              <a:tr h="203200">
                <a:tc>
                  <a:txBody>
                    <a:bodyPr/>
                    <a:lstStyle/>
                    <a:p>
                      <a:pPr algn="ctr" fontAlgn="b"/>
                      <a:r>
                        <a:rPr lang="is-IS" sz="1200" b="1" u="none" strike="noStrike">
                          <a:solidFill>
                            <a:srgbClr val="0E32D4"/>
                          </a:solidFill>
                          <a:effectLst/>
                        </a:rPr>
                        <a:t>2008</a:t>
                      </a:r>
                      <a:endParaRPr lang="is-IS" sz="1200" b="1" i="0" u="none" strike="noStrike">
                        <a:solidFill>
                          <a:srgbClr val="0E32D4"/>
                        </a:solidFill>
                        <a:effectLst/>
                        <a:latin typeface="Calibri" charset="0"/>
                      </a:endParaRPr>
                    </a:p>
                  </a:txBody>
                  <a:tcPr marL="12700" marR="12700" marT="12700" marB="0" anchor="b"/>
                </a:tc>
                <a:tc>
                  <a:txBody>
                    <a:bodyPr/>
                    <a:lstStyle/>
                    <a:p>
                      <a:pPr algn="ctr" fontAlgn="b"/>
                      <a:r>
                        <a:rPr lang="is-IS" sz="1200" b="1" u="none" strike="noStrike">
                          <a:solidFill>
                            <a:srgbClr val="0E32D4"/>
                          </a:solidFill>
                          <a:effectLst/>
                        </a:rPr>
                        <a:t>0.986219031</a:t>
                      </a:r>
                      <a:endParaRPr lang="is-IS" sz="1200" b="1" i="0" u="none" strike="noStrike">
                        <a:solidFill>
                          <a:srgbClr val="0E32D4"/>
                        </a:solidFill>
                        <a:effectLst/>
                        <a:latin typeface="Calibri" charset="0"/>
                      </a:endParaRPr>
                    </a:p>
                  </a:txBody>
                  <a:tcPr marL="12700" marR="12700" marT="12700" marB="0" anchor="b"/>
                </a:tc>
                <a:tc>
                  <a:txBody>
                    <a:bodyPr/>
                    <a:lstStyle/>
                    <a:p>
                      <a:pPr algn="ctr" fontAlgn="b"/>
                      <a:r>
                        <a:rPr lang="is-IS" sz="1200" b="1" u="none" strike="noStrike">
                          <a:solidFill>
                            <a:srgbClr val="0E32D4"/>
                          </a:solidFill>
                          <a:effectLst/>
                        </a:rPr>
                        <a:t>0.992107956</a:t>
                      </a:r>
                      <a:endParaRPr lang="is-IS"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1"/>
                  </a:ext>
                </a:extLst>
              </a:tr>
              <a:tr h="203200">
                <a:tc>
                  <a:txBody>
                    <a:bodyPr/>
                    <a:lstStyle/>
                    <a:p>
                      <a:pPr algn="ctr" fontAlgn="b"/>
                      <a:r>
                        <a:rPr lang="is-IS" sz="1200" b="1" u="none" strike="noStrike" dirty="0">
                          <a:solidFill>
                            <a:srgbClr val="0E32D4"/>
                          </a:solidFill>
                          <a:effectLst/>
                        </a:rPr>
                        <a:t>2007</a:t>
                      </a:r>
                      <a:endParaRPr lang="is-IS" sz="1200" b="1" i="0" u="none" strike="noStrike" dirty="0">
                        <a:solidFill>
                          <a:srgbClr val="0E32D4"/>
                        </a:solidFill>
                        <a:effectLst/>
                        <a:latin typeface="Calibri" charset="0"/>
                      </a:endParaRPr>
                    </a:p>
                  </a:txBody>
                  <a:tcPr marL="12700" marR="12700" marT="12700" marB="0" anchor="b"/>
                </a:tc>
                <a:tc>
                  <a:txBody>
                    <a:bodyPr/>
                    <a:lstStyle/>
                    <a:p>
                      <a:pPr algn="ctr" fontAlgn="b"/>
                      <a:r>
                        <a:rPr lang="fi-FI" sz="1200" b="1" u="none" strike="noStrike" dirty="0">
                          <a:solidFill>
                            <a:srgbClr val="0E32D4"/>
                          </a:solidFill>
                          <a:effectLst/>
                        </a:rPr>
                        <a:t>0.986518731</a:t>
                      </a:r>
                      <a:endParaRPr lang="fi-FI" sz="1200" b="1" i="0" u="none" strike="noStrike" dirty="0">
                        <a:solidFill>
                          <a:srgbClr val="0E32D4"/>
                        </a:solidFill>
                        <a:effectLst/>
                        <a:latin typeface="Calibri" charset="0"/>
                      </a:endParaRPr>
                    </a:p>
                  </a:txBody>
                  <a:tcPr marL="12700" marR="12700" marT="12700" marB="0" anchor="b"/>
                </a:tc>
                <a:tc>
                  <a:txBody>
                    <a:bodyPr/>
                    <a:lstStyle/>
                    <a:p>
                      <a:pPr algn="ctr" fontAlgn="b"/>
                      <a:r>
                        <a:rPr lang="is-IS" sz="1200" b="1" u="none" strike="noStrike">
                          <a:solidFill>
                            <a:srgbClr val="0E32D4"/>
                          </a:solidFill>
                          <a:effectLst/>
                        </a:rPr>
                        <a:t>0.993143381</a:t>
                      </a:r>
                      <a:endParaRPr lang="is-IS"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2"/>
                  </a:ext>
                </a:extLst>
              </a:tr>
              <a:tr h="203200">
                <a:tc>
                  <a:txBody>
                    <a:bodyPr/>
                    <a:lstStyle/>
                    <a:p>
                      <a:pPr algn="ctr" fontAlgn="b"/>
                      <a:r>
                        <a:rPr lang="is-IS" sz="1200" b="1" u="none" strike="noStrike" dirty="0">
                          <a:solidFill>
                            <a:srgbClr val="0E32D4"/>
                          </a:solidFill>
                          <a:effectLst/>
                        </a:rPr>
                        <a:t>2006</a:t>
                      </a:r>
                      <a:endParaRPr lang="is-IS" sz="1200" b="1" i="0" u="none" strike="noStrike" dirty="0">
                        <a:solidFill>
                          <a:srgbClr val="0E32D4"/>
                        </a:solidFill>
                        <a:effectLst/>
                        <a:latin typeface="Calibri" charset="0"/>
                      </a:endParaRPr>
                    </a:p>
                  </a:txBody>
                  <a:tcPr marL="12700" marR="12700" marT="12700" marB="0" anchor="b"/>
                </a:tc>
                <a:tc>
                  <a:txBody>
                    <a:bodyPr/>
                    <a:lstStyle/>
                    <a:p>
                      <a:pPr algn="ctr" fontAlgn="b"/>
                      <a:r>
                        <a:rPr lang="fi-FI" sz="1200" b="1" u="none" strike="noStrike" dirty="0">
                          <a:solidFill>
                            <a:srgbClr val="0E32D4"/>
                          </a:solidFill>
                          <a:effectLst/>
                        </a:rPr>
                        <a:t>0.986687789</a:t>
                      </a:r>
                      <a:endParaRPr lang="fi-FI" sz="1200" b="1" i="0" u="none" strike="noStrike" dirty="0">
                        <a:solidFill>
                          <a:srgbClr val="0E32D4"/>
                        </a:solidFill>
                        <a:effectLst/>
                        <a:latin typeface="Calibri" charset="0"/>
                      </a:endParaRPr>
                    </a:p>
                  </a:txBody>
                  <a:tcPr marL="12700" marR="12700" marT="12700" marB="0" anchor="b"/>
                </a:tc>
                <a:tc>
                  <a:txBody>
                    <a:bodyPr/>
                    <a:lstStyle/>
                    <a:p>
                      <a:pPr algn="ctr" fontAlgn="b"/>
                      <a:r>
                        <a:rPr lang="tr-TR" sz="1200" b="1" u="none" strike="noStrike">
                          <a:solidFill>
                            <a:srgbClr val="0E32D4"/>
                          </a:solidFill>
                          <a:effectLst/>
                        </a:rPr>
                        <a:t>0.993785122</a:t>
                      </a:r>
                      <a:endParaRPr lang="tr-TR"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3"/>
                  </a:ext>
                </a:extLst>
              </a:tr>
              <a:tr h="203200">
                <a:tc>
                  <a:txBody>
                    <a:bodyPr/>
                    <a:lstStyle/>
                    <a:p>
                      <a:pPr algn="ctr" fontAlgn="b"/>
                      <a:r>
                        <a:rPr lang="is-IS" sz="1200" b="1" u="none" strike="noStrike">
                          <a:solidFill>
                            <a:srgbClr val="0E32D4"/>
                          </a:solidFill>
                          <a:effectLst/>
                        </a:rPr>
                        <a:t>2005</a:t>
                      </a:r>
                      <a:endParaRPr lang="is-IS" sz="1200" b="1" i="0" u="none" strike="noStrike">
                        <a:solidFill>
                          <a:srgbClr val="0E32D4"/>
                        </a:solidFill>
                        <a:effectLst/>
                        <a:latin typeface="Calibri" charset="0"/>
                      </a:endParaRPr>
                    </a:p>
                  </a:txBody>
                  <a:tcPr marL="12700" marR="12700" marT="12700" marB="0" anchor="b"/>
                </a:tc>
                <a:tc>
                  <a:txBody>
                    <a:bodyPr/>
                    <a:lstStyle/>
                    <a:p>
                      <a:pPr algn="ctr" fontAlgn="b"/>
                      <a:r>
                        <a:rPr lang="is-IS" sz="1200" b="1" u="none" strike="noStrike">
                          <a:solidFill>
                            <a:srgbClr val="0E32D4"/>
                          </a:solidFill>
                          <a:effectLst/>
                        </a:rPr>
                        <a:t>0.983219142</a:t>
                      </a:r>
                      <a:endParaRPr lang="is-IS" sz="1200" b="1" i="0" u="none" strike="noStrike">
                        <a:solidFill>
                          <a:srgbClr val="0E32D4"/>
                        </a:solidFill>
                        <a:effectLst/>
                        <a:latin typeface="Calibri" charset="0"/>
                      </a:endParaRPr>
                    </a:p>
                  </a:txBody>
                  <a:tcPr marL="12700" marR="12700" marT="12700" marB="0" anchor="b"/>
                </a:tc>
                <a:tc>
                  <a:txBody>
                    <a:bodyPr/>
                    <a:lstStyle/>
                    <a:p>
                      <a:pPr algn="ctr" fontAlgn="b"/>
                      <a:r>
                        <a:rPr lang="it-IT" sz="1200" b="1" u="none" strike="noStrike">
                          <a:solidFill>
                            <a:srgbClr val="0E32D4"/>
                          </a:solidFill>
                          <a:effectLst/>
                        </a:rPr>
                        <a:t>0.992941528</a:t>
                      </a:r>
                      <a:endParaRPr lang="it-IT"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4"/>
                  </a:ext>
                </a:extLst>
              </a:tr>
              <a:tr h="203200">
                <a:tc>
                  <a:txBody>
                    <a:bodyPr/>
                    <a:lstStyle/>
                    <a:p>
                      <a:pPr algn="ctr" fontAlgn="b"/>
                      <a:r>
                        <a:rPr lang="is-IS" sz="1200" b="1" u="none" strike="noStrike" dirty="0">
                          <a:solidFill>
                            <a:srgbClr val="0E32D4"/>
                          </a:solidFill>
                          <a:effectLst/>
                        </a:rPr>
                        <a:t>2004</a:t>
                      </a:r>
                      <a:endParaRPr lang="is-IS" sz="1200" b="1" i="0" u="none" strike="noStrike" dirty="0">
                        <a:solidFill>
                          <a:srgbClr val="0E32D4"/>
                        </a:solidFill>
                        <a:effectLst/>
                        <a:latin typeface="Calibri" charset="0"/>
                      </a:endParaRPr>
                    </a:p>
                  </a:txBody>
                  <a:tcPr marL="12700" marR="12700" marT="12700" marB="0" anchor="b"/>
                </a:tc>
                <a:tc>
                  <a:txBody>
                    <a:bodyPr/>
                    <a:lstStyle/>
                    <a:p>
                      <a:pPr algn="ctr" fontAlgn="b"/>
                      <a:r>
                        <a:rPr lang="nb-NO" sz="1200" b="1" u="none" strike="noStrike">
                          <a:solidFill>
                            <a:srgbClr val="0E32D4"/>
                          </a:solidFill>
                          <a:effectLst/>
                        </a:rPr>
                        <a:t>0.995569951</a:t>
                      </a:r>
                      <a:endParaRPr lang="nb-NO" sz="1200" b="1" i="0" u="none" strike="noStrike">
                        <a:solidFill>
                          <a:srgbClr val="0E32D4"/>
                        </a:solidFill>
                        <a:effectLst/>
                        <a:latin typeface="Calibri" charset="0"/>
                      </a:endParaRPr>
                    </a:p>
                  </a:txBody>
                  <a:tcPr marL="12700" marR="12700" marT="12700" marB="0" anchor="b"/>
                </a:tc>
                <a:tc>
                  <a:txBody>
                    <a:bodyPr/>
                    <a:lstStyle/>
                    <a:p>
                      <a:pPr algn="ctr" fontAlgn="b"/>
                      <a:r>
                        <a:rPr lang="nb-NO" sz="1200" b="1" u="none" strike="noStrike">
                          <a:solidFill>
                            <a:srgbClr val="0E32D4"/>
                          </a:solidFill>
                          <a:effectLst/>
                        </a:rPr>
                        <a:t>0.996115982</a:t>
                      </a:r>
                      <a:endParaRPr lang="nb-NO"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5"/>
                  </a:ext>
                </a:extLst>
              </a:tr>
              <a:tr h="215900">
                <a:tc>
                  <a:txBody>
                    <a:bodyPr/>
                    <a:lstStyle/>
                    <a:p>
                      <a:pPr algn="ctr" fontAlgn="b"/>
                      <a:r>
                        <a:rPr lang="is-IS" sz="1200" b="1" u="none" strike="noStrike">
                          <a:solidFill>
                            <a:srgbClr val="0E32D4"/>
                          </a:solidFill>
                          <a:effectLst/>
                        </a:rPr>
                        <a:t>2003</a:t>
                      </a:r>
                      <a:endParaRPr lang="is-IS" sz="1200" b="1" i="0" u="none" strike="noStrike">
                        <a:solidFill>
                          <a:srgbClr val="0E32D4"/>
                        </a:solidFill>
                        <a:effectLst/>
                        <a:latin typeface="Calibri" charset="0"/>
                      </a:endParaRPr>
                    </a:p>
                  </a:txBody>
                  <a:tcPr marL="12700" marR="12700" marT="12700" marB="0" anchor="b"/>
                </a:tc>
                <a:tc>
                  <a:txBody>
                    <a:bodyPr/>
                    <a:lstStyle/>
                    <a:p>
                      <a:pPr algn="ctr" fontAlgn="b"/>
                      <a:r>
                        <a:rPr lang="nb-NO" sz="1200" b="1" u="none" strike="noStrike">
                          <a:solidFill>
                            <a:srgbClr val="0E32D4"/>
                          </a:solidFill>
                          <a:effectLst/>
                        </a:rPr>
                        <a:t>1.0</a:t>
                      </a:r>
                      <a:endParaRPr lang="nb-NO" sz="1200" b="1" i="0" u="none" strike="noStrike">
                        <a:solidFill>
                          <a:srgbClr val="0E32D4"/>
                        </a:solidFill>
                        <a:effectLst/>
                        <a:latin typeface="Calibri" charset="0"/>
                      </a:endParaRPr>
                    </a:p>
                  </a:txBody>
                  <a:tcPr marL="12700" marR="12700" marT="12700" marB="0" anchor="b"/>
                </a:tc>
                <a:tc>
                  <a:txBody>
                    <a:bodyPr/>
                    <a:lstStyle/>
                    <a:p>
                      <a:pPr algn="ctr" fontAlgn="b"/>
                      <a:r>
                        <a:rPr lang="nb-NO" sz="1200" b="1" u="none" strike="noStrike" dirty="0">
                          <a:solidFill>
                            <a:srgbClr val="0E32D4"/>
                          </a:solidFill>
                          <a:effectLst/>
                        </a:rPr>
                        <a:t>1.0</a:t>
                      </a:r>
                      <a:endParaRPr lang="nb-NO" sz="1200" b="1" i="0" u="none" strike="noStrike" dirty="0">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6"/>
                  </a:ext>
                </a:extLst>
              </a:tr>
            </a:tbl>
          </a:graphicData>
        </a:graphic>
      </p:graphicFrame>
      <p:cxnSp>
        <p:nvCxnSpPr>
          <p:cNvPr id="10" name="Straight Connector 9"/>
          <p:cNvCxnSpPr/>
          <p:nvPr/>
        </p:nvCxnSpPr>
        <p:spPr bwMode="auto">
          <a:xfrm>
            <a:off x="152400" y="1676400"/>
            <a:ext cx="8839200" cy="0"/>
          </a:xfrm>
          <a:prstGeom prst="line">
            <a:avLst/>
          </a:prstGeom>
          <a:solidFill>
            <a:schemeClr val="accent1"/>
          </a:solidFill>
          <a:ln w="57150" cap="flat" cmpd="sng" algn="ctr">
            <a:solidFill>
              <a:srgbClr val="006600"/>
            </a:solidFill>
            <a:prstDash val="solid"/>
            <a:miter lim="800000"/>
            <a:headEnd type="none" w="med" len="med"/>
            <a:tailEnd type="none" w="med" len="med"/>
          </a:ln>
          <a:effectLst/>
        </p:spPr>
      </p:cxnSp>
      <p:sp>
        <p:nvSpPr>
          <p:cNvPr id="7" name="TextBox 6"/>
          <p:cNvSpPr txBox="1"/>
          <p:nvPr/>
        </p:nvSpPr>
        <p:spPr>
          <a:xfrm rot="20066444">
            <a:off x="411165" y="4400045"/>
            <a:ext cx="7750263" cy="307777"/>
          </a:xfrm>
          <a:prstGeom prst="rect">
            <a:avLst/>
          </a:prstGeom>
          <a:solidFill>
            <a:schemeClr val="bg1"/>
          </a:solidFill>
          <a:ln w="19050">
            <a:solidFill>
              <a:srgbClr val="1600EA"/>
            </a:solidFill>
          </a:ln>
        </p:spPr>
        <p:txBody>
          <a:bodyPr wrap="none" rtlCol="0">
            <a:spAutoFit/>
          </a:bodyPr>
          <a:lstStyle/>
          <a:p>
            <a:r>
              <a:rPr lang="en-US" sz="1400" dirty="0"/>
              <a:t>The following data was obtained by rearranging the above data. See the next slide for the plots</a:t>
            </a:r>
          </a:p>
        </p:txBody>
      </p:sp>
    </p:spTree>
    <p:extLst>
      <p:ext uri="{BB962C8B-B14F-4D97-AF65-F5344CB8AC3E}">
        <p14:creationId xmlns:p14="http://schemas.microsoft.com/office/powerpoint/2010/main" val="11894425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93037" cy="1143000"/>
          </a:xfrm>
        </p:spPr>
        <p:txBody>
          <a:bodyPr/>
          <a:lstStyle/>
          <a:p>
            <a:pPr algn="ctr"/>
            <a:r>
              <a:rPr lang="en-US" sz="3200">
                <a:solidFill>
                  <a:srgbClr val="C00000"/>
                </a:solidFill>
              </a:rPr>
              <a:t>Example: </a:t>
            </a:r>
            <a:r>
              <a:rPr lang="en-US" sz="3200"/>
              <a:t>Graph of Cosine Similarity</a:t>
            </a:r>
            <a:br>
              <a:rPr lang="en-US" sz="3200"/>
            </a:br>
            <a:r>
              <a:rPr lang="en-US" sz="3200"/>
              <a:t>Data for Satyam and WIPRO </a:t>
            </a:r>
          </a:p>
        </p:txBody>
      </p:sp>
      <p:graphicFrame>
        <p:nvGraphicFramePr>
          <p:cNvPr id="4" name="Chart 3"/>
          <p:cNvGraphicFramePr>
            <a:graphicFrameLocks/>
          </p:cNvGraphicFramePr>
          <p:nvPr>
            <p:extLst>
              <p:ext uri="{D42A27DB-BD31-4B8C-83A1-F6EECF244321}">
                <p14:modId xmlns:p14="http://schemas.microsoft.com/office/powerpoint/2010/main" val="674086749"/>
              </p:ext>
            </p:extLst>
          </p:nvPr>
        </p:nvGraphicFramePr>
        <p:xfrm>
          <a:off x="228600" y="1906229"/>
          <a:ext cx="8478837" cy="47993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928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17538"/>
            <a:ext cx="7793037" cy="1143000"/>
          </a:xfrm>
        </p:spPr>
        <p:txBody>
          <a:bodyPr/>
          <a:lstStyle/>
          <a:p>
            <a:pPr algn="ctr"/>
            <a:r>
              <a:rPr lang="en-US" sz="4000" dirty="0" err="1"/>
              <a:t>Loughran</a:t>
            </a:r>
            <a:r>
              <a:rPr lang="en-US" sz="4000" dirty="0"/>
              <a:t> and McDonald</a:t>
            </a:r>
            <a:r>
              <a:rPr lang="en-US" sz="4000" dirty="0">
                <a:solidFill>
                  <a:srgbClr val="0831CC"/>
                </a:solidFill>
              </a:rPr>
              <a:t/>
            </a:r>
            <a:br>
              <a:rPr lang="en-US" sz="4000" dirty="0">
                <a:solidFill>
                  <a:srgbClr val="0831CC"/>
                </a:solidFill>
              </a:rPr>
            </a:br>
            <a:r>
              <a:rPr lang="en-US" sz="3200" dirty="0">
                <a:solidFill>
                  <a:srgbClr val="C00000"/>
                </a:solidFill>
              </a:rPr>
              <a:t>(</a:t>
            </a:r>
            <a:r>
              <a:rPr lang="en-US" sz="3200" i="1" dirty="0">
                <a:solidFill>
                  <a:srgbClr val="C00000"/>
                </a:solidFill>
              </a:rPr>
              <a:t>The Journal of Finance, </a:t>
            </a:r>
            <a:r>
              <a:rPr lang="en-US" sz="3200" dirty="0">
                <a:solidFill>
                  <a:srgbClr val="C00000"/>
                </a:solidFill>
              </a:rPr>
              <a:t>2011)</a:t>
            </a:r>
          </a:p>
        </p:txBody>
      </p:sp>
      <p:sp>
        <p:nvSpPr>
          <p:cNvPr id="3" name="Content Placeholder 2"/>
          <p:cNvSpPr>
            <a:spLocks noGrp="1"/>
          </p:cNvSpPr>
          <p:nvPr>
            <p:ph idx="1"/>
          </p:nvPr>
        </p:nvSpPr>
        <p:spPr>
          <a:xfrm>
            <a:off x="304800" y="2286000"/>
            <a:ext cx="8650288" cy="4114800"/>
          </a:xfrm>
        </p:spPr>
        <p:txBody>
          <a:bodyPr/>
          <a:lstStyle/>
          <a:p>
            <a:pPr marL="342900" lvl="1" indent="-342900">
              <a:buSzPct val="60000"/>
              <a:buFont typeface="Wingdings" charset="2"/>
              <a:buChar char="u"/>
            </a:pPr>
            <a:r>
              <a:rPr lang="en-US" dirty="0"/>
              <a:t>Textual analysis of a large sample of annual reports (10-Ks) of US public companies for 1994-2008</a:t>
            </a:r>
          </a:p>
          <a:p>
            <a:pPr marL="342900" lvl="1" indent="-342900">
              <a:buSzPct val="60000"/>
              <a:buFont typeface="Wingdings" charset="2"/>
              <a:buChar char="u"/>
            </a:pPr>
            <a:r>
              <a:rPr lang="en-US" dirty="0"/>
              <a:t>Link between their word lists under various categories (positive, uncertain, litigious, strong modal and weak modal) to 10-K filing returns, trading volume, subsequent return volatility, fraud, material weakness, and unexpected earnings</a:t>
            </a:r>
          </a:p>
        </p:txBody>
      </p:sp>
    </p:spTree>
    <p:extLst>
      <p:ext uri="{BB962C8B-B14F-4D97-AF65-F5344CB8AC3E}">
        <p14:creationId xmlns:p14="http://schemas.microsoft.com/office/powerpoint/2010/main" val="5633166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59C5F4-E66D-2543-AB01-5CA9D9787BFE}"/>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xmlns="" id="{24781DA7-D6E8-0549-81A2-23578E3162F0}"/>
              </a:ext>
            </a:extLst>
          </p:cNvPr>
          <p:cNvGraphicFramePr>
            <a:graphicFrameLocks/>
          </p:cNvGraphicFramePr>
          <p:nvPr>
            <p:extLst>
              <p:ext uri="{D42A27DB-BD31-4B8C-83A1-F6EECF244321}">
                <p14:modId xmlns:p14="http://schemas.microsoft.com/office/powerpoint/2010/main" val="1163332757"/>
              </p:ext>
            </p:extLst>
          </p:nvPr>
        </p:nvGraphicFramePr>
        <p:xfrm>
          <a:off x="200024" y="76200"/>
          <a:ext cx="8743952" cy="6019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9099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D0EFB-D788-1E49-9CE6-DFE8E385FE1B}"/>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xmlns="" id="{E4EA2DB4-54CC-164C-8C5F-8F9D06FBCB06}"/>
              </a:ext>
            </a:extLst>
          </p:cNvPr>
          <p:cNvGraphicFramePr>
            <a:graphicFrameLocks/>
          </p:cNvGraphicFramePr>
          <p:nvPr>
            <p:extLst>
              <p:ext uri="{D42A27DB-BD31-4B8C-83A1-F6EECF244321}">
                <p14:modId xmlns:p14="http://schemas.microsoft.com/office/powerpoint/2010/main" val="4223076620"/>
              </p:ext>
            </p:extLst>
          </p:nvPr>
        </p:nvGraphicFramePr>
        <p:xfrm>
          <a:off x="200024" y="228600"/>
          <a:ext cx="8743952" cy="6011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88276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80AD49BB-9376-3D47-A846-FD1B8B86E5CE}"/>
              </a:ext>
            </a:extLst>
          </p:cNvPr>
          <p:cNvGraphicFramePr>
            <a:graphicFrameLocks/>
          </p:cNvGraphicFramePr>
          <p:nvPr>
            <p:extLst>
              <p:ext uri="{D42A27DB-BD31-4B8C-83A1-F6EECF244321}">
                <p14:modId xmlns:p14="http://schemas.microsoft.com/office/powerpoint/2010/main" val="3169213236"/>
              </p:ext>
            </p:extLst>
          </p:nvPr>
        </p:nvGraphicFramePr>
        <p:xfrm>
          <a:off x="228600" y="152400"/>
          <a:ext cx="86868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93684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51113"/>
            <a:ext cx="8497888" cy="2173287"/>
          </a:xfrm>
        </p:spPr>
        <p:txBody>
          <a:bodyPr/>
          <a:lstStyle/>
          <a:p>
            <a:pPr marL="0" indent="0" algn="ctr">
              <a:buNone/>
            </a:pPr>
            <a:r>
              <a:rPr lang="en-US" sz="5400" dirty="0">
                <a:solidFill>
                  <a:srgbClr val="FF0000"/>
                </a:solidFill>
              </a:rPr>
              <a:t>Example:</a:t>
            </a:r>
          </a:p>
          <a:p>
            <a:pPr marL="0" indent="0" algn="ctr">
              <a:spcBef>
                <a:spcPts val="1800"/>
              </a:spcBef>
              <a:buNone/>
            </a:pPr>
            <a:r>
              <a:rPr lang="en-US" sz="4000" dirty="0"/>
              <a:t>Word Variation Year-to-Year</a:t>
            </a:r>
          </a:p>
        </p:txBody>
      </p:sp>
    </p:spTree>
    <p:extLst>
      <p:ext uri="{BB962C8B-B14F-4D97-AF65-F5344CB8AC3E}">
        <p14:creationId xmlns:p14="http://schemas.microsoft.com/office/powerpoint/2010/main" val="18638920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63" y="228600"/>
            <a:ext cx="7793037" cy="1143000"/>
          </a:xfrm>
        </p:spPr>
        <p:txBody>
          <a:bodyPr/>
          <a:lstStyle/>
          <a:p>
            <a:pPr algn="ctr"/>
            <a:r>
              <a:rPr lang="en-US" sz="3200" dirty="0">
                <a:solidFill>
                  <a:srgbClr val="C00000"/>
                </a:solidFill>
              </a:rPr>
              <a:t>Example: </a:t>
            </a:r>
            <a:r>
              <a:rPr lang="en-US" sz="3200" dirty="0"/>
              <a:t>Word Variations </a:t>
            </a:r>
            <a:br>
              <a:rPr lang="en-US" sz="3200" dirty="0"/>
            </a:br>
            <a:r>
              <a:rPr lang="en-US" sz="3200" dirty="0"/>
              <a:t>Year-to-Year for Satyam and WIPRO</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774620" y="1371600"/>
            <a:ext cx="8064580" cy="369332"/>
          </a:xfrm>
          <a:prstGeom prst="rect">
            <a:avLst/>
          </a:prstGeom>
          <a:solidFill>
            <a:schemeClr val="bg1"/>
          </a:solidFill>
          <a:ln w="19050">
            <a:solidFill>
              <a:srgbClr val="1600EA"/>
            </a:solidFill>
          </a:ln>
        </p:spPr>
        <p:txBody>
          <a:bodyPr wrap="none">
            <a:spAutoFit/>
          </a:bodyPr>
          <a:lstStyle/>
          <a:p>
            <a:pPr algn="ctr">
              <a:spcBef>
                <a:spcPts val="1800"/>
              </a:spcBef>
            </a:pPr>
            <a:r>
              <a:rPr lang="en-US" sz="1800"/>
              <a:t>New </a:t>
            </a:r>
            <a:r>
              <a:rPr lang="en-US" sz="1800" dirty="0"/>
              <a:t>Words in 20-F of 2008 that were not present in 20-F of 2007 for Satyam</a:t>
            </a:r>
          </a:p>
        </p:txBody>
      </p:sp>
      <p:pic>
        <p:nvPicPr>
          <p:cNvPr id="5" name="Picture 4"/>
          <p:cNvPicPr>
            <a:picLocks noChangeAspect="1"/>
          </p:cNvPicPr>
          <p:nvPr/>
        </p:nvPicPr>
        <p:blipFill>
          <a:blip r:embed="rId2"/>
          <a:stretch>
            <a:fillRect/>
          </a:stretch>
        </p:blipFill>
        <p:spPr>
          <a:xfrm>
            <a:off x="228600" y="2039086"/>
            <a:ext cx="8763000" cy="4209314"/>
          </a:xfrm>
          <a:prstGeom prst="rect">
            <a:avLst/>
          </a:prstGeom>
        </p:spPr>
      </p:pic>
      <p:sp>
        <p:nvSpPr>
          <p:cNvPr id="6" name="TextBox 5"/>
          <p:cNvSpPr txBox="1"/>
          <p:nvPr/>
        </p:nvSpPr>
        <p:spPr>
          <a:xfrm rot="19831911">
            <a:off x="2840549" y="3763536"/>
            <a:ext cx="4637808" cy="646331"/>
          </a:xfrm>
          <a:prstGeom prst="rect">
            <a:avLst/>
          </a:prstGeom>
          <a:solidFill>
            <a:schemeClr val="bg1"/>
          </a:solidFill>
          <a:ln w="38100">
            <a:solidFill>
              <a:srgbClr val="0E32D4"/>
            </a:solidFill>
          </a:ln>
        </p:spPr>
        <p:txBody>
          <a:bodyPr wrap="none" rtlCol="0">
            <a:spAutoFit/>
          </a:bodyPr>
          <a:lstStyle/>
          <a:p>
            <a:pPr algn="ctr"/>
            <a:r>
              <a:rPr lang="en-US" sz="1800">
                <a:solidFill>
                  <a:srgbClr val="0831CC"/>
                </a:solidFill>
              </a:rPr>
              <a:t>Words in 20-F of 2008 that are not present </a:t>
            </a:r>
          </a:p>
          <a:p>
            <a:pPr algn="ctr"/>
            <a:r>
              <a:rPr lang="en-US" sz="1800" dirty="0">
                <a:solidFill>
                  <a:srgbClr val="0831CC"/>
                </a:solidFill>
              </a:rPr>
              <a:t>in 20-F of 2007 for Satyam</a:t>
            </a:r>
          </a:p>
        </p:txBody>
      </p:sp>
    </p:spTree>
    <p:extLst>
      <p:ext uri="{BB962C8B-B14F-4D97-AF65-F5344CB8AC3E}">
        <p14:creationId xmlns:p14="http://schemas.microsoft.com/office/powerpoint/2010/main" val="4273156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93037" cy="1143000"/>
          </a:xfrm>
        </p:spPr>
        <p:txBody>
          <a:bodyPr/>
          <a:lstStyle/>
          <a:p>
            <a:pPr algn="ctr"/>
            <a:r>
              <a:rPr lang="en-US" sz="3200">
                <a:solidFill>
                  <a:srgbClr val="C00000"/>
                </a:solidFill>
              </a:rPr>
              <a:t>Example: </a:t>
            </a:r>
            <a:r>
              <a:rPr lang="en-US" sz="3200"/>
              <a:t>Word Variations </a:t>
            </a:r>
            <a:br>
              <a:rPr lang="en-US" sz="3200"/>
            </a:br>
            <a:r>
              <a:rPr lang="en-US" sz="3200"/>
              <a:t>Year-to-Year for Satyam and WIPRO</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752600"/>
            <a:ext cx="9144000" cy="5162815"/>
          </a:xfrm>
          <a:prstGeom prst="rect">
            <a:avLst/>
          </a:prstGeom>
        </p:spPr>
      </p:pic>
      <p:sp>
        <p:nvSpPr>
          <p:cNvPr id="5" name="TextBox 4"/>
          <p:cNvSpPr txBox="1"/>
          <p:nvPr/>
        </p:nvSpPr>
        <p:spPr>
          <a:xfrm rot="19831911">
            <a:off x="2247839" y="3588293"/>
            <a:ext cx="6105883" cy="830997"/>
          </a:xfrm>
          <a:prstGeom prst="rect">
            <a:avLst/>
          </a:prstGeom>
          <a:solidFill>
            <a:schemeClr val="bg1"/>
          </a:solidFill>
          <a:ln w="38100">
            <a:solidFill>
              <a:srgbClr val="0E32D4"/>
            </a:solidFill>
          </a:ln>
        </p:spPr>
        <p:txBody>
          <a:bodyPr wrap="square" rtlCol="0">
            <a:spAutoFit/>
          </a:bodyPr>
          <a:lstStyle/>
          <a:p>
            <a:pPr algn="ctr"/>
            <a:r>
              <a:rPr lang="en-US" dirty="0">
                <a:solidFill>
                  <a:srgbClr val="0831CC"/>
                </a:solidFill>
              </a:rPr>
              <a:t>Words in 20-F of 2007 that are not present </a:t>
            </a:r>
          </a:p>
          <a:p>
            <a:pPr algn="ctr"/>
            <a:r>
              <a:rPr lang="en-US" dirty="0">
                <a:solidFill>
                  <a:srgbClr val="0831CC"/>
                </a:solidFill>
              </a:rPr>
              <a:t>in 20-F of 2008 for Satyam</a:t>
            </a:r>
          </a:p>
        </p:txBody>
      </p:sp>
      <p:sp>
        <p:nvSpPr>
          <p:cNvPr id="6" name="Rectangle 5"/>
          <p:cNvSpPr/>
          <p:nvPr/>
        </p:nvSpPr>
        <p:spPr>
          <a:xfrm>
            <a:off x="184740" y="1219200"/>
            <a:ext cx="8730660" cy="400110"/>
          </a:xfrm>
          <a:prstGeom prst="rect">
            <a:avLst/>
          </a:prstGeom>
          <a:solidFill>
            <a:schemeClr val="bg1"/>
          </a:solidFill>
          <a:ln w="19050">
            <a:solidFill>
              <a:srgbClr val="1600EA"/>
            </a:solidFill>
          </a:ln>
        </p:spPr>
        <p:txBody>
          <a:bodyPr wrap="none">
            <a:spAutoFit/>
          </a:bodyPr>
          <a:lstStyle/>
          <a:p>
            <a:pPr algn="ctr">
              <a:spcBef>
                <a:spcPts val="1800"/>
              </a:spcBef>
            </a:pPr>
            <a:r>
              <a:rPr lang="en-US" sz="2000"/>
              <a:t>Words </a:t>
            </a:r>
            <a:r>
              <a:rPr lang="en-US" sz="2000" dirty="0"/>
              <a:t>absent in 20-F of 2008, but were present in 20-F of 2007 for Satyam</a:t>
            </a:r>
          </a:p>
        </p:txBody>
      </p:sp>
    </p:spTree>
    <p:extLst>
      <p:ext uri="{BB962C8B-B14F-4D97-AF65-F5344CB8AC3E}">
        <p14:creationId xmlns:p14="http://schemas.microsoft.com/office/powerpoint/2010/main" val="1238239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47800"/>
            <a:ext cx="8077200" cy="5109187"/>
          </a:xfrm>
        </p:spPr>
        <p:txBody>
          <a:bodyPr>
            <a:normAutofit/>
          </a:bodyPr>
          <a:lstStyle/>
          <a:p>
            <a:pPr marL="0" indent="0" algn="ctr">
              <a:buNone/>
            </a:pPr>
            <a:r>
              <a:rPr lang="en-US" sz="4400" dirty="0"/>
              <a:t> </a:t>
            </a:r>
          </a:p>
        </p:txBody>
      </p:sp>
      <p:sp>
        <p:nvSpPr>
          <p:cNvPr id="4" name="Rectangle 3"/>
          <p:cNvSpPr txBox="1">
            <a:spLocks noChangeArrowheads="1"/>
          </p:cNvSpPr>
          <p:nvPr/>
        </p:nvSpPr>
        <p:spPr>
          <a:xfrm>
            <a:off x="493712" y="2667000"/>
            <a:ext cx="7507288" cy="32766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a:t>Please send me a note at </a:t>
            </a:r>
            <a:r>
              <a:rPr lang="en-US" sz="4400" u="sng" dirty="0">
                <a:hlinkClick r:id="rId3"/>
              </a:rPr>
              <a:t>resrivastava@seekedgar.com</a:t>
            </a:r>
            <a:r>
              <a:rPr lang="en-US" sz="4400" dirty="0"/>
              <a:t> for ID and Password</a:t>
            </a:r>
          </a:p>
        </p:txBody>
      </p:sp>
      <p:pic>
        <p:nvPicPr>
          <p:cNvPr id="5" name="Picture 4" descr="Si-Logo-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495221"/>
            <a:ext cx="4790210" cy="876379"/>
          </a:xfrm>
          <a:prstGeom prst="rect">
            <a:avLst/>
          </a:prstGeom>
        </p:spPr>
      </p:pic>
    </p:spTree>
    <p:extLst>
      <p:ext uri="{BB962C8B-B14F-4D97-AF65-F5344CB8AC3E}">
        <p14:creationId xmlns:p14="http://schemas.microsoft.com/office/powerpoint/2010/main" val="17853353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C01053A-321F-6F4F-B8EF-3C2CFAD2FF38}"/>
              </a:ext>
            </a:extLst>
          </p:cNvPr>
          <p:cNvSpPr>
            <a:spLocks noGrp="1"/>
          </p:cNvSpPr>
          <p:nvPr>
            <p:ph idx="1"/>
          </p:nvPr>
        </p:nvSpPr>
        <p:spPr>
          <a:xfrm>
            <a:off x="457200" y="2209800"/>
            <a:ext cx="8458200" cy="4191000"/>
          </a:xfrm>
        </p:spPr>
        <p:txBody>
          <a:bodyPr>
            <a:noAutofit/>
          </a:bodyPr>
          <a:lstStyle/>
          <a:p>
            <a:pPr marL="0" indent="0">
              <a:buClr>
                <a:srgbClr val="1013A3"/>
              </a:buClr>
              <a:buSzPct val="100000"/>
              <a:buNone/>
            </a:pPr>
            <a:r>
              <a:rPr lang="en-US" sz="2400" dirty="0">
                <a:solidFill>
                  <a:schemeClr val="tx1"/>
                </a:solidFill>
                <a:cs typeface="Apple Chancery" panose="03020702040506060504" pitchFamily="66" charset="-79"/>
              </a:rPr>
              <a:t>Cosine Measure for Satyam for 2004, 2005, 2006, 2007 </a:t>
            </a:r>
            <a:r>
              <a:rPr lang="en-US" sz="2400" dirty="0" err="1">
                <a:solidFill>
                  <a:schemeClr val="tx1"/>
                </a:solidFill>
                <a:cs typeface="Apple Chancery" panose="03020702040506060504" pitchFamily="66" charset="-79"/>
              </a:rPr>
              <a:t>w.r.t</a:t>
            </a:r>
            <a:r>
              <a:rPr lang="en-US" sz="2400" dirty="0">
                <a:solidFill>
                  <a:schemeClr val="tx1"/>
                </a:solidFill>
                <a:cs typeface="Apple Chancery" panose="03020702040506060504" pitchFamily="66" charset="-79"/>
              </a:rPr>
              <a:t>. 2003</a:t>
            </a:r>
          </a:p>
          <a:p>
            <a:pPr marL="914400" lvl="1" indent="-514350">
              <a:lnSpc>
                <a:spcPts val="2000"/>
              </a:lnSpc>
              <a:spcBef>
                <a:spcPts val="600"/>
              </a:spcBef>
              <a:buClr>
                <a:srgbClr val="1013A3"/>
              </a:buClr>
              <a:buSzPct val="100000"/>
            </a:pPr>
            <a:r>
              <a:rPr lang="en-US" sz="2000" dirty="0">
                <a:solidFill>
                  <a:schemeClr val="tx1"/>
                </a:solidFill>
                <a:cs typeface="Apple Chancery" panose="03020702040506060504" pitchFamily="66" charset="-79"/>
              </a:rPr>
              <a:t>Go to </a:t>
            </a:r>
            <a:r>
              <a:rPr lang="en-US" sz="2000" dirty="0">
                <a:solidFill>
                  <a:schemeClr val="tx1"/>
                </a:solidFill>
                <a:cs typeface="Apple Chancery" panose="03020702040506060504" pitchFamily="66" charset="-79"/>
                <a:hlinkClick r:id="rId2"/>
              </a:rPr>
              <a:t>https://www.seekedgar.com</a:t>
            </a:r>
            <a:r>
              <a:rPr lang="en-US" sz="2000" dirty="0">
                <a:solidFill>
                  <a:schemeClr val="tx1"/>
                </a:solidFill>
                <a:cs typeface="Apple Chancery" panose="03020702040506060504" pitchFamily="66" charset="-79"/>
              </a:rPr>
              <a:t> </a:t>
            </a:r>
          </a:p>
          <a:p>
            <a:pPr marL="914400" lvl="1" indent="-514350">
              <a:lnSpc>
                <a:spcPts val="2000"/>
              </a:lnSpc>
              <a:spcBef>
                <a:spcPts val="600"/>
              </a:spcBef>
              <a:buClr>
                <a:srgbClr val="1013A3"/>
              </a:buClr>
              <a:buSzPct val="100000"/>
            </a:pPr>
            <a:r>
              <a:rPr lang="en-US" sz="2000" dirty="0">
                <a:solidFill>
                  <a:schemeClr val="tx1"/>
                </a:solidFill>
                <a:cs typeface="Apple Chancery" panose="03020702040506060504" pitchFamily="66" charset="-79"/>
              </a:rPr>
              <a:t>Log-in using ID = </a:t>
            </a:r>
            <a:r>
              <a:rPr lang="en-US" sz="2000" dirty="0" err="1"/>
              <a:t>cpacanada@gmail.com</a:t>
            </a:r>
            <a:r>
              <a:rPr lang="en-US" sz="2000" dirty="0">
                <a:solidFill>
                  <a:schemeClr val="tx1"/>
                </a:solidFill>
                <a:cs typeface="Apple Chancery" panose="03020702040506060504" pitchFamily="66" charset="-79"/>
              </a:rPr>
              <a:t> </a:t>
            </a:r>
          </a:p>
          <a:p>
            <a:pPr marL="914400" lvl="1" indent="-514350">
              <a:lnSpc>
                <a:spcPts val="2000"/>
              </a:lnSpc>
              <a:spcBef>
                <a:spcPts val="600"/>
              </a:spcBef>
              <a:buClr>
                <a:srgbClr val="1013A3"/>
              </a:buClr>
              <a:buSzPct val="100000"/>
            </a:pPr>
            <a:r>
              <a:rPr lang="en-US" sz="2000" dirty="0">
                <a:solidFill>
                  <a:schemeClr val="tx1"/>
                </a:solidFill>
                <a:cs typeface="Apple Chancery" panose="03020702040506060504" pitchFamily="66" charset="-79"/>
              </a:rPr>
              <a:t>Password = </a:t>
            </a:r>
            <a:r>
              <a:rPr lang="en-US" sz="2000" dirty="0" err="1"/>
              <a:t>SeekEdgar.CPA</a:t>
            </a:r>
            <a:endParaRPr lang="en-US" sz="2000" dirty="0">
              <a:solidFill>
                <a:schemeClr val="tx1"/>
              </a:solidFill>
              <a:cs typeface="Apple Chancery" panose="03020702040506060504" pitchFamily="66" charset="-79"/>
            </a:endParaRPr>
          </a:p>
          <a:p>
            <a:pPr marL="914400" lvl="1" indent="-514350">
              <a:lnSpc>
                <a:spcPts val="2000"/>
              </a:lnSpc>
              <a:spcBef>
                <a:spcPts val="600"/>
              </a:spcBef>
              <a:buClr>
                <a:srgbClr val="1013A3"/>
              </a:buClr>
              <a:buSzPct val="100000"/>
            </a:pPr>
            <a:r>
              <a:rPr lang="en-US" sz="2000" dirty="0">
                <a:solidFill>
                  <a:schemeClr val="tx1"/>
                </a:solidFill>
                <a:cs typeface="Apple Chancery" panose="03020702040506060504" pitchFamily="66" charset="-79"/>
              </a:rPr>
              <a:t>Go to Cosine Measure site by typing “</a:t>
            </a:r>
            <a:r>
              <a:rPr lang="en-US" sz="2000" b="1" dirty="0" err="1">
                <a:solidFill>
                  <a:srgbClr val="1013A3"/>
                </a:solidFill>
                <a:cs typeface="Apple Chancery" panose="03020702040506060504" pitchFamily="66" charset="-79"/>
              </a:rPr>
              <a:t>a|the</a:t>
            </a:r>
            <a:r>
              <a:rPr lang="en-US" sz="2000" dirty="0">
                <a:solidFill>
                  <a:schemeClr val="tx1"/>
                </a:solidFill>
                <a:cs typeface="Apple Chancery" panose="03020702040506060504" pitchFamily="66" charset="-79"/>
              </a:rPr>
              <a:t>” without quotes in Step 1</a:t>
            </a:r>
          </a:p>
          <a:p>
            <a:pPr marL="914400" lvl="1" indent="-514350">
              <a:lnSpc>
                <a:spcPts val="2000"/>
              </a:lnSpc>
              <a:spcBef>
                <a:spcPts val="600"/>
              </a:spcBef>
              <a:buClr>
                <a:srgbClr val="1013A3"/>
              </a:buClr>
              <a:buSzPct val="100000"/>
            </a:pPr>
            <a:r>
              <a:rPr lang="en-US" sz="2000" dirty="0">
                <a:solidFill>
                  <a:schemeClr val="tx1"/>
                </a:solidFill>
                <a:cs typeface="Apple Chancery" panose="03020702040506060504" pitchFamily="66" charset="-79"/>
              </a:rPr>
              <a:t>Step 2: Type </a:t>
            </a:r>
            <a:r>
              <a:rPr lang="en-US" sz="2000" b="1" dirty="0">
                <a:solidFill>
                  <a:srgbClr val="1013A3"/>
                </a:solidFill>
                <a:cs typeface="Apple Chancery" panose="03020702040506060504" pitchFamily="66" charset="-79"/>
              </a:rPr>
              <a:t>Satyam Computer Services LTD</a:t>
            </a:r>
          </a:p>
          <a:p>
            <a:pPr marL="914400" lvl="1" indent="-514350">
              <a:lnSpc>
                <a:spcPts val="2000"/>
              </a:lnSpc>
              <a:spcBef>
                <a:spcPts val="600"/>
              </a:spcBef>
              <a:buClr>
                <a:srgbClr val="1013A3"/>
              </a:buClr>
              <a:buSzPct val="100000"/>
            </a:pPr>
            <a:r>
              <a:rPr lang="en-US" sz="2000" dirty="0">
                <a:solidFill>
                  <a:schemeClr val="tx1"/>
                </a:solidFill>
                <a:cs typeface="Apple Chancery" panose="03020702040506060504" pitchFamily="66" charset="-79"/>
              </a:rPr>
              <a:t>Step 3: </a:t>
            </a:r>
            <a:r>
              <a:rPr lang="en-US" sz="2000" dirty="0">
                <a:solidFill>
                  <a:srgbClr val="1013A3"/>
                </a:solidFill>
                <a:cs typeface="Apple Chancery" panose="03020702040506060504" pitchFamily="66" charset="-79"/>
              </a:rPr>
              <a:t>Paragraph (all)</a:t>
            </a:r>
          </a:p>
          <a:p>
            <a:pPr marL="914400" lvl="1" indent="-514350">
              <a:lnSpc>
                <a:spcPts val="2000"/>
              </a:lnSpc>
              <a:spcBef>
                <a:spcPts val="600"/>
              </a:spcBef>
              <a:buClr>
                <a:srgbClr val="1013A3"/>
              </a:buClr>
              <a:buSzPct val="100000"/>
            </a:pPr>
            <a:r>
              <a:rPr lang="en-US" sz="2000" dirty="0">
                <a:solidFill>
                  <a:schemeClr val="tx1"/>
                </a:solidFill>
                <a:cs typeface="Apple Chancery" panose="03020702040506060504" pitchFamily="66" charset="-79"/>
              </a:rPr>
              <a:t>Step 4: Select </a:t>
            </a:r>
            <a:r>
              <a:rPr lang="en-US" sz="2000" b="1" dirty="0">
                <a:solidFill>
                  <a:srgbClr val="1013A3"/>
                </a:solidFill>
                <a:cs typeface="Apple Chancery" panose="03020702040506060504" pitchFamily="66" charset="-79"/>
              </a:rPr>
              <a:t>20F, </a:t>
            </a:r>
            <a:r>
              <a:rPr lang="en-US" sz="2000" b="1" dirty="0">
                <a:solidFill>
                  <a:schemeClr val="tx1"/>
                </a:solidFill>
                <a:cs typeface="Apple Chancery" panose="03020702040506060504" pitchFamily="66" charset="-79"/>
              </a:rPr>
              <a:t>Step 5:</a:t>
            </a:r>
            <a:r>
              <a:rPr lang="en-US" sz="2000" b="1" dirty="0">
                <a:solidFill>
                  <a:srgbClr val="1013A3"/>
                </a:solidFill>
                <a:cs typeface="Apple Chancery" panose="03020702040506060504" pitchFamily="66" charset="-79"/>
              </a:rPr>
              <a:t> Submit</a:t>
            </a:r>
          </a:p>
          <a:p>
            <a:pPr marL="914400" lvl="1" indent="-514350">
              <a:lnSpc>
                <a:spcPts val="2000"/>
              </a:lnSpc>
              <a:spcBef>
                <a:spcPts val="600"/>
              </a:spcBef>
              <a:buClr>
                <a:srgbClr val="1013A3"/>
              </a:buClr>
              <a:buSzPct val="100000"/>
            </a:pPr>
            <a:r>
              <a:rPr lang="en-US" sz="2000" b="1" dirty="0">
                <a:solidFill>
                  <a:srgbClr val="1013A3"/>
                </a:solidFill>
                <a:cs typeface="Apple Chancery" panose="03020702040506060504" pitchFamily="66" charset="-79"/>
              </a:rPr>
              <a:t>Select “Cosine Similarity/Word Variation” from the top/middle of the </a:t>
            </a:r>
            <a:r>
              <a:rPr lang="en-US" sz="2000" dirty="0">
                <a:solidFill>
                  <a:srgbClr val="1013A3"/>
                </a:solidFill>
                <a:cs typeface="Apple Chancery" panose="03020702040506060504" pitchFamily="66" charset="-79"/>
              </a:rPr>
              <a:t>display window</a:t>
            </a:r>
          </a:p>
        </p:txBody>
      </p:sp>
      <p:sp>
        <p:nvSpPr>
          <p:cNvPr id="3" name="Rectangle 2">
            <a:extLst>
              <a:ext uri="{FF2B5EF4-FFF2-40B4-BE49-F238E27FC236}">
                <a16:creationId xmlns:a16="http://schemas.microsoft.com/office/drawing/2014/main" xmlns="" id="{AC05DCBA-7C4E-1148-802C-F3D9125923A9}"/>
              </a:ext>
            </a:extLst>
          </p:cNvPr>
          <p:cNvSpPr/>
          <p:nvPr/>
        </p:nvSpPr>
        <p:spPr>
          <a:xfrm>
            <a:off x="1191107" y="762000"/>
            <a:ext cx="6761787" cy="1107996"/>
          </a:xfrm>
          <a:prstGeom prst="rect">
            <a:avLst/>
          </a:prstGeom>
        </p:spPr>
        <p:txBody>
          <a:bodyPr wrap="none">
            <a:spAutoFit/>
          </a:bodyPr>
          <a:lstStyle/>
          <a:p>
            <a:pPr marL="0" indent="0" algn="ctr">
              <a:buNone/>
            </a:pPr>
            <a:r>
              <a:rPr lang="en-US" sz="6600" dirty="0">
                <a:solidFill>
                  <a:srgbClr val="1013A3"/>
                </a:solidFill>
                <a:latin typeface="Apple Chancery" panose="03020702040506060504" pitchFamily="66" charset="-79"/>
                <a:cs typeface="Apple Chancery" panose="03020702040506060504" pitchFamily="66" charset="-79"/>
              </a:rPr>
              <a:t>Hands on Exercise</a:t>
            </a:r>
          </a:p>
        </p:txBody>
      </p:sp>
    </p:spTree>
    <p:extLst>
      <p:ext uri="{BB962C8B-B14F-4D97-AF65-F5344CB8AC3E}">
        <p14:creationId xmlns:p14="http://schemas.microsoft.com/office/powerpoint/2010/main" val="956640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93037" cy="1143000"/>
          </a:xfrm>
        </p:spPr>
        <p:txBody>
          <a:bodyPr/>
          <a:lstStyle/>
          <a:p>
            <a:pPr algn="ctr"/>
            <a:r>
              <a:rPr lang="en-US" sz="3600">
                <a:solidFill>
                  <a:srgbClr val="C00000"/>
                </a:solidFill>
              </a:rPr>
              <a:t>Example: </a:t>
            </a:r>
            <a:r>
              <a:rPr lang="en-US" sz="3600"/>
              <a:t>Cosine Similarity </a:t>
            </a:r>
            <a:br>
              <a:rPr lang="en-US" sz="3600"/>
            </a:br>
            <a:r>
              <a:rPr lang="en-US" sz="3600"/>
              <a:t>Measure Data for Satyam and WIPRO </a:t>
            </a:r>
          </a:p>
        </p:txBody>
      </p:sp>
      <p:sp>
        <p:nvSpPr>
          <p:cNvPr id="4" name="Content Placeholder 1"/>
          <p:cNvSpPr>
            <a:spLocks noGrp="1"/>
          </p:cNvSpPr>
          <p:nvPr>
            <p:ph idx="1"/>
          </p:nvPr>
        </p:nvSpPr>
        <p:spPr>
          <a:xfrm>
            <a:off x="228600" y="1828801"/>
            <a:ext cx="8763000" cy="1371600"/>
          </a:xfrm>
          <a:solidFill>
            <a:schemeClr val="bg1"/>
          </a:solidFill>
        </p:spPr>
        <p:txBody>
          <a:bodyPr>
            <a:normAutofit/>
          </a:bodyPr>
          <a:lstStyle/>
          <a:p>
            <a:pPr marL="0" indent="0">
              <a:lnSpc>
                <a:spcPts val="2000"/>
              </a:lnSpc>
              <a:spcBef>
                <a:spcPts val="0"/>
              </a:spcBef>
              <a:buNone/>
            </a:pPr>
            <a:r>
              <a:rPr lang="en-US" sz="2000" dirty="0"/>
              <a:t>Once your click on the </a:t>
            </a:r>
            <a:r>
              <a:rPr lang="en-US" sz="2000" dirty="0">
                <a:solidFill>
                  <a:srgbClr val="0E32D4"/>
                </a:solidFill>
              </a:rPr>
              <a:t>Compare</a:t>
            </a:r>
            <a:r>
              <a:rPr lang="en-US" sz="2000" dirty="0"/>
              <a:t> button after selecting the two years filings, the system will yield the result in a CSV file which you can open and save in Excel. Repeating this process for each pair, (2003, 2008), (2003, 2007), (2003, 2006), (2003, 2005), (2003, 2005), and (2003, 2004), I obtained the following data. </a:t>
            </a:r>
          </a:p>
        </p:txBody>
      </p:sp>
      <p:graphicFrame>
        <p:nvGraphicFramePr>
          <p:cNvPr id="5" name="Table 4"/>
          <p:cNvGraphicFramePr>
            <a:graphicFrameLocks noGrp="1"/>
          </p:cNvGraphicFramePr>
          <p:nvPr>
            <p:extLst/>
          </p:nvPr>
        </p:nvGraphicFramePr>
        <p:xfrm>
          <a:off x="152401" y="2971800"/>
          <a:ext cx="8827543" cy="2161476"/>
        </p:xfrm>
        <a:graphic>
          <a:graphicData uri="http://schemas.openxmlformats.org/drawingml/2006/table">
            <a:tbl>
              <a:tblPr>
                <a:tableStyleId>{5C22544A-7EE6-4342-B048-85BDC9FD1C3A}</a:tableStyleId>
              </a:tblPr>
              <a:tblGrid>
                <a:gridCol w="719097">
                  <a:extLst>
                    <a:ext uri="{9D8B030D-6E8A-4147-A177-3AD203B41FA5}">
                      <a16:colId xmlns:a16="http://schemas.microsoft.com/office/drawing/2014/main" xmlns="" val="20000"/>
                    </a:ext>
                  </a:extLst>
                </a:gridCol>
                <a:gridCol w="1057983">
                  <a:extLst>
                    <a:ext uri="{9D8B030D-6E8A-4147-A177-3AD203B41FA5}">
                      <a16:colId xmlns:a16="http://schemas.microsoft.com/office/drawing/2014/main" xmlns="" val="20001"/>
                    </a:ext>
                  </a:extLst>
                </a:gridCol>
                <a:gridCol w="1256355">
                  <a:extLst>
                    <a:ext uri="{9D8B030D-6E8A-4147-A177-3AD203B41FA5}">
                      <a16:colId xmlns:a16="http://schemas.microsoft.com/office/drawing/2014/main" xmlns="" val="20002"/>
                    </a:ext>
                  </a:extLst>
                </a:gridCol>
                <a:gridCol w="1363805">
                  <a:extLst>
                    <a:ext uri="{9D8B030D-6E8A-4147-A177-3AD203B41FA5}">
                      <a16:colId xmlns:a16="http://schemas.microsoft.com/office/drawing/2014/main" xmlns="" val="20003"/>
                    </a:ext>
                  </a:extLst>
                </a:gridCol>
                <a:gridCol w="1347275">
                  <a:extLst>
                    <a:ext uri="{9D8B030D-6E8A-4147-A177-3AD203B41FA5}">
                      <a16:colId xmlns:a16="http://schemas.microsoft.com/office/drawing/2014/main" xmlns="" val="20004"/>
                    </a:ext>
                  </a:extLst>
                </a:gridCol>
                <a:gridCol w="983593">
                  <a:extLst>
                    <a:ext uri="{9D8B030D-6E8A-4147-A177-3AD203B41FA5}">
                      <a16:colId xmlns:a16="http://schemas.microsoft.com/office/drawing/2014/main" xmlns="" val="20005"/>
                    </a:ext>
                  </a:extLst>
                </a:gridCol>
                <a:gridCol w="1115842">
                  <a:extLst>
                    <a:ext uri="{9D8B030D-6E8A-4147-A177-3AD203B41FA5}">
                      <a16:colId xmlns:a16="http://schemas.microsoft.com/office/drawing/2014/main" xmlns="" val="20006"/>
                    </a:ext>
                  </a:extLst>
                </a:gridCol>
                <a:gridCol w="983593">
                  <a:extLst>
                    <a:ext uri="{9D8B030D-6E8A-4147-A177-3AD203B41FA5}">
                      <a16:colId xmlns:a16="http://schemas.microsoft.com/office/drawing/2014/main" xmlns="" val="20007"/>
                    </a:ext>
                  </a:extLst>
                </a:gridCol>
              </a:tblGrid>
              <a:tr h="639593">
                <a:tc>
                  <a:txBody>
                    <a:bodyPr/>
                    <a:lstStyle/>
                    <a:p>
                      <a:pPr algn="l" fontAlgn="b"/>
                      <a:r>
                        <a:rPr lang="en-US" sz="1200" b="0" u="none" strike="noStrike">
                          <a:solidFill>
                            <a:srgbClr val="0E32D4"/>
                          </a:solidFill>
                          <a:effectLst/>
                          <a:latin typeface="+mj-lt"/>
                        </a:rPr>
                        <a:t>Cosine Similarity Scores 20F</a:t>
                      </a:r>
                      <a:endParaRPr lang="en-US" sz="1200" b="0" i="0" u="none" strike="noStrike">
                        <a:solidFill>
                          <a:srgbClr val="0E32D4"/>
                        </a:solidFill>
                        <a:effectLst/>
                        <a:latin typeface="+mj-lt"/>
                      </a:endParaRPr>
                    </a:p>
                  </a:txBody>
                  <a:tcPr marL="10096" marR="10096" marT="10096" marB="0" anchor="b"/>
                </a:tc>
                <a:tc>
                  <a:txBody>
                    <a:bodyPr/>
                    <a:lstStyle/>
                    <a:p>
                      <a:pPr algn="l" fontAlgn="b"/>
                      <a:endParaRPr lang="en-US" sz="1200" b="0" i="0" u="none" strike="noStrike" dirty="0">
                        <a:solidFill>
                          <a:srgbClr val="0E32D4"/>
                        </a:solidFill>
                        <a:effectLst/>
                        <a:latin typeface="+mj-lt"/>
                      </a:endParaRPr>
                    </a:p>
                  </a:txBody>
                  <a:tcPr marL="10096" marR="10096" marT="10096" marB="0" anchor="b"/>
                </a:tc>
                <a:tc>
                  <a:txBody>
                    <a:bodyPr/>
                    <a:lstStyle/>
                    <a:p>
                      <a:pPr algn="ctr" fontAlgn="b"/>
                      <a:r>
                        <a:rPr lang="en-US" sz="1200" b="0" u="none" strike="noStrike">
                          <a:solidFill>
                            <a:srgbClr val="0E32D4"/>
                          </a:solidFill>
                          <a:effectLst/>
                          <a:latin typeface="+mj-lt"/>
                        </a:rPr>
                        <a:t>File 1 VS File 2</a:t>
                      </a:r>
                      <a:endParaRPr lang="en-US" sz="1200" b="0" i="0" u="none" strike="noStrike">
                        <a:solidFill>
                          <a:srgbClr val="0E32D4"/>
                        </a:solidFill>
                        <a:effectLst/>
                        <a:latin typeface="+mj-lt"/>
                      </a:endParaRPr>
                    </a:p>
                  </a:txBody>
                  <a:tcPr marL="10096" marR="10096" marT="10096" marB="0" anchor="b"/>
                </a:tc>
                <a:tc>
                  <a:txBody>
                    <a:bodyPr/>
                    <a:lstStyle/>
                    <a:p>
                      <a:pPr algn="ctr" fontAlgn="b"/>
                      <a:r>
                        <a:rPr lang="sk-SK" sz="1200" b="0" u="none" strike="noStrike" dirty="0">
                          <a:solidFill>
                            <a:srgbClr val="0E32D4"/>
                          </a:solidFill>
                          <a:effectLst/>
                          <a:latin typeface="+mj-lt"/>
                        </a:rPr>
                        <a:t> </a:t>
                      </a:r>
                      <a:endParaRPr lang="sk-SK" sz="1200" b="0" i="0" u="none" strike="noStrike" dirty="0">
                        <a:solidFill>
                          <a:srgbClr val="0E32D4"/>
                        </a:solidFill>
                        <a:effectLst/>
                        <a:latin typeface="+mj-lt"/>
                      </a:endParaRPr>
                    </a:p>
                  </a:txBody>
                  <a:tcPr marL="10096" marR="10096" marT="10096" marB="0" anchor="b"/>
                </a:tc>
                <a:tc>
                  <a:txBody>
                    <a:bodyPr/>
                    <a:lstStyle/>
                    <a:p>
                      <a:pPr algn="ctr" fontAlgn="b"/>
                      <a:r>
                        <a:rPr lang="sk-SK" sz="1200" b="0" u="none" strike="noStrike">
                          <a:solidFill>
                            <a:srgbClr val="0E32D4"/>
                          </a:solidFill>
                          <a:effectLst/>
                          <a:latin typeface="+mj-lt"/>
                        </a:rPr>
                        <a:t> </a:t>
                      </a:r>
                      <a:endParaRPr lang="sk-SK" sz="1200" b="0" i="0" u="none" strike="noStrike">
                        <a:solidFill>
                          <a:srgbClr val="0E32D4"/>
                        </a:solidFill>
                        <a:effectLst/>
                        <a:latin typeface="+mj-lt"/>
                      </a:endParaRPr>
                    </a:p>
                  </a:txBody>
                  <a:tcPr marL="10096" marR="10096" marT="10096" marB="0" anchor="b"/>
                </a:tc>
                <a:tc>
                  <a:txBody>
                    <a:bodyPr/>
                    <a:lstStyle/>
                    <a:p>
                      <a:pPr algn="ctr" fontAlgn="b"/>
                      <a:r>
                        <a:rPr lang="sk-SK" sz="1200" b="0" u="none" strike="noStrike" dirty="0">
                          <a:solidFill>
                            <a:srgbClr val="0E32D4"/>
                          </a:solidFill>
                          <a:effectLst/>
                          <a:latin typeface="+mj-lt"/>
                        </a:rPr>
                        <a:t> </a:t>
                      </a:r>
                      <a:endParaRPr lang="sk-SK" sz="1200" b="0" i="0" u="none" strike="noStrike" dirty="0">
                        <a:solidFill>
                          <a:srgbClr val="0E32D4"/>
                        </a:solidFill>
                        <a:effectLst/>
                        <a:latin typeface="+mj-lt"/>
                      </a:endParaRPr>
                    </a:p>
                  </a:txBody>
                  <a:tcPr marL="10096" marR="10096" marT="10096" marB="0" anchor="b"/>
                </a:tc>
                <a:tc>
                  <a:txBody>
                    <a:bodyPr/>
                    <a:lstStyle/>
                    <a:p>
                      <a:pPr algn="ctr" fontAlgn="b"/>
                      <a:r>
                        <a:rPr lang="sk-SK" sz="1200" b="0" u="none" strike="noStrike">
                          <a:solidFill>
                            <a:srgbClr val="0E32D4"/>
                          </a:solidFill>
                          <a:effectLst/>
                          <a:latin typeface="+mj-lt"/>
                        </a:rPr>
                        <a:t> </a:t>
                      </a:r>
                      <a:endParaRPr lang="sk-SK" sz="1200" b="0" i="0" u="none" strike="noStrike">
                        <a:solidFill>
                          <a:srgbClr val="0E32D4"/>
                        </a:solidFill>
                        <a:effectLst/>
                        <a:latin typeface="+mj-lt"/>
                      </a:endParaRPr>
                    </a:p>
                  </a:txBody>
                  <a:tcPr marL="10096" marR="10096" marT="10096" marB="0" anchor="b"/>
                </a:tc>
                <a:tc>
                  <a:txBody>
                    <a:bodyPr/>
                    <a:lstStyle/>
                    <a:p>
                      <a:pPr algn="ctr" fontAlgn="b"/>
                      <a:r>
                        <a:rPr lang="sk-SK" sz="1200" b="0" u="none" strike="noStrike">
                          <a:solidFill>
                            <a:srgbClr val="0E32D4"/>
                          </a:solidFill>
                          <a:effectLst/>
                          <a:latin typeface="+mj-lt"/>
                        </a:rPr>
                        <a:t> </a:t>
                      </a:r>
                      <a:endParaRPr lang="sk-SK" sz="1200" b="0" i="0" u="none" strike="noStrike">
                        <a:solidFill>
                          <a:srgbClr val="0E32D4"/>
                        </a:solidFill>
                        <a:effectLst/>
                        <a:latin typeface="+mj-lt"/>
                      </a:endParaRPr>
                    </a:p>
                  </a:txBody>
                  <a:tcPr marL="10096" marR="10096" marT="10096" marB="0" anchor="b"/>
                </a:tc>
                <a:extLst>
                  <a:ext uri="{0D108BD9-81ED-4DB2-BD59-A6C34878D82A}">
                    <a16:rowId xmlns:a16="http://schemas.microsoft.com/office/drawing/2014/main" xmlns="" val="10000"/>
                  </a:ext>
                </a:extLst>
              </a:tr>
              <a:tr h="324150">
                <a:tc>
                  <a:txBody>
                    <a:bodyPr/>
                    <a:lstStyle/>
                    <a:p>
                      <a:pPr algn="l" fontAlgn="b"/>
                      <a:r>
                        <a:rPr lang="en-US" sz="1200" b="0" u="none" strike="noStrike">
                          <a:solidFill>
                            <a:srgbClr val="0E32D4"/>
                          </a:solidFill>
                          <a:effectLst/>
                          <a:latin typeface="+mj-lt"/>
                        </a:rPr>
                        <a:t>Satyam</a:t>
                      </a:r>
                      <a:endParaRPr lang="en-US" sz="1200" b="0" i="0" u="none" strike="noStrike">
                        <a:solidFill>
                          <a:srgbClr val="0E32D4"/>
                        </a:solidFill>
                        <a:effectLst/>
                        <a:latin typeface="+mj-lt"/>
                      </a:endParaRPr>
                    </a:p>
                  </a:txBody>
                  <a:tcPr marL="10096" marR="10096" marT="10096" marB="0" anchor="b"/>
                </a:tc>
                <a:tc>
                  <a:txBody>
                    <a:bodyPr/>
                    <a:lstStyle/>
                    <a:p>
                      <a:pPr algn="ctr" fontAlgn="b"/>
                      <a:r>
                        <a:rPr lang="en-US" sz="1200" b="0" u="none" strike="noStrike">
                          <a:solidFill>
                            <a:srgbClr val="0E32D4"/>
                          </a:solidFill>
                          <a:effectLst/>
                          <a:latin typeface="+mj-lt"/>
                        </a:rPr>
                        <a:t>CIK</a:t>
                      </a:r>
                      <a:endParaRPr lang="en-US" sz="1200" b="0" i="0" u="none" strike="noStrike">
                        <a:solidFill>
                          <a:srgbClr val="0E32D4"/>
                        </a:solidFill>
                        <a:effectLst/>
                        <a:latin typeface="+mj-lt"/>
                      </a:endParaRPr>
                    </a:p>
                  </a:txBody>
                  <a:tcPr marL="10096" marR="10096" marT="10096" marB="0" anchor="b"/>
                </a:tc>
                <a:tc>
                  <a:txBody>
                    <a:bodyPr/>
                    <a:lstStyle/>
                    <a:p>
                      <a:pPr algn="ctr" fontAlgn="b"/>
                      <a:r>
                        <a:rPr lang="nl-NL" sz="1200" b="0" u="none" strike="noStrike" dirty="0">
                          <a:solidFill>
                            <a:srgbClr val="0E32D4"/>
                          </a:solidFill>
                          <a:effectLst/>
                          <a:latin typeface="+mj-lt"/>
                        </a:rPr>
                        <a:t>2008 VS 2003</a:t>
                      </a:r>
                      <a:endParaRPr lang="nl-NL" sz="1200" b="0" i="0" u="none" strike="noStrike" dirty="0">
                        <a:solidFill>
                          <a:srgbClr val="0E32D4"/>
                        </a:solidFill>
                        <a:effectLst/>
                        <a:latin typeface="+mj-lt"/>
                      </a:endParaRPr>
                    </a:p>
                  </a:txBody>
                  <a:tcPr marL="10096" marR="10096" marT="10096" marB="0" anchor="b"/>
                </a:tc>
                <a:tc>
                  <a:txBody>
                    <a:bodyPr/>
                    <a:lstStyle/>
                    <a:p>
                      <a:pPr algn="ctr" fontAlgn="b"/>
                      <a:r>
                        <a:rPr lang="nl-NL" sz="1200" b="0" u="none" strike="noStrike">
                          <a:solidFill>
                            <a:srgbClr val="0E32D4"/>
                          </a:solidFill>
                          <a:effectLst/>
                          <a:latin typeface="+mj-lt"/>
                        </a:rPr>
                        <a:t>2007 VS 2003</a:t>
                      </a:r>
                      <a:endParaRPr lang="nl-NL"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2006 VS 2003</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2005 VS 2003</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2004 20F/A VS 2003</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2004 VS 2003</a:t>
                      </a:r>
                      <a:endParaRPr lang="is-IS" sz="1200" b="0" i="0" u="none" strike="noStrike">
                        <a:solidFill>
                          <a:srgbClr val="0E32D4"/>
                        </a:solidFill>
                        <a:effectLst/>
                        <a:latin typeface="+mj-lt"/>
                      </a:endParaRPr>
                    </a:p>
                  </a:txBody>
                  <a:tcPr marL="10096" marR="10096" marT="10096" marB="0" anchor="b"/>
                </a:tc>
                <a:extLst>
                  <a:ext uri="{0D108BD9-81ED-4DB2-BD59-A6C34878D82A}">
                    <a16:rowId xmlns:a16="http://schemas.microsoft.com/office/drawing/2014/main" xmlns="" val="10001"/>
                  </a:ext>
                </a:extLst>
              </a:tr>
              <a:tr h="283676">
                <a:tc>
                  <a:txBody>
                    <a:bodyPr/>
                    <a:lstStyle/>
                    <a:p>
                      <a:pPr algn="l" fontAlgn="b"/>
                      <a:r>
                        <a:rPr lang="sk-SK" sz="1200" b="0" u="none" strike="noStrike">
                          <a:solidFill>
                            <a:srgbClr val="0E32D4"/>
                          </a:solidFill>
                          <a:effectLst/>
                          <a:latin typeface="+mj-lt"/>
                        </a:rPr>
                        <a:t> </a:t>
                      </a:r>
                      <a:endParaRPr lang="sk-SK"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1106056</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dirty="0">
                          <a:solidFill>
                            <a:srgbClr val="0E32D4"/>
                          </a:solidFill>
                          <a:effectLst/>
                          <a:latin typeface="+mj-lt"/>
                        </a:rPr>
                        <a:t>0.986219031</a:t>
                      </a:r>
                      <a:endParaRPr lang="is-IS" sz="1200" b="0" i="0" u="none" strike="noStrike" dirty="0">
                        <a:solidFill>
                          <a:srgbClr val="0E32D4"/>
                        </a:solidFill>
                        <a:effectLst/>
                        <a:latin typeface="+mj-lt"/>
                      </a:endParaRPr>
                    </a:p>
                  </a:txBody>
                  <a:tcPr marL="10096" marR="10096" marT="10096" marB="0" anchor="b"/>
                </a:tc>
                <a:tc>
                  <a:txBody>
                    <a:bodyPr/>
                    <a:lstStyle/>
                    <a:p>
                      <a:pPr algn="ctr" fontAlgn="b"/>
                      <a:r>
                        <a:rPr lang="fi-FI" sz="1200" b="0" u="none" strike="noStrike">
                          <a:solidFill>
                            <a:srgbClr val="0E32D4"/>
                          </a:solidFill>
                          <a:effectLst/>
                          <a:latin typeface="+mj-lt"/>
                        </a:rPr>
                        <a:t>0.986518731</a:t>
                      </a:r>
                      <a:endParaRPr lang="fi-FI" sz="1200" b="0" i="0" u="none" strike="noStrike">
                        <a:solidFill>
                          <a:srgbClr val="0E32D4"/>
                        </a:solidFill>
                        <a:effectLst/>
                        <a:latin typeface="+mj-lt"/>
                      </a:endParaRPr>
                    </a:p>
                  </a:txBody>
                  <a:tcPr marL="10096" marR="10096" marT="10096" marB="0" anchor="b"/>
                </a:tc>
                <a:tc>
                  <a:txBody>
                    <a:bodyPr/>
                    <a:lstStyle/>
                    <a:p>
                      <a:pPr algn="ctr" fontAlgn="b"/>
                      <a:r>
                        <a:rPr lang="fi-FI" sz="1200" b="0" u="none" strike="noStrike">
                          <a:solidFill>
                            <a:srgbClr val="0E32D4"/>
                          </a:solidFill>
                          <a:effectLst/>
                          <a:latin typeface="+mj-lt"/>
                        </a:rPr>
                        <a:t>0.986687789</a:t>
                      </a:r>
                      <a:endParaRPr lang="fi-FI"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0.983219142</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0.884167909</a:t>
                      </a:r>
                      <a:endParaRPr lang="is-IS" sz="1200" b="0" i="0" u="none" strike="noStrike">
                        <a:solidFill>
                          <a:srgbClr val="0E32D4"/>
                        </a:solidFill>
                        <a:effectLst/>
                        <a:latin typeface="+mj-lt"/>
                      </a:endParaRPr>
                    </a:p>
                  </a:txBody>
                  <a:tcPr marL="10096" marR="10096" marT="10096" marB="0" anchor="b"/>
                </a:tc>
                <a:tc>
                  <a:txBody>
                    <a:bodyPr/>
                    <a:lstStyle/>
                    <a:p>
                      <a:pPr algn="ctr" fontAlgn="b"/>
                      <a:r>
                        <a:rPr lang="nb-NO" sz="1200" b="0" u="none" strike="noStrike">
                          <a:solidFill>
                            <a:srgbClr val="0E32D4"/>
                          </a:solidFill>
                          <a:effectLst/>
                          <a:latin typeface="+mj-lt"/>
                        </a:rPr>
                        <a:t>0.995569951</a:t>
                      </a:r>
                      <a:endParaRPr lang="nb-NO" sz="1200" b="0" i="0" u="none" strike="noStrike">
                        <a:solidFill>
                          <a:srgbClr val="0E32D4"/>
                        </a:solidFill>
                        <a:effectLst/>
                        <a:latin typeface="+mj-lt"/>
                      </a:endParaRPr>
                    </a:p>
                  </a:txBody>
                  <a:tcPr marL="10096" marR="10096" marT="10096" marB="0" anchor="b"/>
                </a:tc>
                <a:extLst>
                  <a:ext uri="{0D108BD9-81ED-4DB2-BD59-A6C34878D82A}">
                    <a16:rowId xmlns:a16="http://schemas.microsoft.com/office/drawing/2014/main" xmlns="" val="10002"/>
                  </a:ext>
                </a:extLst>
              </a:tr>
              <a:tr h="166429">
                <a:tc>
                  <a:txBody>
                    <a:bodyPr/>
                    <a:lstStyle/>
                    <a:p>
                      <a:pPr algn="l"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dirty="0">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tc>
                  <a:txBody>
                    <a:bodyPr/>
                    <a:lstStyle/>
                    <a:p>
                      <a:pPr algn="ctr" fontAlgn="b"/>
                      <a:endParaRPr lang="en-US" sz="1200" b="0" i="0" u="none" strike="noStrike">
                        <a:solidFill>
                          <a:srgbClr val="0E32D4"/>
                        </a:solidFill>
                        <a:effectLst/>
                        <a:latin typeface="+mj-lt"/>
                      </a:endParaRPr>
                    </a:p>
                  </a:txBody>
                  <a:tcPr marL="10096" marR="10096" marT="10096" marB="0" anchor="b"/>
                </a:tc>
                <a:extLst>
                  <a:ext uri="{0D108BD9-81ED-4DB2-BD59-A6C34878D82A}">
                    <a16:rowId xmlns:a16="http://schemas.microsoft.com/office/drawing/2014/main" xmlns="" val="10003"/>
                  </a:ext>
                </a:extLst>
              </a:tr>
              <a:tr h="283676">
                <a:tc>
                  <a:txBody>
                    <a:bodyPr/>
                    <a:lstStyle/>
                    <a:p>
                      <a:pPr algn="l" fontAlgn="b"/>
                      <a:r>
                        <a:rPr lang="en-US" sz="1200" b="0" u="none" strike="noStrike">
                          <a:solidFill>
                            <a:srgbClr val="0E32D4"/>
                          </a:solidFill>
                          <a:effectLst/>
                          <a:latin typeface="+mj-lt"/>
                        </a:rPr>
                        <a:t>WIPRO</a:t>
                      </a:r>
                      <a:endParaRPr lang="en-US" sz="1200" b="0" i="0" u="none" strike="noStrike">
                        <a:solidFill>
                          <a:srgbClr val="0E32D4"/>
                        </a:solidFill>
                        <a:effectLst/>
                        <a:latin typeface="+mj-lt"/>
                      </a:endParaRPr>
                    </a:p>
                  </a:txBody>
                  <a:tcPr marL="10096" marR="10096" marT="10096" marB="0" anchor="b"/>
                </a:tc>
                <a:tc>
                  <a:txBody>
                    <a:bodyPr/>
                    <a:lstStyle/>
                    <a:p>
                      <a:pPr algn="ctr" fontAlgn="b"/>
                      <a:r>
                        <a:rPr lang="en-US" sz="1200" b="0" u="none" strike="noStrike" dirty="0">
                          <a:solidFill>
                            <a:srgbClr val="0E32D4"/>
                          </a:solidFill>
                          <a:effectLst/>
                          <a:latin typeface="+mj-lt"/>
                        </a:rPr>
                        <a:t>CIK</a:t>
                      </a:r>
                      <a:endParaRPr lang="en-US" sz="1200" b="0" i="0" u="none" strike="noStrike" dirty="0">
                        <a:solidFill>
                          <a:srgbClr val="0E32D4"/>
                        </a:solidFill>
                        <a:effectLst/>
                        <a:latin typeface="+mj-lt"/>
                      </a:endParaRPr>
                    </a:p>
                  </a:txBody>
                  <a:tcPr marL="10096" marR="10096" marT="10096" marB="0" anchor="b"/>
                </a:tc>
                <a:tc>
                  <a:txBody>
                    <a:bodyPr/>
                    <a:lstStyle/>
                    <a:p>
                      <a:pPr algn="ctr" fontAlgn="b"/>
                      <a:r>
                        <a:rPr lang="nl-NL" sz="1200" b="0" u="none" strike="noStrike" dirty="0">
                          <a:solidFill>
                            <a:srgbClr val="0E32D4"/>
                          </a:solidFill>
                          <a:effectLst/>
                          <a:latin typeface="+mj-lt"/>
                        </a:rPr>
                        <a:t>2008 VS 2003</a:t>
                      </a:r>
                      <a:endParaRPr lang="nl-NL" sz="1200" b="0" i="0" u="none" strike="noStrike" dirty="0">
                        <a:solidFill>
                          <a:srgbClr val="0E32D4"/>
                        </a:solidFill>
                        <a:effectLst/>
                        <a:latin typeface="+mj-lt"/>
                      </a:endParaRPr>
                    </a:p>
                  </a:txBody>
                  <a:tcPr marL="10096" marR="10096" marT="10096" marB="0" anchor="b"/>
                </a:tc>
                <a:tc>
                  <a:txBody>
                    <a:bodyPr/>
                    <a:lstStyle/>
                    <a:p>
                      <a:pPr algn="ctr" fontAlgn="b"/>
                      <a:r>
                        <a:rPr lang="nl-NL" sz="1200" b="0" u="none" strike="noStrike">
                          <a:solidFill>
                            <a:srgbClr val="0E32D4"/>
                          </a:solidFill>
                          <a:effectLst/>
                          <a:latin typeface="+mj-lt"/>
                        </a:rPr>
                        <a:t>2007 VS 2003</a:t>
                      </a:r>
                      <a:endParaRPr lang="nl-NL"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2006 VS 2003</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2005 VS 2003</a:t>
                      </a:r>
                      <a:endParaRPr lang="is-IS" sz="1200" b="0" i="0" u="none" strike="noStrike">
                        <a:solidFill>
                          <a:srgbClr val="0E32D4"/>
                        </a:solidFill>
                        <a:effectLst/>
                        <a:latin typeface="+mj-lt"/>
                      </a:endParaRPr>
                    </a:p>
                  </a:txBody>
                  <a:tcPr marL="10096" marR="10096" marT="10096" marB="0" anchor="b"/>
                </a:tc>
                <a:tc>
                  <a:txBody>
                    <a:bodyPr/>
                    <a:lstStyle/>
                    <a:p>
                      <a:pPr algn="ctr" fontAlgn="b"/>
                      <a:r>
                        <a:rPr lang="nl-NL" sz="1200" b="0" u="none" strike="noStrike">
                          <a:solidFill>
                            <a:srgbClr val="0E32D4"/>
                          </a:solidFill>
                          <a:effectLst/>
                          <a:latin typeface="+mj-lt"/>
                        </a:rPr>
                        <a:t>2004/A VS 2003</a:t>
                      </a:r>
                      <a:endParaRPr lang="nl-NL"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2004 VS 2003</a:t>
                      </a:r>
                      <a:endParaRPr lang="is-IS" sz="1200" b="0" i="0" u="none" strike="noStrike">
                        <a:solidFill>
                          <a:srgbClr val="0E32D4"/>
                        </a:solidFill>
                        <a:effectLst/>
                        <a:latin typeface="+mj-lt"/>
                      </a:endParaRPr>
                    </a:p>
                  </a:txBody>
                  <a:tcPr marL="10096" marR="10096" marT="10096" marB="0" anchor="b"/>
                </a:tc>
                <a:extLst>
                  <a:ext uri="{0D108BD9-81ED-4DB2-BD59-A6C34878D82A}">
                    <a16:rowId xmlns:a16="http://schemas.microsoft.com/office/drawing/2014/main" xmlns="" val="10004"/>
                  </a:ext>
                </a:extLst>
              </a:tr>
              <a:tr h="283676">
                <a:tc>
                  <a:txBody>
                    <a:bodyPr/>
                    <a:lstStyle/>
                    <a:p>
                      <a:pPr algn="l" fontAlgn="b"/>
                      <a:r>
                        <a:rPr lang="sk-SK" sz="1200" b="0" u="none" strike="noStrike">
                          <a:solidFill>
                            <a:srgbClr val="0E32D4"/>
                          </a:solidFill>
                          <a:effectLst/>
                          <a:latin typeface="+mj-lt"/>
                        </a:rPr>
                        <a:t> </a:t>
                      </a:r>
                      <a:endParaRPr lang="sk-SK"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1123799</a:t>
                      </a:r>
                      <a:endParaRPr lang="is-IS" sz="1200" b="0" i="0" u="none" strike="noStrike">
                        <a:solidFill>
                          <a:srgbClr val="0E32D4"/>
                        </a:solidFill>
                        <a:effectLst/>
                        <a:latin typeface="+mj-lt"/>
                      </a:endParaRPr>
                    </a:p>
                  </a:txBody>
                  <a:tcPr marL="10096" marR="10096" marT="10096" marB="0" anchor="b"/>
                </a:tc>
                <a:tc>
                  <a:txBody>
                    <a:bodyPr/>
                    <a:lstStyle/>
                    <a:p>
                      <a:pPr algn="ctr" fontAlgn="b"/>
                      <a:r>
                        <a:rPr lang="is-IS" sz="1200" b="0" u="none" strike="noStrike" dirty="0">
                          <a:solidFill>
                            <a:srgbClr val="0E32D4"/>
                          </a:solidFill>
                          <a:effectLst/>
                          <a:latin typeface="+mj-lt"/>
                        </a:rPr>
                        <a:t>0.992107956</a:t>
                      </a:r>
                      <a:endParaRPr lang="is-IS" sz="1200" b="0" i="0" u="none" strike="noStrike" dirty="0">
                        <a:solidFill>
                          <a:srgbClr val="0E32D4"/>
                        </a:solidFill>
                        <a:effectLst/>
                        <a:latin typeface="+mj-lt"/>
                      </a:endParaRPr>
                    </a:p>
                  </a:txBody>
                  <a:tcPr marL="10096" marR="10096" marT="10096" marB="0" anchor="b"/>
                </a:tc>
                <a:tc>
                  <a:txBody>
                    <a:bodyPr/>
                    <a:lstStyle/>
                    <a:p>
                      <a:pPr algn="ctr" fontAlgn="b"/>
                      <a:r>
                        <a:rPr lang="is-IS" sz="1200" b="0" u="none" strike="noStrike">
                          <a:solidFill>
                            <a:srgbClr val="0E32D4"/>
                          </a:solidFill>
                          <a:effectLst/>
                          <a:latin typeface="+mj-lt"/>
                        </a:rPr>
                        <a:t>0.993143381</a:t>
                      </a:r>
                      <a:endParaRPr lang="is-IS" sz="1200" b="0" i="0" u="none" strike="noStrike">
                        <a:solidFill>
                          <a:srgbClr val="0E32D4"/>
                        </a:solidFill>
                        <a:effectLst/>
                        <a:latin typeface="+mj-lt"/>
                      </a:endParaRPr>
                    </a:p>
                  </a:txBody>
                  <a:tcPr marL="10096" marR="10096" marT="10096" marB="0" anchor="b"/>
                </a:tc>
                <a:tc>
                  <a:txBody>
                    <a:bodyPr/>
                    <a:lstStyle/>
                    <a:p>
                      <a:pPr algn="ctr" fontAlgn="b"/>
                      <a:r>
                        <a:rPr lang="tr-TR" sz="1200" b="0" u="none" strike="noStrike">
                          <a:solidFill>
                            <a:srgbClr val="0E32D4"/>
                          </a:solidFill>
                          <a:effectLst/>
                          <a:latin typeface="+mj-lt"/>
                        </a:rPr>
                        <a:t>0.993785122</a:t>
                      </a:r>
                      <a:endParaRPr lang="tr-TR" sz="1200" b="0" i="0" u="none" strike="noStrike">
                        <a:solidFill>
                          <a:srgbClr val="0E32D4"/>
                        </a:solidFill>
                        <a:effectLst/>
                        <a:latin typeface="+mj-lt"/>
                      </a:endParaRPr>
                    </a:p>
                  </a:txBody>
                  <a:tcPr marL="10096" marR="10096" marT="10096" marB="0" anchor="b"/>
                </a:tc>
                <a:tc>
                  <a:txBody>
                    <a:bodyPr/>
                    <a:lstStyle/>
                    <a:p>
                      <a:pPr algn="ctr" fontAlgn="b"/>
                      <a:r>
                        <a:rPr lang="it-IT" sz="1200" b="0" u="none" strike="noStrike">
                          <a:solidFill>
                            <a:srgbClr val="0E32D4"/>
                          </a:solidFill>
                          <a:effectLst/>
                          <a:latin typeface="+mj-lt"/>
                        </a:rPr>
                        <a:t>0.992941528</a:t>
                      </a:r>
                      <a:endParaRPr lang="it-IT" sz="1200" b="0" i="0" u="none" strike="noStrike">
                        <a:solidFill>
                          <a:srgbClr val="0E32D4"/>
                        </a:solidFill>
                        <a:effectLst/>
                        <a:latin typeface="+mj-lt"/>
                      </a:endParaRPr>
                    </a:p>
                  </a:txBody>
                  <a:tcPr marL="10096" marR="10096" marT="10096" marB="0" anchor="b"/>
                </a:tc>
                <a:tc>
                  <a:txBody>
                    <a:bodyPr/>
                    <a:lstStyle/>
                    <a:p>
                      <a:pPr algn="ctr" fontAlgn="b"/>
                      <a:r>
                        <a:rPr lang="nb-NO" sz="1200" b="0" u="none" strike="noStrike">
                          <a:solidFill>
                            <a:srgbClr val="0E32D4"/>
                          </a:solidFill>
                          <a:effectLst/>
                          <a:latin typeface="+mj-lt"/>
                        </a:rPr>
                        <a:t>0.802915992</a:t>
                      </a:r>
                      <a:endParaRPr lang="nb-NO" sz="1200" b="0" i="0" u="none" strike="noStrike">
                        <a:solidFill>
                          <a:srgbClr val="0E32D4"/>
                        </a:solidFill>
                        <a:effectLst/>
                        <a:latin typeface="+mj-lt"/>
                      </a:endParaRPr>
                    </a:p>
                  </a:txBody>
                  <a:tcPr marL="10096" marR="10096" marT="10096" marB="0" anchor="b"/>
                </a:tc>
                <a:tc>
                  <a:txBody>
                    <a:bodyPr/>
                    <a:lstStyle/>
                    <a:p>
                      <a:pPr algn="ctr" fontAlgn="b"/>
                      <a:r>
                        <a:rPr lang="nb-NO" sz="1200" b="0" u="none" strike="noStrike" dirty="0">
                          <a:solidFill>
                            <a:srgbClr val="0E32D4"/>
                          </a:solidFill>
                          <a:effectLst/>
                          <a:latin typeface="+mj-lt"/>
                        </a:rPr>
                        <a:t>0.996115982</a:t>
                      </a:r>
                      <a:endParaRPr lang="nb-NO" sz="1200" b="0" i="0" u="none" strike="noStrike" dirty="0">
                        <a:solidFill>
                          <a:srgbClr val="0E32D4"/>
                        </a:solidFill>
                        <a:effectLst/>
                        <a:latin typeface="+mj-lt"/>
                      </a:endParaRPr>
                    </a:p>
                  </a:txBody>
                  <a:tcPr marL="10096" marR="10096" marT="10096" marB="0" anchor="b"/>
                </a:tc>
                <a:extLst>
                  <a:ext uri="{0D108BD9-81ED-4DB2-BD59-A6C34878D82A}">
                    <a16:rowId xmlns:a16="http://schemas.microsoft.com/office/drawing/2014/main" xmlns="" val="10005"/>
                  </a:ext>
                </a:extLst>
              </a:tr>
            </a:tbl>
          </a:graphicData>
        </a:graphic>
      </p:graphicFrame>
      <p:graphicFrame>
        <p:nvGraphicFramePr>
          <p:cNvPr id="8" name="Table 7"/>
          <p:cNvGraphicFramePr>
            <a:graphicFrameLocks noGrp="1"/>
          </p:cNvGraphicFramePr>
          <p:nvPr>
            <p:extLst/>
          </p:nvPr>
        </p:nvGraphicFramePr>
        <p:xfrm>
          <a:off x="2286000" y="5257800"/>
          <a:ext cx="4572000" cy="1610360"/>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xmlns="" val="20000"/>
                    </a:ext>
                  </a:extLst>
                </a:gridCol>
                <a:gridCol w="1571625">
                  <a:extLst>
                    <a:ext uri="{9D8B030D-6E8A-4147-A177-3AD203B41FA5}">
                      <a16:colId xmlns:a16="http://schemas.microsoft.com/office/drawing/2014/main" xmlns="" val="20001"/>
                    </a:ext>
                  </a:extLst>
                </a:gridCol>
                <a:gridCol w="1552575">
                  <a:extLst>
                    <a:ext uri="{9D8B030D-6E8A-4147-A177-3AD203B41FA5}">
                      <a16:colId xmlns:a16="http://schemas.microsoft.com/office/drawing/2014/main" xmlns="" val="20002"/>
                    </a:ext>
                  </a:extLst>
                </a:gridCol>
              </a:tblGrid>
              <a:tr h="215900">
                <a:tc>
                  <a:txBody>
                    <a:bodyPr/>
                    <a:lstStyle/>
                    <a:p>
                      <a:pPr algn="ctr" fontAlgn="b"/>
                      <a:r>
                        <a:rPr lang="en-US" sz="1200" b="1" u="none" strike="noStrike">
                          <a:solidFill>
                            <a:srgbClr val="0E32D4"/>
                          </a:solidFill>
                          <a:effectLst/>
                        </a:rPr>
                        <a:t>Year</a:t>
                      </a:r>
                      <a:endParaRPr lang="en-US" sz="1200" b="1" i="0" u="none" strike="noStrike">
                        <a:solidFill>
                          <a:srgbClr val="0E32D4"/>
                        </a:solidFill>
                        <a:effectLst/>
                        <a:latin typeface="Calibri" charset="0"/>
                      </a:endParaRPr>
                    </a:p>
                  </a:txBody>
                  <a:tcPr marL="12700" marR="12700" marT="12700" marB="0" anchor="b"/>
                </a:tc>
                <a:tc>
                  <a:txBody>
                    <a:bodyPr/>
                    <a:lstStyle/>
                    <a:p>
                      <a:pPr algn="ctr" fontAlgn="b"/>
                      <a:r>
                        <a:rPr lang="en-US" sz="1200" b="1" u="none" strike="noStrike">
                          <a:solidFill>
                            <a:srgbClr val="0E32D4"/>
                          </a:solidFill>
                          <a:effectLst/>
                        </a:rPr>
                        <a:t>Satyam Cosine Measure</a:t>
                      </a:r>
                      <a:endParaRPr lang="en-US" sz="1200" b="1" i="0" u="none" strike="noStrike">
                        <a:solidFill>
                          <a:srgbClr val="0E32D4"/>
                        </a:solidFill>
                        <a:effectLst/>
                        <a:latin typeface="Calibri" charset="0"/>
                      </a:endParaRPr>
                    </a:p>
                  </a:txBody>
                  <a:tcPr marL="12700" marR="12700" marT="12700" marB="0" anchor="b"/>
                </a:tc>
                <a:tc>
                  <a:txBody>
                    <a:bodyPr/>
                    <a:lstStyle/>
                    <a:p>
                      <a:pPr algn="ctr" fontAlgn="b"/>
                      <a:r>
                        <a:rPr lang="en-US" sz="1200" b="1" u="none" strike="noStrike">
                          <a:solidFill>
                            <a:srgbClr val="0E32D4"/>
                          </a:solidFill>
                          <a:effectLst/>
                        </a:rPr>
                        <a:t>WIPRO Cosine Measure</a:t>
                      </a:r>
                      <a:endParaRPr lang="en-US"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0"/>
                  </a:ext>
                </a:extLst>
              </a:tr>
              <a:tr h="203200">
                <a:tc>
                  <a:txBody>
                    <a:bodyPr/>
                    <a:lstStyle/>
                    <a:p>
                      <a:pPr algn="ctr" fontAlgn="b"/>
                      <a:r>
                        <a:rPr lang="is-IS" sz="1200" b="1" u="none" strike="noStrike">
                          <a:solidFill>
                            <a:srgbClr val="0E32D4"/>
                          </a:solidFill>
                          <a:effectLst/>
                        </a:rPr>
                        <a:t>2008</a:t>
                      </a:r>
                      <a:endParaRPr lang="is-IS" sz="1200" b="1" i="0" u="none" strike="noStrike">
                        <a:solidFill>
                          <a:srgbClr val="0E32D4"/>
                        </a:solidFill>
                        <a:effectLst/>
                        <a:latin typeface="Calibri" charset="0"/>
                      </a:endParaRPr>
                    </a:p>
                  </a:txBody>
                  <a:tcPr marL="12700" marR="12700" marT="12700" marB="0" anchor="b"/>
                </a:tc>
                <a:tc>
                  <a:txBody>
                    <a:bodyPr/>
                    <a:lstStyle/>
                    <a:p>
                      <a:pPr algn="ctr" fontAlgn="b"/>
                      <a:r>
                        <a:rPr lang="is-IS" sz="1200" b="1" u="none" strike="noStrike">
                          <a:solidFill>
                            <a:srgbClr val="0E32D4"/>
                          </a:solidFill>
                          <a:effectLst/>
                        </a:rPr>
                        <a:t>0.986219031</a:t>
                      </a:r>
                      <a:endParaRPr lang="is-IS" sz="1200" b="1" i="0" u="none" strike="noStrike">
                        <a:solidFill>
                          <a:srgbClr val="0E32D4"/>
                        </a:solidFill>
                        <a:effectLst/>
                        <a:latin typeface="Calibri" charset="0"/>
                      </a:endParaRPr>
                    </a:p>
                  </a:txBody>
                  <a:tcPr marL="12700" marR="12700" marT="12700" marB="0" anchor="b"/>
                </a:tc>
                <a:tc>
                  <a:txBody>
                    <a:bodyPr/>
                    <a:lstStyle/>
                    <a:p>
                      <a:pPr algn="ctr" fontAlgn="b"/>
                      <a:r>
                        <a:rPr lang="is-IS" sz="1200" b="1" u="none" strike="noStrike">
                          <a:solidFill>
                            <a:srgbClr val="0E32D4"/>
                          </a:solidFill>
                          <a:effectLst/>
                        </a:rPr>
                        <a:t>0.992107956</a:t>
                      </a:r>
                      <a:endParaRPr lang="is-IS"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1"/>
                  </a:ext>
                </a:extLst>
              </a:tr>
              <a:tr h="203200">
                <a:tc>
                  <a:txBody>
                    <a:bodyPr/>
                    <a:lstStyle/>
                    <a:p>
                      <a:pPr algn="ctr" fontAlgn="b"/>
                      <a:r>
                        <a:rPr lang="is-IS" sz="1200" b="1" u="none" strike="noStrike" dirty="0">
                          <a:solidFill>
                            <a:srgbClr val="0E32D4"/>
                          </a:solidFill>
                          <a:effectLst/>
                        </a:rPr>
                        <a:t>2007</a:t>
                      </a:r>
                      <a:endParaRPr lang="is-IS" sz="1200" b="1" i="0" u="none" strike="noStrike" dirty="0">
                        <a:solidFill>
                          <a:srgbClr val="0E32D4"/>
                        </a:solidFill>
                        <a:effectLst/>
                        <a:latin typeface="Calibri" charset="0"/>
                      </a:endParaRPr>
                    </a:p>
                  </a:txBody>
                  <a:tcPr marL="12700" marR="12700" marT="12700" marB="0" anchor="b"/>
                </a:tc>
                <a:tc>
                  <a:txBody>
                    <a:bodyPr/>
                    <a:lstStyle/>
                    <a:p>
                      <a:pPr algn="ctr" fontAlgn="b"/>
                      <a:r>
                        <a:rPr lang="fi-FI" sz="1200" b="1" u="none" strike="noStrike" dirty="0">
                          <a:solidFill>
                            <a:srgbClr val="0E32D4"/>
                          </a:solidFill>
                          <a:effectLst/>
                        </a:rPr>
                        <a:t>0.986518731</a:t>
                      </a:r>
                      <a:endParaRPr lang="fi-FI" sz="1200" b="1" i="0" u="none" strike="noStrike" dirty="0">
                        <a:solidFill>
                          <a:srgbClr val="0E32D4"/>
                        </a:solidFill>
                        <a:effectLst/>
                        <a:latin typeface="Calibri" charset="0"/>
                      </a:endParaRPr>
                    </a:p>
                  </a:txBody>
                  <a:tcPr marL="12700" marR="12700" marT="12700" marB="0" anchor="b"/>
                </a:tc>
                <a:tc>
                  <a:txBody>
                    <a:bodyPr/>
                    <a:lstStyle/>
                    <a:p>
                      <a:pPr algn="ctr" fontAlgn="b"/>
                      <a:r>
                        <a:rPr lang="is-IS" sz="1200" b="1" u="none" strike="noStrike">
                          <a:solidFill>
                            <a:srgbClr val="0E32D4"/>
                          </a:solidFill>
                          <a:effectLst/>
                        </a:rPr>
                        <a:t>0.993143381</a:t>
                      </a:r>
                      <a:endParaRPr lang="is-IS"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2"/>
                  </a:ext>
                </a:extLst>
              </a:tr>
              <a:tr h="203200">
                <a:tc>
                  <a:txBody>
                    <a:bodyPr/>
                    <a:lstStyle/>
                    <a:p>
                      <a:pPr algn="ctr" fontAlgn="b"/>
                      <a:r>
                        <a:rPr lang="is-IS" sz="1200" b="1" u="none" strike="noStrike" dirty="0">
                          <a:solidFill>
                            <a:srgbClr val="0E32D4"/>
                          </a:solidFill>
                          <a:effectLst/>
                        </a:rPr>
                        <a:t>2006</a:t>
                      </a:r>
                      <a:endParaRPr lang="is-IS" sz="1200" b="1" i="0" u="none" strike="noStrike" dirty="0">
                        <a:solidFill>
                          <a:srgbClr val="0E32D4"/>
                        </a:solidFill>
                        <a:effectLst/>
                        <a:latin typeface="Calibri" charset="0"/>
                      </a:endParaRPr>
                    </a:p>
                  </a:txBody>
                  <a:tcPr marL="12700" marR="12700" marT="12700" marB="0" anchor="b"/>
                </a:tc>
                <a:tc>
                  <a:txBody>
                    <a:bodyPr/>
                    <a:lstStyle/>
                    <a:p>
                      <a:pPr algn="ctr" fontAlgn="b"/>
                      <a:r>
                        <a:rPr lang="fi-FI" sz="1200" b="1" u="none" strike="noStrike" dirty="0">
                          <a:solidFill>
                            <a:srgbClr val="0E32D4"/>
                          </a:solidFill>
                          <a:effectLst/>
                        </a:rPr>
                        <a:t>0.986687789</a:t>
                      </a:r>
                      <a:endParaRPr lang="fi-FI" sz="1200" b="1" i="0" u="none" strike="noStrike" dirty="0">
                        <a:solidFill>
                          <a:srgbClr val="0E32D4"/>
                        </a:solidFill>
                        <a:effectLst/>
                        <a:latin typeface="Calibri" charset="0"/>
                      </a:endParaRPr>
                    </a:p>
                  </a:txBody>
                  <a:tcPr marL="12700" marR="12700" marT="12700" marB="0" anchor="b"/>
                </a:tc>
                <a:tc>
                  <a:txBody>
                    <a:bodyPr/>
                    <a:lstStyle/>
                    <a:p>
                      <a:pPr algn="ctr" fontAlgn="b"/>
                      <a:r>
                        <a:rPr lang="tr-TR" sz="1200" b="1" u="none" strike="noStrike">
                          <a:solidFill>
                            <a:srgbClr val="0E32D4"/>
                          </a:solidFill>
                          <a:effectLst/>
                        </a:rPr>
                        <a:t>0.993785122</a:t>
                      </a:r>
                      <a:endParaRPr lang="tr-TR"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3"/>
                  </a:ext>
                </a:extLst>
              </a:tr>
              <a:tr h="203200">
                <a:tc>
                  <a:txBody>
                    <a:bodyPr/>
                    <a:lstStyle/>
                    <a:p>
                      <a:pPr algn="ctr" fontAlgn="b"/>
                      <a:r>
                        <a:rPr lang="is-IS" sz="1200" b="1" u="none" strike="noStrike">
                          <a:solidFill>
                            <a:srgbClr val="0E32D4"/>
                          </a:solidFill>
                          <a:effectLst/>
                        </a:rPr>
                        <a:t>2005</a:t>
                      </a:r>
                      <a:endParaRPr lang="is-IS" sz="1200" b="1" i="0" u="none" strike="noStrike">
                        <a:solidFill>
                          <a:srgbClr val="0E32D4"/>
                        </a:solidFill>
                        <a:effectLst/>
                        <a:latin typeface="Calibri" charset="0"/>
                      </a:endParaRPr>
                    </a:p>
                  </a:txBody>
                  <a:tcPr marL="12700" marR="12700" marT="12700" marB="0" anchor="b"/>
                </a:tc>
                <a:tc>
                  <a:txBody>
                    <a:bodyPr/>
                    <a:lstStyle/>
                    <a:p>
                      <a:pPr algn="ctr" fontAlgn="b"/>
                      <a:r>
                        <a:rPr lang="is-IS" sz="1200" b="1" u="none" strike="noStrike">
                          <a:solidFill>
                            <a:srgbClr val="0E32D4"/>
                          </a:solidFill>
                          <a:effectLst/>
                        </a:rPr>
                        <a:t>0.983219142</a:t>
                      </a:r>
                      <a:endParaRPr lang="is-IS" sz="1200" b="1" i="0" u="none" strike="noStrike">
                        <a:solidFill>
                          <a:srgbClr val="0E32D4"/>
                        </a:solidFill>
                        <a:effectLst/>
                        <a:latin typeface="Calibri" charset="0"/>
                      </a:endParaRPr>
                    </a:p>
                  </a:txBody>
                  <a:tcPr marL="12700" marR="12700" marT="12700" marB="0" anchor="b"/>
                </a:tc>
                <a:tc>
                  <a:txBody>
                    <a:bodyPr/>
                    <a:lstStyle/>
                    <a:p>
                      <a:pPr algn="ctr" fontAlgn="b"/>
                      <a:r>
                        <a:rPr lang="it-IT" sz="1200" b="1" u="none" strike="noStrike">
                          <a:solidFill>
                            <a:srgbClr val="0E32D4"/>
                          </a:solidFill>
                          <a:effectLst/>
                        </a:rPr>
                        <a:t>0.992941528</a:t>
                      </a:r>
                      <a:endParaRPr lang="it-IT"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4"/>
                  </a:ext>
                </a:extLst>
              </a:tr>
              <a:tr h="203200">
                <a:tc>
                  <a:txBody>
                    <a:bodyPr/>
                    <a:lstStyle/>
                    <a:p>
                      <a:pPr algn="ctr" fontAlgn="b"/>
                      <a:r>
                        <a:rPr lang="is-IS" sz="1200" b="1" u="none" strike="noStrike" dirty="0">
                          <a:solidFill>
                            <a:srgbClr val="0E32D4"/>
                          </a:solidFill>
                          <a:effectLst/>
                        </a:rPr>
                        <a:t>2004</a:t>
                      </a:r>
                      <a:endParaRPr lang="is-IS" sz="1200" b="1" i="0" u="none" strike="noStrike" dirty="0">
                        <a:solidFill>
                          <a:srgbClr val="0E32D4"/>
                        </a:solidFill>
                        <a:effectLst/>
                        <a:latin typeface="Calibri" charset="0"/>
                      </a:endParaRPr>
                    </a:p>
                  </a:txBody>
                  <a:tcPr marL="12700" marR="12700" marT="12700" marB="0" anchor="b"/>
                </a:tc>
                <a:tc>
                  <a:txBody>
                    <a:bodyPr/>
                    <a:lstStyle/>
                    <a:p>
                      <a:pPr algn="ctr" fontAlgn="b"/>
                      <a:r>
                        <a:rPr lang="nb-NO" sz="1200" b="1" u="none" strike="noStrike">
                          <a:solidFill>
                            <a:srgbClr val="0E32D4"/>
                          </a:solidFill>
                          <a:effectLst/>
                        </a:rPr>
                        <a:t>0.995569951</a:t>
                      </a:r>
                      <a:endParaRPr lang="nb-NO" sz="1200" b="1" i="0" u="none" strike="noStrike">
                        <a:solidFill>
                          <a:srgbClr val="0E32D4"/>
                        </a:solidFill>
                        <a:effectLst/>
                        <a:latin typeface="Calibri" charset="0"/>
                      </a:endParaRPr>
                    </a:p>
                  </a:txBody>
                  <a:tcPr marL="12700" marR="12700" marT="12700" marB="0" anchor="b"/>
                </a:tc>
                <a:tc>
                  <a:txBody>
                    <a:bodyPr/>
                    <a:lstStyle/>
                    <a:p>
                      <a:pPr algn="ctr" fontAlgn="b"/>
                      <a:r>
                        <a:rPr lang="nb-NO" sz="1200" b="1" u="none" strike="noStrike">
                          <a:solidFill>
                            <a:srgbClr val="0E32D4"/>
                          </a:solidFill>
                          <a:effectLst/>
                        </a:rPr>
                        <a:t>0.996115982</a:t>
                      </a:r>
                      <a:endParaRPr lang="nb-NO" sz="1200" b="1" i="0" u="none" strike="noStrike">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5"/>
                  </a:ext>
                </a:extLst>
              </a:tr>
              <a:tr h="215900">
                <a:tc>
                  <a:txBody>
                    <a:bodyPr/>
                    <a:lstStyle/>
                    <a:p>
                      <a:pPr algn="ctr" fontAlgn="b"/>
                      <a:r>
                        <a:rPr lang="is-IS" sz="1200" b="1" u="none" strike="noStrike">
                          <a:solidFill>
                            <a:srgbClr val="0E32D4"/>
                          </a:solidFill>
                          <a:effectLst/>
                        </a:rPr>
                        <a:t>2003</a:t>
                      </a:r>
                      <a:endParaRPr lang="is-IS" sz="1200" b="1" i="0" u="none" strike="noStrike">
                        <a:solidFill>
                          <a:srgbClr val="0E32D4"/>
                        </a:solidFill>
                        <a:effectLst/>
                        <a:latin typeface="Calibri" charset="0"/>
                      </a:endParaRPr>
                    </a:p>
                  </a:txBody>
                  <a:tcPr marL="12700" marR="12700" marT="12700" marB="0" anchor="b"/>
                </a:tc>
                <a:tc>
                  <a:txBody>
                    <a:bodyPr/>
                    <a:lstStyle/>
                    <a:p>
                      <a:pPr algn="ctr" fontAlgn="b"/>
                      <a:r>
                        <a:rPr lang="nb-NO" sz="1200" b="1" u="none" strike="noStrike">
                          <a:solidFill>
                            <a:srgbClr val="0E32D4"/>
                          </a:solidFill>
                          <a:effectLst/>
                        </a:rPr>
                        <a:t>1.0</a:t>
                      </a:r>
                      <a:endParaRPr lang="nb-NO" sz="1200" b="1" i="0" u="none" strike="noStrike">
                        <a:solidFill>
                          <a:srgbClr val="0E32D4"/>
                        </a:solidFill>
                        <a:effectLst/>
                        <a:latin typeface="Calibri" charset="0"/>
                      </a:endParaRPr>
                    </a:p>
                  </a:txBody>
                  <a:tcPr marL="12700" marR="12700" marT="12700" marB="0" anchor="b"/>
                </a:tc>
                <a:tc>
                  <a:txBody>
                    <a:bodyPr/>
                    <a:lstStyle/>
                    <a:p>
                      <a:pPr algn="ctr" fontAlgn="b"/>
                      <a:r>
                        <a:rPr lang="nb-NO" sz="1200" b="1" u="none" strike="noStrike" dirty="0">
                          <a:solidFill>
                            <a:srgbClr val="0E32D4"/>
                          </a:solidFill>
                          <a:effectLst/>
                        </a:rPr>
                        <a:t>1.0</a:t>
                      </a:r>
                      <a:endParaRPr lang="nb-NO" sz="1200" b="1" i="0" u="none" strike="noStrike" dirty="0">
                        <a:solidFill>
                          <a:srgbClr val="0E32D4"/>
                        </a:solidFill>
                        <a:effectLst/>
                        <a:latin typeface="Calibri" charset="0"/>
                      </a:endParaRPr>
                    </a:p>
                  </a:txBody>
                  <a:tcPr marL="12700" marR="12700" marT="12700" marB="0" anchor="b"/>
                </a:tc>
                <a:extLst>
                  <a:ext uri="{0D108BD9-81ED-4DB2-BD59-A6C34878D82A}">
                    <a16:rowId xmlns:a16="http://schemas.microsoft.com/office/drawing/2014/main" xmlns="" val="10006"/>
                  </a:ext>
                </a:extLst>
              </a:tr>
            </a:tbl>
          </a:graphicData>
        </a:graphic>
      </p:graphicFrame>
      <p:cxnSp>
        <p:nvCxnSpPr>
          <p:cNvPr id="10" name="Straight Connector 9"/>
          <p:cNvCxnSpPr/>
          <p:nvPr/>
        </p:nvCxnSpPr>
        <p:spPr bwMode="auto">
          <a:xfrm>
            <a:off x="152400" y="1676400"/>
            <a:ext cx="8839200" cy="0"/>
          </a:xfrm>
          <a:prstGeom prst="line">
            <a:avLst/>
          </a:prstGeom>
          <a:solidFill>
            <a:schemeClr val="accent1"/>
          </a:solidFill>
          <a:ln w="57150" cap="flat" cmpd="sng" algn="ctr">
            <a:solidFill>
              <a:srgbClr val="006600"/>
            </a:solidFill>
            <a:prstDash val="solid"/>
            <a:miter lim="800000"/>
            <a:headEnd type="none" w="med" len="med"/>
            <a:tailEnd type="none" w="med" len="med"/>
          </a:ln>
          <a:effectLst/>
        </p:spPr>
      </p:cxnSp>
      <p:sp>
        <p:nvSpPr>
          <p:cNvPr id="7" name="TextBox 6"/>
          <p:cNvSpPr txBox="1"/>
          <p:nvPr/>
        </p:nvSpPr>
        <p:spPr>
          <a:xfrm rot="20066444">
            <a:off x="411165" y="4400045"/>
            <a:ext cx="7750263" cy="307777"/>
          </a:xfrm>
          <a:prstGeom prst="rect">
            <a:avLst/>
          </a:prstGeom>
          <a:solidFill>
            <a:schemeClr val="bg1"/>
          </a:solidFill>
          <a:ln w="19050">
            <a:solidFill>
              <a:srgbClr val="1600EA"/>
            </a:solidFill>
          </a:ln>
        </p:spPr>
        <p:txBody>
          <a:bodyPr wrap="none" rtlCol="0">
            <a:spAutoFit/>
          </a:bodyPr>
          <a:lstStyle/>
          <a:p>
            <a:r>
              <a:rPr lang="en-US" sz="1400" dirty="0"/>
              <a:t>The following data was obtained by rearranging the above data. See the next slide for the plots</a:t>
            </a:r>
          </a:p>
        </p:txBody>
      </p:sp>
    </p:spTree>
    <p:extLst>
      <p:ext uri="{BB962C8B-B14F-4D97-AF65-F5344CB8AC3E}">
        <p14:creationId xmlns:p14="http://schemas.microsoft.com/office/powerpoint/2010/main" val="41352659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Autofit/>
          </a:bodyPr>
          <a:lstStyle/>
          <a:p>
            <a:pPr algn="ctr">
              <a:defRPr/>
            </a:pPr>
            <a:endParaRPr lang="en-US" sz="4800" b="0" dirty="0">
              <a:solidFill>
                <a:srgbClr val="0000FF"/>
              </a:solidFill>
            </a:endParaRPr>
          </a:p>
        </p:txBody>
      </p:sp>
      <p:sp>
        <p:nvSpPr>
          <p:cNvPr id="2" name="Content Placeholder 1"/>
          <p:cNvSpPr>
            <a:spLocks noGrp="1"/>
          </p:cNvSpPr>
          <p:nvPr>
            <p:ph idx="1"/>
          </p:nvPr>
        </p:nvSpPr>
        <p:spPr>
          <a:xfrm>
            <a:off x="762000" y="2133600"/>
            <a:ext cx="7772400" cy="4114800"/>
          </a:xfrm>
        </p:spPr>
        <p:txBody>
          <a:bodyPr/>
          <a:lstStyle/>
          <a:p>
            <a:pPr marL="0" indent="0" algn="ctr">
              <a:spcBef>
                <a:spcPts val="2400"/>
              </a:spcBef>
              <a:buNone/>
            </a:pPr>
            <a:r>
              <a:rPr lang="en-US" sz="8800" dirty="0">
                <a:solidFill>
                  <a:srgbClr val="0000FF"/>
                </a:solidFill>
                <a:latin typeface="Apple Chancery"/>
                <a:cs typeface="Apple Chancery"/>
              </a:rPr>
              <a:t>Thanks!!</a:t>
            </a:r>
          </a:p>
          <a:p>
            <a:pPr marL="0" indent="0" algn="ctr">
              <a:spcBef>
                <a:spcPts val="2400"/>
              </a:spcBef>
              <a:buNone/>
            </a:pPr>
            <a:r>
              <a:rPr lang="en-US" sz="8800" dirty="0">
                <a:solidFill>
                  <a:srgbClr val="FF3300"/>
                </a:solidFill>
                <a:latin typeface="Apple Chancery"/>
                <a:cs typeface="Apple Chancery"/>
              </a:rPr>
              <a:t>Questions?</a:t>
            </a:r>
          </a:p>
        </p:txBody>
      </p:sp>
    </p:spTree>
    <p:custDataLst>
      <p:tags r:id="rId1"/>
    </p:custDataLst>
    <p:extLst>
      <p:ext uri="{BB962C8B-B14F-4D97-AF65-F5344CB8AC3E}">
        <p14:creationId xmlns:p14="http://schemas.microsoft.com/office/powerpoint/2010/main" val="9094667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63" y="617538"/>
            <a:ext cx="7793037" cy="1143000"/>
          </a:xfrm>
        </p:spPr>
        <p:txBody>
          <a:bodyPr/>
          <a:lstStyle/>
          <a:p>
            <a:pPr algn="ctr"/>
            <a:r>
              <a:rPr lang="en-US" sz="4000" dirty="0">
                <a:solidFill>
                  <a:srgbClr val="0831CC"/>
                </a:solidFill>
              </a:rPr>
              <a:t>F. Li</a:t>
            </a:r>
            <a:br>
              <a:rPr lang="en-US" sz="4000" dirty="0">
                <a:solidFill>
                  <a:srgbClr val="0831CC"/>
                </a:solidFill>
              </a:rPr>
            </a:br>
            <a:r>
              <a:rPr lang="en-US" sz="2800" dirty="0">
                <a:solidFill>
                  <a:srgbClr val="C00000"/>
                </a:solidFill>
              </a:rPr>
              <a:t>(</a:t>
            </a:r>
            <a:r>
              <a:rPr lang="en-US" sz="2800" i="1" dirty="0">
                <a:solidFill>
                  <a:srgbClr val="C00000"/>
                </a:solidFill>
              </a:rPr>
              <a:t>Journal of Accounting Literature</a:t>
            </a:r>
            <a:r>
              <a:rPr lang="en-US" sz="2800" dirty="0">
                <a:solidFill>
                  <a:srgbClr val="C00000"/>
                </a:solidFill>
              </a:rPr>
              <a:t>, Vol. 29, 2010)</a:t>
            </a:r>
          </a:p>
        </p:txBody>
      </p:sp>
      <p:sp>
        <p:nvSpPr>
          <p:cNvPr id="3" name="Content Placeholder 2"/>
          <p:cNvSpPr>
            <a:spLocks noGrp="1"/>
          </p:cNvSpPr>
          <p:nvPr>
            <p:ph idx="1"/>
          </p:nvPr>
        </p:nvSpPr>
        <p:spPr>
          <a:xfrm>
            <a:off x="304800" y="2286000"/>
            <a:ext cx="8650288" cy="4114800"/>
          </a:xfrm>
        </p:spPr>
        <p:txBody>
          <a:bodyPr/>
          <a:lstStyle/>
          <a:p>
            <a:pPr marL="342900" lvl="1" indent="-342900">
              <a:buSzPct val="60000"/>
              <a:buFont typeface="Wingdings" charset="2"/>
              <a:buChar char="u"/>
            </a:pPr>
            <a:r>
              <a:rPr lang="en-US" sz="2400" dirty="0">
                <a:solidFill>
                  <a:srgbClr val="0831CC"/>
                </a:solidFill>
              </a:rPr>
              <a:t> </a:t>
            </a:r>
            <a:r>
              <a:rPr lang="en-US" sz="2400" dirty="0"/>
              <a:t>. . . managers’ communication patterns could reveal certain managerial characteristics and thus have significant implications for understanding management decisions. Recent developments in behavioral economics emphasize the cognitive biases of human beings and the roles of these biases in decision making (</a:t>
            </a:r>
            <a:r>
              <a:rPr lang="en-US" sz="2400" dirty="0" err="1"/>
              <a:t>Kahneman</a:t>
            </a:r>
            <a:r>
              <a:rPr lang="en-US" sz="2400" dirty="0"/>
              <a:t> 2003). . . As a communication vehicle for management, textual disclosures can provide a means for researchers to assess managers’ behavioral biases and understand firm behavior</a:t>
            </a:r>
          </a:p>
        </p:txBody>
      </p:sp>
    </p:spTree>
    <p:extLst>
      <p:ext uri="{BB962C8B-B14F-4D97-AF65-F5344CB8AC3E}">
        <p14:creationId xmlns:p14="http://schemas.microsoft.com/office/powerpoint/2010/main" val="21436344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1200"/>
              </a:spcBef>
            </a:pPr>
            <a:r>
              <a:rPr lang="en-US" sz="3600" dirty="0"/>
              <a:t>Liu and Moffitt</a:t>
            </a:r>
            <a:br>
              <a:rPr lang="en-US" sz="3600" dirty="0"/>
            </a:br>
            <a:r>
              <a:rPr lang="en-US" sz="2400" dirty="0">
                <a:solidFill>
                  <a:srgbClr val="C00000"/>
                </a:solidFill>
              </a:rPr>
              <a:t>(</a:t>
            </a:r>
            <a:r>
              <a:rPr lang="en-US" sz="2400" i="1" dirty="0">
                <a:solidFill>
                  <a:srgbClr val="C00000"/>
                </a:solidFill>
              </a:rPr>
              <a:t>Journal of Emerging Technology in Accounting, 2016</a:t>
            </a:r>
            <a:r>
              <a:rPr lang="en-US" sz="2400" dirty="0">
                <a:solidFill>
                  <a:srgbClr val="C00000"/>
                </a:solidFill>
              </a:rPr>
              <a:t>) </a:t>
            </a:r>
          </a:p>
        </p:txBody>
      </p:sp>
      <p:sp>
        <p:nvSpPr>
          <p:cNvPr id="3" name="Content Placeholder 2"/>
          <p:cNvSpPr>
            <a:spLocks noGrp="1"/>
          </p:cNvSpPr>
          <p:nvPr>
            <p:ph idx="1"/>
          </p:nvPr>
        </p:nvSpPr>
        <p:spPr>
          <a:xfrm>
            <a:off x="304800" y="2362200"/>
            <a:ext cx="8650288" cy="4114800"/>
          </a:xfrm>
        </p:spPr>
        <p:txBody>
          <a:bodyPr/>
          <a:lstStyle/>
          <a:p>
            <a:pPr lvl="1">
              <a:lnSpc>
                <a:spcPts val="2800"/>
              </a:lnSpc>
              <a:spcBef>
                <a:spcPts val="1200"/>
              </a:spcBef>
            </a:pPr>
            <a:r>
              <a:rPr lang="en-US" dirty="0"/>
              <a:t>Textual analysis of SEC Comments Letters and developed a measure of intensity based on the modality of comment letters.</a:t>
            </a:r>
          </a:p>
          <a:p>
            <a:pPr lvl="1">
              <a:lnSpc>
                <a:spcPts val="2800"/>
              </a:lnSpc>
              <a:spcBef>
                <a:spcPts val="1200"/>
              </a:spcBef>
            </a:pPr>
            <a:r>
              <a:rPr lang="en-US" dirty="0"/>
              <a:t>Observed that the intensity of comment letters is positively associated with the probability of a restatement of the reviewed 10-K filings.</a:t>
            </a:r>
          </a:p>
          <a:p>
            <a:pPr lvl="1">
              <a:lnSpc>
                <a:spcPts val="2800"/>
              </a:lnSpc>
              <a:spcBef>
                <a:spcPts val="1200"/>
              </a:spcBef>
            </a:pPr>
            <a:r>
              <a:rPr lang="en-US" dirty="0"/>
              <a:t>Moreover, textual analysis and text mining techniques provide information about companies’ performance that is not available otherwise.</a:t>
            </a:r>
          </a:p>
        </p:txBody>
      </p:sp>
    </p:spTree>
    <p:extLst>
      <p:ext uri="{BB962C8B-B14F-4D97-AF65-F5344CB8AC3E}">
        <p14:creationId xmlns:p14="http://schemas.microsoft.com/office/powerpoint/2010/main" val="10363675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49C74-D7F9-744D-9F89-0A18C45CA200}"/>
              </a:ext>
            </a:extLst>
          </p:cNvPr>
          <p:cNvSpPr>
            <a:spLocks noGrp="1"/>
          </p:cNvSpPr>
          <p:nvPr>
            <p:ph type="title"/>
          </p:nvPr>
        </p:nvSpPr>
        <p:spPr>
          <a:xfrm>
            <a:off x="1363664" y="617538"/>
            <a:ext cx="6561136" cy="1143000"/>
          </a:xfrm>
        </p:spPr>
        <p:txBody>
          <a:bodyPr/>
          <a:lstStyle/>
          <a:p>
            <a:pPr algn="ctr"/>
            <a:r>
              <a:rPr lang="en-US" dirty="0">
                <a:solidFill>
                  <a:srgbClr val="1013A3"/>
                </a:solidFill>
              </a:rPr>
              <a:t>Risk Sentiment measure by </a:t>
            </a:r>
            <a:r>
              <a:rPr lang="en-US" dirty="0"/>
              <a:t>Feng Li</a:t>
            </a:r>
          </a:p>
        </p:txBody>
      </p:sp>
      <p:sp>
        <p:nvSpPr>
          <p:cNvPr id="3" name="Content Placeholder 2">
            <a:extLst>
              <a:ext uri="{FF2B5EF4-FFF2-40B4-BE49-F238E27FC236}">
                <a16:creationId xmlns:a16="http://schemas.microsoft.com/office/drawing/2014/main" xmlns="" id="{BCB6677A-7E14-5D46-A880-44B6119D58F7}"/>
              </a:ext>
            </a:extLst>
          </p:cNvPr>
          <p:cNvSpPr>
            <a:spLocks noGrp="1"/>
          </p:cNvSpPr>
          <p:nvPr>
            <p:ph idx="1"/>
          </p:nvPr>
        </p:nvSpPr>
        <p:spPr>
          <a:solidFill>
            <a:schemeClr val="bg1"/>
          </a:solidFill>
        </p:spPr>
        <p:txBody>
          <a:bodyPr/>
          <a:lstStyle/>
          <a:p>
            <a:pPr marL="0" indent="0">
              <a:lnSpc>
                <a:spcPts val="2800"/>
              </a:lnSpc>
              <a:spcBef>
                <a:spcPts val="0"/>
              </a:spcBef>
              <a:buNone/>
            </a:pPr>
            <a:r>
              <a:rPr lang="en-US" sz="2800" dirty="0">
                <a:solidFill>
                  <a:schemeClr val="tx1"/>
                </a:solidFill>
              </a:rPr>
              <a:t>Do Stock Market Investors Understand the Risk Sentiment of Corporate Annual Reports?</a:t>
            </a:r>
            <a:r>
              <a:rPr lang="en-US" sz="2800" dirty="0"/>
              <a:t> </a:t>
            </a:r>
            <a:r>
              <a:rPr lang="en-US" dirty="0"/>
              <a:t> </a:t>
            </a:r>
          </a:p>
          <a:p>
            <a:pPr marL="0" indent="0">
              <a:buNone/>
            </a:pPr>
            <a:r>
              <a:rPr lang="en-US" sz="2400" dirty="0"/>
              <a:t>Definition of Risk Sentiment:</a:t>
            </a:r>
          </a:p>
          <a:p>
            <a:pPr lvl="1"/>
            <a:r>
              <a:rPr lang="en-US" sz="2400" dirty="0" err="1"/>
              <a:t>RS</a:t>
            </a:r>
            <a:r>
              <a:rPr lang="en-US" sz="2400" baseline="-25000" dirty="0" err="1"/>
              <a:t>t</a:t>
            </a:r>
            <a:r>
              <a:rPr lang="en-US" sz="2400" dirty="0"/>
              <a:t> = ln(1+NR</a:t>
            </a:r>
            <a:r>
              <a:rPr lang="en-US" sz="2400" baseline="-25000" dirty="0"/>
              <a:t>t</a:t>
            </a:r>
            <a:r>
              <a:rPr lang="en-US" sz="2400" dirty="0"/>
              <a:t>)</a:t>
            </a:r>
          </a:p>
          <a:p>
            <a:pPr marL="0" indent="0">
              <a:buNone/>
            </a:pPr>
            <a:r>
              <a:rPr lang="en-US" sz="2400" dirty="0"/>
              <a:t>Change of risk sentiment as</a:t>
            </a:r>
          </a:p>
          <a:p>
            <a:pPr>
              <a:spcBef>
                <a:spcPts val="600"/>
              </a:spcBef>
            </a:pPr>
            <a:r>
              <a:rPr lang="el-GR" sz="2400" dirty="0"/>
              <a:t>Δ</a:t>
            </a:r>
            <a:r>
              <a:rPr lang="en-US" sz="2400" dirty="0" err="1"/>
              <a:t>RS</a:t>
            </a:r>
            <a:r>
              <a:rPr lang="en-US" sz="2400" baseline="-25000" dirty="0" err="1"/>
              <a:t>t</a:t>
            </a:r>
            <a:r>
              <a:rPr lang="en-US" sz="2400" dirty="0"/>
              <a:t> = ln(1+NR</a:t>
            </a:r>
            <a:r>
              <a:rPr lang="en-US" sz="2400" baseline="-25000" dirty="0"/>
              <a:t>t</a:t>
            </a:r>
            <a:r>
              <a:rPr lang="en-US" sz="2400" dirty="0"/>
              <a:t>) − ln(1 + NR</a:t>
            </a:r>
            <a:r>
              <a:rPr lang="en-US" sz="2400" baseline="-25000" dirty="0"/>
              <a:t>t−1</a:t>
            </a:r>
            <a:r>
              <a:rPr lang="en-US" sz="2400" dirty="0"/>
              <a:t>)</a:t>
            </a:r>
          </a:p>
          <a:p>
            <a:pPr marL="0" indent="0">
              <a:buNone/>
            </a:pPr>
            <a:r>
              <a:rPr lang="en-US" sz="2400" dirty="0"/>
              <a:t>where </a:t>
            </a:r>
            <a:r>
              <a:rPr lang="en-US" sz="2400" dirty="0" err="1"/>
              <a:t>NR</a:t>
            </a:r>
            <a:r>
              <a:rPr lang="en-US" sz="2400" baseline="-25000" dirty="0" err="1"/>
              <a:t>t</a:t>
            </a:r>
            <a:r>
              <a:rPr lang="en-US" sz="2400" dirty="0"/>
              <a:t> and NR</a:t>
            </a:r>
            <a:r>
              <a:rPr lang="en-US" sz="2400" baseline="-25000" dirty="0"/>
              <a:t>t−1</a:t>
            </a:r>
            <a:r>
              <a:rPr lang="en-US" sz="2400" dirty="0"/>
              <a:t> are the numbers of </a:t>
            </a:r>
            <a:r>
              <a:rPr lang="en-US" sz="2400" dirty="0" err="1"/>
              <a:t>occurence</a:t>
            </a:r>
            <a:r>
              <a:rPr lang="en-US" sz="2400" dirty="0"/>
              <a:t> of risk-related words in year t and year t − 1 respectively.</a:t>
            </a:r>
          </a:p>
          <a:p>
            <a:pPr>
              <a:spcBef>
                <a:spcPts val="1200"/>
              </a:spcBef>
            </a:pPr>
            <a:r>
              <a:rPr lang="en-US" sz="2000" dirty="0">
                <a:solidFill>
                  <a:schemeClr val="tx1"/>
                </a:solidFill>
              </a:rPr>
              <a:t>risk”, “risks”, “risky”, “uncertain”, “uncertainty”, and “uncertainties </a:t>
            </a:r>
          </a:p>
        </p:txBody>
      </p:sp>
    </p:spTree>
    <p:extLst>
      <p:ext uri="{BB962C8B-B14F-4D97-AF65-F5344CB8AC3E}">
        <p14:creationId xmlns:p14="http://schemas.microsoft.com/office/powerpoint/2010/main" val="2408409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3D811-3EDB-394A-BEB5-5AEF416A58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9BD7C8D-2F0C-7644-ABD7-EFBBEBCFA866}"/>
              </a:ext>
            </a:extLst>
          </p:cNvPr>
          <p:cNvSpPr>
            <a:spLocks noGrp="1"/>
          </p:cNvSpPr>
          <p:nvPr>
            <p:ph idx="1"/>
          </p:nvPr>
        </p:nvSpPr>
        <p:spPr>
          <a:xfrm>
            <a:off x="304800" y="2362200"/>
            <a:ext cx="8650288" cy="4114800"/>
          </a:xfrm>
          <a:solidFill>
            <a:schemeClr val="bg1"/>
          </a:solidFill>
        </p:spPr>
        <p:txBody>
          <a:bodyPr/>
          <a:lstStyle/>
          <a:p>
            <a:pPr marL="0" indent="0" algn="ctr">
              <a:buNone/>
            </a:pPr>
            <a:r>
              <a:rPr lang="en-US" dirty="0"/>
              <a:t>The information content of mandatory risk factor disclosures in corporate filings </a:t>
            </a:r>
          </a:p>
          <a:p>
            <a:pPr marL="0" indent="0" algn="ctr">
              <a:buNone/>
            </a:pPr>
            <a:r>
              <a:rPr lang="en-US" dirty="0">
                <a:solidFill>
                  <a:srgbClr val="FF0000"/>
                </a:solidFill>
              </a:rPr>
              <a:t>(Item 1A)</a:t>
            </a:r>
          </a:p>
          <a:p>
            <a:pPr marL="0" indent="0" algn="ctr">
              <a:buNone/>
            </a:pPr>
            <a:r>
              <a:rPr lang="en-US" dirty="0"/>
              <a:t>by</a:t>
            </a:r>
          </a:p>
          <a:p>
            <a:pPr marL="0" indent="0" algn="ctr">
              <a:buNone/>
            </a:pPr>
            <a:r>
              <a:rPr lang="en-US" sz="2000" dirty="0">
                <a:solidFill>
                  <a:schemeClr val="tx1"/>
                </a:solidFill>
              </a:rPr>
              <a:t>John L. Campbell • </a:t>
            </a:r>
            <a:r>
              <a:rPr lang="en-US" sz="2000" dirty="0" err="1">
                <a:solidFill>
                  <a:schemeClr val="tx1"/>
                </a:solidFill>
              </a:rPr>
              <a:t>Hsinchun</a:t>
            </a:r>
            <a:r>
              <a:rPr lang="en-US" sz="2000" dirty="0">
                <a:solidFill>
                  <a:schemeClr val="tx1"/>
                </a:solidFill>
              </a:rPr>
              <a:t> Chen •</a:t>
            </a:r>
          </a:p>
          <a:p>
            <a:pPr marL="0" indent="0" algn="ctr">
              <a:buNone/>
            </a:pPr>
            <a:r>
              <a:rPr lang="en-US" sz="2000" dirty="0">
                <a:solidFill>
                  <a:schemeClr val="tx1"/>
                </a:solidFill>
              </a:rPr>
              <a:t>Dan S. Dhaliwal • </a:t>
            </a:r>
            <a:r>
              <a:rPr lang="en-US" sz="2000" dirty="0" err="1">
                <a:solidFill>
                  <a:schemeClr val="tx1"/>
                </a:solidFill>
              </a:rPr>
              <a:t>Hsin</a:t>
            </a:r>
            <a:r>
              <a:rPr lang="en-US" sz="2000" dirty="0">
                <a:solidFill>
                  <a:schemeClr val="tx1"/>
                </a:solidFill>
              </a:rPr>
              <a:t>-min Lu • Logan B. Steele</a:t>
            </a:r>
          </a:p>
          <a:p>
            <a:pPr marL="0" indent="0" algn="ctr">
              <a:buNone/>
            </a:pPr>
            <a:endParaRPr lang="en-US" sz="2000" dirty="0">
              <a:solidFill>
                <a:schemeClr val="tx1"/>
              </a:solidFill>
            </a:endParaRPr>
          </a:p>
          <a:p>
            <a:pPr marL="0" indent="0" algn="ctr">
              <a:buNone/>
            </a:pPr>
            <a:r>
              <a:rPr lang="en-US" sz="2000" dirty="0">
                <a:solidFill>
                  <a:schemeClr val="tx1"/>
                </a:solidFill>
              </a:rPr>
              <a:t>In </a:t>
            </a:r>
          </a:p>
          <a:p>
            <a:pPr marL="0" indent="0" algn="ctr">
              <a:buNone/>
            </a:pPr>
            <a:r>
              <a:rPr lang="en-US" sz="2000" dirty="0">
                <a:solidFill>
                  <a:srgbClr val="FF0000"/>
                </a:solidFill>
              </a:rPr>
              <a:t>Rev Account Stud (2014) 19:396–455</a:t>
            </a:r>
          </a:p>
          <a:p>
            <a:pPr marL="0" indent="0" algn="ctr">
              <a:buNone/>
            </a:pPr>
            <a:endParaRPr lang="en-US" sz="2000" dirty="0">
              <a:solidFill>
                <a:schemeClr val="tx1"/>
              </a:solidFill>
            </a:endParaRPr>
          </a:p>
          <a:p>
            <a:endParaRPr lang="en-US" dirty="0"/>
          </a:p>
        </p:txBody>
      </p:sp>
    </p:spTree>
    <p:extLst>
      <p:ext uri="{BB962C8B-B14F-4D97-AF65-F5344CB8AC3E}">
        <p14:creationId xmlns:p14="http://schemas.microsoft.com/office/powerpoint/2010/main" val="42682300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5.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23121</TotalTime>
  <Words>2728</Words>
  <Application>Microsoft Office PowerPoint</Application>
  <PresentationFormat>On-screen Show (4:3)</PresentationFormat>
  <Paragraphs>524</Paragraphs>
  <Slides>59</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ＭＳ Ｐゴシック</vt:lpstr>
      <vt:lpstr>Apple Chancery</vt:lpstr>
      <vt:lpstr>Arial</vt:lpstr>
      <vt:lpstr>Calibri</vt:lpstr>
      <vt:lpstr>ＭＳ 明朝</vt:lpstr>
      <vt:lpstr>Tahoma</vt:lpstr>
      <vt:lpstr>Times New Roman</vt:lpstr>
      <vt:lpstr>Wingdings</vt:lpstr>
      <vt:lpstr>Blends</vt:lpstr>
      <vt:lpstr>Text Extraction, Textual Analysis, and Model Building Workshop/Demo; SeekiNF by SeekEdgar, LLC          </vt:lpstr>
      <vt:lpstr>OUTLINE</vt:lpstr>
      <vt:lpstr>Readability Indices</vt:lpstr>
      <vt:lpstr>Textual Analysis Research Few Examples</vt:lpstr>
      <vt:lpstr>Loughran and McDonald (The Journal of Finance, 2011)</vt:lpstr>
      <vt:lpstr>F. Li (Journal of Accounting Literature, Vol. 29, 2010)</vt:lpstr>
      <vt:lpstr>Liu and Moffitt (Journal of Emerging Technology in Accounting, 2016) </vt:lpstr>
      <vt:lpstr>Risk Sentiment measure by Feng Li</vt:lpstr>
      <vt:lpstr>PowerPoint Presentation</vt:lpstr>
      <vt:lpstr>Word List for Financial Risk</vt:lpstr>
      <vt:lpstr>Word List for Litigation Risk</vt:lpstr>
      <vt:lpstr>Word List for Litigation Risk</vt:lpstr>
      <vt:lpstr>Textual Analysis Research Examples (Continued)</vt:lpstr>
      <vt:lpstr>Using Nonfinancial Measures to Assess Fraud Risk Brazel, Jones, and Zimbelman (JAR, December 2009)</vt:lpstr>
      <vt:lpstr>Measure of Competition Li, Lundholm, and Minnis JAR, 2013, p. 399</vt:lpstr>
      <vt:lpstr>Problems with Textual Analysis</vt:lpstr>
      <vt:lpstr>PowerPoint Presentation</vt:lpstr>
      <vt:lpstr>Professor Michael Minnis University of Chicago</vt:lpstr>
      <vt:lpstr>Some of the World’s Top Subscribers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Number of Employees From 10K</vt:lpstr>
      <vt:lpstr>Number of Employees From 10K</vt:lpstr>
      <vt:lpstr>CEO and Chairman of the Board of Directors</vt:lpstr>
      <vt:lpstr>IFRS in US Companies</vt:lpstr>
      <vt:lpstr>PowerPoint Presentation</vt:lpstr>
      <vt:lpstr>PowerPoint Presentation</vt:lpstr>
      <vt:lpstr>Example: Readability Indices for Satyam and WIPRO</vt:lpstr>
      <vt:lpstr>Example: Graph of Readability Indices for Satyam and WIPRO</vt:lpstr>
      <vt:lpstr>Example: Graph of Readability Indices for Satyam and WIPRO</vt:lpstr>
      <vt:lpstr>PowerPoint Presentation</vt:lpstr>
      <vt:lpstr>Example: Cosine Similarity  Measure Data for Satyam and WIPRO </vt:lpstr>
      <vt:lpstr>Example: Graph of Cosine Similarity Data for Satyam and WIPRO </vt:lpstr>
      <vt:lpstr>PowerPoint Presentation</vt:lpstr>
      <vt:lpstr>PowerPoint Presentation</vt:lpstr>
      <vt:lpstr>PowerPoint Presentation</vt:lpstr>
      <vt:lpstr>PowerPoint Presentation</vt:lpstr>
      <vt:lpstr>Example: Word Variations  Year-to-Year for Satyam and WIPRO</vt:lpstr>
      <vt:lpstr>Example: Word Variations  Year-to-Year for Satyam and WIPRO</vt:lpstr>
      <vt:lpstr>PowerPoint Presentation</vt:lpstr>
      <vt:lpstr>PowerPoint Presentation</vt:lpstr>
      <vt:lpstr>Example: Cosine Similarity  Measure Data for Satyam and WIPRO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OF POSTULATES</dc:title>
  <dc:creator>Rajendra P. Srivastava</dc:creator>
  <cp:lastModifiedBy>Comment</cp:lastModifiedBy>
  <cp:revision>731</cp:revision>
  <cp:lastPrinted>2016-12-31T07:39:16Z</cp:lastPrinted>
  <dcterms:created xsi:type="dcterms:W3CDTF">1995-06-17T23:31:02Z</dcterms:created>
  <dcterms:modified xsi:type="dcterms:W3CDTF">2018-10-30T16:15:55Z</dcterms:modified>
</cp:coreProperties>
</file>