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752" r:id="rId6"/>
  </p:sldMasterIdLst>
  <p:notesMasterIdLst>
    <p:notesMasterId r:id="rId29"/>
  </p:notesMasterIdLst>
  <p:sldIdLst>
    <p:sldId id="1337" r:id="rId7"/>
    <p:sldId id="1338" r:id="rId8"/>
    <p:sldId id="1283" r:id="rId9"/>
    <p:sldId id="1339" r:id="rId10"/>
    <p:sldId id="1340" r:id="rId11"/>
    <p:sldId id="1341" r:id="rId12"/>
    <p:sldId id="1342" r:id="rId13"/>
    <p:sldId id="1343" r:id="rId14"/>
    <p:sldId id="1286" r:id="rId15"/>
    <p:sldId id="1344" r:id="rId16"/>
    <p:sldId id="1345" r:id="rId17"/>
    <p:sldId id="1346" r:id="rId18"/>
    <p:sldId id="1347" r:id="rId19"/>
    <p:sldId id="1349" r:id="rId20"/>
    <p:sldId id="1350" r:id="rId21"/>
    <p:sldId id="1348" r:id="rId22"/>
    <p:sldId id="1287" r:id="rId23"/>
    <p:sldId id="1351" r:id="rId24"/>
    <p:sldId id="1352" r:id="rId25"/>
    <p:sldId id="1353" r:id="rId26"/>
    <p:sldId id="1291" r:id="rId27"/>
    <p:sldId id="302" r:id="rId2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F0C56D-A7EC-6291-1478-EEF940639753}" name="Nathan Lee" initials="NL" userId="S::n4lee@uwaterloo.ca::3bac4d1c-a532-4c59-af13-95b2ee969b27" providerId="AD"/>
  <p188:author id="{CF5908EA-C0EC-74C4-F723-A0C1232D73D5}" name="Tara Hillis" initials="TH" userId="S::thillis@uwaterloo.ca::8e496ab1-776d-45bb-a30d-f1d68ef964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63428" autoAdjust="0"/>
  </p:normalViewPr>
  <p:slideViewPr>
    <p:cSldViewPr snapToGrid="0" snapToObjects="1">
      <p:cViewPr varScale="1">
        <p:scale>
          <a:sx n="42" d="100"/>
          <a:sy n="42" d="100"/>
        </p:scale>
        <p:origin x="16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00646F2-BF55-4C4A-9D0B-721C6A50C036}" type="datetimeFigureOut">
              <a:rPr lang="en-US" altLang="en-US"/>
              <a:pPr>
                <a:defRPr/>
              </a:pPr>
              <a:t>3/23/2023</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9DB5F05-EFE1-415B-BF0E-21012962F881}" type="slidenum">
              <a:rPr lang="en-US" altLang="en-US"/>
              <a:pPr>
                <a:defRPr/>
              </a:pPr>
              <a:t>‹#›</a:t>
            </a:fld>
            <a:endParaRPr lang="en-US" altLang="en-US"/>
          </a:p>
        </p:txBody>
      </p:sp>
    </p:spTree>
    <p:extLst>
      <p:ext uri="{BB962C8B-B14F-4D97-AF65-F5344CB8AC3E}">
        <p14:creationId xmlns:p14="http://schemas.microsoft.com/office/powerpoint/2010/main" val="150013304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u="sng" dirty="0"/>
              <a:t>Purpose of Project Kick off</a:t>
            </a:r>
            <a:endParaRPr lang="en-US" dirty="0"/>
          </a:p>
          <a:p>
            <a:pPr>
              <a:defRPr/>
            </a:pPr>
            <a:r>
              <a:rPr lang="en-US" dirty="0"/>
              <a:t>Project kickoff meetings are more than just a feel good, meet and greet. It is the project manager’s first opportunity to set expectations across the entire project team, crack the ice that can inhibit team communication and ensure that your sponsor and stakeholders understand the project goals, deliverables and schedule milestones thereby helping the project team be successful. </a:t>
            </a:r>
          </a:p>
          <a:p>
            <a:pPr>
              <a:defRPr/>
            </a:pPr>
            <a:endParaRPr lang="en-US" b="1" i="1" u="sng" dirty="0"/>
          </a:p>
          <a:p>
            <a:pPr>
              <a:defRPr/>
            </a:pPr>
            <a:r>
              <a:rPr lang="en-US" b="1" i="1" u="sng" dirty="0"/>
              <a:t>Instructions</a:t>
            </a:r>
            <a:endParaRPr lang="en-US" dirty="0"/>
          </a:p>
          <a:p>
            <a:pPr>
              <a:defRPr/>
            </a:pPr>
            <a:r>
              <a:rPr lang="en-US" dirty="0"/>
              <a:t>This Project Kickoff Presentation can be used for a variety of project types.  It is intended to be used at a project kickoff meeting with relevant stakeholders, project sponsors, and project team members present.  The meeting is typically led by the project manager. The tone of the meeting should be motivating to encourage interest and commitment to the project. Depending on the size of the project, the meeting can be between one and two hours, including time for questions. The kickoff meeting provides high level information about the project and does not get into granular details of the project implementation. </a:t>
            </a:r>
          </a:p>
          <a:p>
            <a:pPr>
              <a:defRPr/>
            </a:pPr>
            <a:endParaRPr lang="en-US" dirty="0"/>
          </a:p>
          <a:p>
            <a:pPr>
              <a:defRPr/>
            </a:pPr>
            <a:r>
              <a:rPr lang="en-US" dirty="0"/>
              <a:t>The</a:t>
            </a:r>
            <a:r>
              <a:rPr lang="en-US" baseline="0" dirty="0"/>
              <a:t> PMO can be contacted (Pam Fluttert, flutter@uwaterloo.ca) to speak towards the 2 slides about the PMO services available for the project, and the methodology.</a:t>
            </a:r>
            <a:endParaRPr lang="en-US" dirty="0"/>
          </a:p>
          <a:p>
            <a:pPr>
              <a:defRPr/>
            </a:pPr>
            <a:endParaRPr lang="en-US" dirty="0"/>
          </a:p>
          <a:p>
            <a:pPr>
              <a:defRPr/>
            </a:pPr>
            <a:r>
              <a:rPr lang="en-US" b="1" i="1" dirty="0"/>
              <a:t>Tips</a:t>
            </a:r>
          </a:p>
          <a:p>
            <a:pPr marL="171450" indent="-171450">
              <a:buFont typeface="Arial" panose="020B0604020202020204" pitchFamily="34" charset="0"/>
              <a:buChar char="•"/>
              <a:defRPr/>
            </a:pPr>
            <a:r>
              <a:rPr lang="en-US" dirty="0"/>
              <a:t>Invitees should include people assigned to the project and/or functional managers who will have staff involved in the project, the project sponsor, and any other important stakeholders. (Note: some attendees may be external to the university such as vendor.)</a:t>
            </a:r>
          </a:p>
          <a:p>
            <a:pPr marL="171450" indent="-171450">
              <a:buFont typeface="Arial" panose="020B0604020202020204" pitchFamily="34" charset="0"/>
              <a:buChar char="•"/>
              <a:defRPr/>
            </a:pPr>
            <a:r>
              <a:rPr lang="en-US" dirty="0"/>
              <a:t>Most of this information presented at the kick off meeting will come from the Project Charter.  It is common to involve key project members in the creation of the project kickoff presentation content to ensure accuracy and that a wide variety of perspectives have been accounted for.  It is also wise to discuss some of the information with key project sponsors and stakeholders prior to the kickoff meeting to avoid any major disapproval in the meeting. </a:t>
            </a:r>
          </a:p>
          <a:p>
            <a:pPr marL="171450" indent="-171450">
              <a:buFont typeface="Arial" panose="020B0604020202020204" pitchFamily="34" charset="0"/>
              <a:buChar char="•"/>
              <a:defRPr/>
            </a:pPr>
            <a:r>
              <a:rPr lang="en-US" dirty="0"/>
              <a:t>Time should be allotted throughout the presentation or at the end for questions and discussion. </a:t>
            </a:r>
          </a:p>
          <a:p>
            <a:pPr marL="171450" indent="-171450">
              <a:buFont typeface="Arial" panose="020B0604020202020204" pitchFamily="34" charset="0"/>
              <a:buChar char="•"/>
              <a:defRPr/>
            </a:pPr>
            <a:r>
              <a:rPr lang="en-US" dirty="0"/>
              <a:t>The kickoff is intended to bring everyone up to speed, not to discuss every item in detail. </a:t>
            </a:r>
          </a:p>
          <a:p>
            <a:pPr marL="171450" indent="-171450">
              <a:buFont typeface="Arial" panose="020B0604020202020204" pitchFamily="34" charset="0"/>
              <a:buChar char="•"/>
              <a:defRPr/>
            </a:pPr>
            <a:r>
              <a:rPr lang="en-US" dirty="0"/>
              <a:t>Every participant needs to see you taking charge of the meeting agenda.</a:t>
            </a:r>
          </a:p>
          <a:p>
            <a:pPr marL="171450" indent="-171450">
              <a:buFont typeface="Arial" panose="020B0604020202020204" pitchFamily="34" charset="0"/>
              <a:buChar char="•"/>
              <a:defRPr/>
            </a:pPr>
            <a:r>
              <a:rPr lang="en-US" dirty="0"/>
              <a:t>Summarize the meeting with a call for action and list outstanding items that require immediate follow-up. Provide direction on any follow-up communication needed and what you expect from everyone at the first project status meeting.</a:t>
            </a:r>
            <a:br>
              <a:rPr lang="en-US" dirty="0"/>
            </a:br>
            <a:endParaRPr lang="en-US" dirty="0"/>
          </a:p>
          <a:p>
            <a:pPr>
              <a:defRPr/>
            </a:pPr>
            <a:r>
              <a:rPr lang="en-US" dirty="0"/>
              <a:t>This project kickoff presentation can also be used later in the project if new team members are brought on board.  The presentation can be shared with them to help them get up to speed quickly on the details of the project.</a:t>
            </a:r>
            <a:br>
              <a:rPr lang="en-US" dirty="0"/>
            </a:br>
            <a:endParaRPr lang="en-US" dirty="0"/>
          </a:p>
          <a:p>
            <a:pPr>
              <a:defRPr/>
            </a:pPr>
            <a:r>
              <a:rPr lang="en-US" b="1" i="1" dirty="0"/>
              <a:t> </a:t>
            </a:r>
            <a:endParaRPr lang="en-US" dirty="0"/>
          </a:p>
          <a:p>
            <a:pPr>
              <a:defRPr/>
            </a:pPr>
            <a:r>
              <a:rPr lang="en-US" b="1" i="1" u="sng" dirty="0"/>
              <a:t>Next Steps</a:t>
            </a:r>
            <a:endParaRPr lang="en-US" dirty="0"/>
          </a:p>
          <a:p>
            <a:pPr>
              <a:defRPr/>
            </a:pPr>
            <a:r>
              <a:rPr lang="en-US" dirty="0"/>
              <a:t>File the presentation in the project documentation repository.  Once the project has been kicked off, the project will move into the Planning phase.</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1261731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As per the project charter</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327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As per the project charter</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326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altLang="en-US" dirty="0"/>
              <a:t>Replace “</a:t>
            </a:r>
            <a:r>
              <a:rPr lang="en-US" dirty="0"/>
              <a:t>Project Role, Name” </a:t>
            </a:r>
            <a:r>
              <a:rPr lang="en-CA" altLang="en-US" dirty="0"/>
              <a:t>in the chart with real names or TBD if roles are known but resources have not yet been assigned.</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718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Project governance may be assigned to Steering Committee or some other group.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01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per the project charter</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33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per the project charter</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70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Describe the roles &amp; accountabilities for the Project team and governance group or groups.</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260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Provide an invitation to stakeholders and identify stakeholders</a:t>
            </a:r>
          </a:p>
        </p:txBody>
      </p:sp>
      <p:sp>
        <p:nvSpPr>
          <p:cNvPr id="4" name="Slide Number Placeholder 3"/>
          <p:cNvSpPr>
            <a:spLocks noGrp="1"/>
          </p:cNvSpPr>
          <p:nvPr>
            <p:ph type="sldNum" sz="quarter" idx="5"/>
          </p:nvPr>
        </p:nvSpPr>
        <p:spPr/>
        <p:txBody>
          <a:bodyPr/>
          <a:lstStyle/>
          <a:p>
            <a:fld id="{8CCEF7D1-689C-4BC1-B59B-4A4CE078ECDF}" type="slidenum">
              <a:rPr lang="en-US" smtClean="0"/>
              <a:t>17</a:t>
            </a:fld>
            <a:endParaRPr lang="en-US"/>
          </a:p>
        </p:txBody>
      </p:sp>
    </p:spTree>
    <p:extLst>
      <p:ext uri="{BB962C8B-B14F-4D97-AF65-F5344CB8AC3E}">
        <p14:creationId xmlns:p14="http://schemas.microsoft.com/office/powerpoint/2010/main" val="3831436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Identify the project stakeholders and if possible, provide a summary of the analysis completed – E.g. who they are, how they are impacted by the project, and their interest in the project.</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8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Explain the plan to manage each stakeholder (or stakeholder group) as a result of the analysis.  Seek feedback from the group, if applicable.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74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500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41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EF7D1-689C-4BC1-B59B-4A4CE078ECDF}" type="slidenum">
              <a:rPr lang="en-US" smtClean="0"/>
              <a:t>22</a:t>
            </a:fld>
            <a:endParaRPr lang="en-US"/>
          </a:p>
        </p:txBody>
      </p:sp>
    </p:spTree>
    <p:extLst>
      <p:ext uri="{BB962C8B-B14F-4D97-AF65-F5344CB8AC3E}">
        <p14:creationId xmlns:p14="http://schemas.microsoft.com/office/powerpoint/2010/main" val="360574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3</a:t>
            </a:fld>
            <a:endParaRPr lang="en-US"/>
          </a:p>
        </p:txBody>
      </p:sp>
    </p:spTree>
    <p:extLst>
      <p:ext uri="{BB962C8B-B14F-4D97-AF65-F5344CB8AC3E}">
        <p14:creationId xmlns:p14="http://schemas.microsoft.com/office/powerpoint/2010/main" val="412949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Introductions – Let everyone know that you’ll be asking each attendee to state his/her name and what area s/he is representing.  This</a:t>
            </a:r>
            <a:r>
              <a:rPr lang="en-CA" altLang="en-US" baseline="0" dirty="0"/>
              <a:t> would also be a good opportunity to ask everybody what their personal goals with their participation on the project.</a:t>
            </a:r>
            <a:endParaRPr lang="en-CA" altLang="en-US" dirty="0"/>
          </a:p>
          <a:p>
            <a:endParaRPr lang="en-CA" altLang="en-US" dirty="0"/>
          </a:p>
          <a:p>
            <a:r>
              <a:rPr lang="en-CA" altLang="en-US" dirty="0"/>
              <a:t>In addition, advise that you’ll be providing a brief introduction to the PMO and the project management if these items are new to the meeting attendees.</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16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PMO</a:t>
            </a:r>
            <a:r>
              <a:rPr lang="en-CA" altLang="en-US" baseline="0" dirty="0"/>
              <a:t> services may include the assignment of an experienced, senior Project Manager to your project from the PMO resource pool, or others within IST may do the project management.  Regardless of who is leading the project, other services that are offered through the PMO that may be taken advantage of for any project include:</a:t>
            </a:r>
          </a:p>
          <a:p>
            <a:pPr marL="628650" lvl="1" indent="-171450">
              <a:buFontTx/>
              <a:buChar char="-"/>
            </a:pPr>
            <a:r>
              <a:rPr lang="en-US" dirty="0"/>
              <a:t>Maintain library of tools, processes, templates, and best practices for project and systems development life cycle methodologies</a:t>
            </a:r>
          </a:p>
          <a:p>
            <a:pPr marL="457200" lvl="1" indent="0">
              <a:buFontTx/>
              <a:buNone/>
            </a:pPr>
            <a:r>
              <a:rPr lang="en-US" dirty="0"/>
              <a:t>-</a:t>
            </a:r>
            <a:r>
              <a:rPr lang="en-US" baseline="0" dirty="0"/>
              <a:t>   </a:t>
            </a:r>
            <a:r>
              <a:rPr lang="en-US" dirty="0"/>
              <a:t>Coordinate training and provide consultation on project management concepts and best practices</a:t>
            </a:r>
          </a:p>
          <a:p>
            <a:pPr lvl="1"/>
            <a:r>
              <a:rPr lang="en-US" dirty="0"/>
              <a:t>-   Improve communication and information sharing for projects in progress</a:t>
            </a:r>
          </a:p>
          <a:p>
            <a:pPr marL="628650" lvl="1" indent="-171450">
              <a:buFontTx/>
              <a:buChar char="-"/>
            </a:pPr>
            <a:r>
              <a:rPr lang="en-US" dirty="0"/>
              <a:t>Provide project facilities and equipment – project room space, computers, laptops, mobile devices</a:t>
            </a:r>
            <a:r>
              <a:rPr lang="en-US" baseline="0" dirty="0"/>
              <a:t>, etc.</a:t>
            </a:r>
            <a:endParaRPr lang="en-US" dirty="0"/>
          </a:p>
          <a:p>
            <a:pPr marL="628650" lvl="1" indent="-171450">
              <a:buFontTx/>
              <a:buChar char="-"/>
            </a:pPr>
            <a:r>
              <a:rPr lang="en-US" dirty="0"/>
              <a:t>Conduct</a:t>
            </a:r>
            <a:r>
              <a:rPr lang="en-US" baseline="0" dirty="0"/>
              <a:t> project health checks – recommended for all medium and large projects after project planning, and during project execution</a:t>
            </a:r>
            <a:endParaRPr lang="en-US" dirty="0"/>
          </a:p>
          <a:p>
            <a:pPr marL="0" lvl="0" indent="0">
              <a:buFontTx/>
              <a:buNone/>
            </a:pPr>
            <a:endParaRPr lang="en-US" dirty="0"/>
          </a:p>
          <a:p>
            <a:pPr marL="0" lvl="0" indent="0">
              <a:buFontTx/>
              <a:buNone/>
            </a:pPr>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49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All projects</a:t>
            </a:r>
            <a:r>
              <a:rPr lang="en-CA" altLang="en-US" baseline="0" dirty="0"/>
              <a:t> that are managed within IST should follow a standard project management methodology to reduce risk associated with the project, and introduce consistency for stakeholders, project teams, and sponsors on how projects are managed.  The methodology will be scalable, based on size and complexity, so that the right amount of project management is applied to your project.  Size and complexity are determined based on risk and resources (expenses and FTE).</a:t>
            </a:r>
          </a:p>
          <a:p>
            <a:endParaRPr lang="en-CA" altLang="en-US" baseline="0" dirty="0"/>
          </a:p>
          <a:p>
            <a:r>
              <a:rPr lang="en-CA" altLang="en-US" baseline="0" dirty="0"/>
              <a:t>Different approaches for delivering the project’s end results also impact how a project is managed.  These approaches are agile, iterative, waterfall, and incremental.</a:t>
            </a:r>
          </a:p>
          <a:p>
            <a:endParaRPr lang="en-CA" altLang="en-US" baseline="0" dirty="0"/>
          </a:p>
          <a:p>
            <a:r>
              <a:rPr lang="en-CA" altLang="en-US" baseline="0" dirty="0"/>
              <a:t>The project management life cycle that will be followed for this project includes 4 phases:</a:t>
            </a:r>
          </a:p>
          <a:p>
            <a:pPr lvl="2"/>
            <a:r>
              <a:rPr lang="en-US" dirty="0"/>
              <a:t>Initiation: define the project objectives, scope, roles &amp; responsibilities, and obtains authorization to begin</a:t>
            </a:r>
          </a:p>
          <a:p>
            <a:pPr lvl="2"/>
            <a:r>
              <a:rPr lang="en-US" dirty="0"/>
              <a:t>Planning: establish work break down, how it will be achieved, when, and by who. </a:t>
            </a:r>
          </a:p>
          <a:p>
            <a:pPr lvl="2"/>
            <a:r>
              <a:rPr lang="en-US" dirty="0"/>
              <a:t>Execution: manage time, scope, procurement, risk, communications, resources, costs/budget, changes, and quality.  Track and report on project status.</a:t>
            </a:r>
          </a:p>
          <a:p>
            <a:pPr lvl="2"/>
            <a:r>
              <a:rPr lang="en-US" dirty="0"/>
              <a:t>Closing: finalize all activities, complete deliverable(s), measure success, and formally closes the project</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76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Sponsor message – The sponsor’s message should include a brief overview of why the project is being done, how we got to this point and where are at this point in time.  In addition, it would be worthwhile for him/her to reinforce the value of the project from a business perspective, state his/her confidence in the team and his/her commitment to supporting the success of the project.  It would also be beneficial for the sponsor to talk about how project success will be measured.  (Note: a lot of this content will come from the business case.)</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76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Round table discussion – At this meeting, you can leverage the project team’s experience by asking them to share their experience with other projects and what they felt made their other project experiences successful or unsuccessful.  This discussion will engage participants and ensure the project planning takes into consideration lessons learned from other projects. </a:t>
            </a:r>
          </a:p>
          <a:p>
            <a:endParaRPr lang="en-CA" altLang="en-US" dirty="0"/>
          </a:p>
          <a:p>
            <a:endParaRPr lang="en-CA" altLang="en-US" dirty="0"/>
          </a:p>
          <a:p>
            <a:r>
              <a:rPr lang="en-CA" altLang="en-US" dirty="0"/>
              <a:t>(If the participants have no prior project experience, the round table could be an ice breaker exercise for people to share what excites them about the project and what concerns them.  This approach will also uncover risks areas that should be incorporated in the planning phase of the project.)</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F7D1-689C-4BC1-B59B-4A4CE078EC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902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CCEF7D1-689C-4BC1-B59B-4A4CE078ECDF}" type="slidenum">
              <a:rPr lang="en-US" smtClean="0"/>
              <a:t>9</a:t>
            </a:fld>
            <a:endParaRPr lang="en-US"/>
          </a:p>
        </p:txBody>
      </p:sp>
    </p:spTree>
    <p:extLst>
      <p:ext uri="{BB962C8B-B14F-4D97-AF65-F5344CB8AC3E}">
        <p14:creationId xmlns:p14="http://schemas.microsoft.com/office/powerpoint/2010/main" val="286363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1115283" y="1366174"/>
            <a:ext cx="9870525" cy="1362075"/>
          </a:xfrm>
        </p:spPr>
        <p:txBody>
          <a:bodyPr/>
          <a:lstStyle>
            <a:lvl1pPr algn="ctr">
              <a:defRPr sz="3200"/>
            </a:lvl1pPr>
          </a:lstStyle>
          <a:p>
            <a:r>
              <a:rPr lang="en-US"/>
              <a:t>Click to edit Master title style</a:t>
            </a:r>
            <a:endParaRPr lang="en-US" dirty="0"/>
          </a:p>
        </p:txBody>
      </p:sp>
      <p:sp>
        <p:nvSpPr>
          <p:cNvPr id="9" name="Text Placeholder 2"/>
          <p:cNvSpPr>
            <a:spLocks noGrp="1"/>
          </p:cNvSpPr>
          <p:nvPr>
            <p:ph type="body" idx="1"/>
          </p:nvPr>
        </p:nvSpPr>
        <p:spPr>
          <a:xfrm>
            <a:off x="1540263" y="2966002"/>
            <a:ext cx="9129339" cy="584199"/>
          </a:xfrm>
        </p:spPr>
        <p:txBody>
          <a:bodyPr/>
          <a:lstStyle>
            <a:lvl1pPr marL="0" indent="0" algn="ctr">
              <a:buNone/>
              <a:defRPr>
                <a:latin typeface="Times New Roman"/>
                <a:cs typeface="Times New Roman"/>
              </a:defRPr>
            </a:lvl1pPr>
          </a:lstStyle>
          <a:p>
            <a:pPr lvl="0"/>
            <a:r>
              <a:rPr lang="en-US"/>
              <a:t>Click to edit Master text styles</a:t>
            </a:r>
          </a:p>
        </p:txBody>
      </p:sp>
      <p:sp>
        <p:nvSpPr>
          <p:cNvPr id="4" name="Footer Placeholder 4"/>
          <p:cNvSpPr>
            <a:spLocks noGrp="1"/>
          </p:cNvSpPr>
          <p:nvPr>
            <p:ph type="ftr" sz="quarter" idx="10"/>
          </p:nvPr>
        </p:nvSpPr>
        <p:spPr/>
        <p:txBody>
          <a:bodyPr/>
          <a:lstStyle>
            <a:lvl1pPr algn="l">
              <a:defRPr sz="120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02256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4A0519F-DB03-498B-BC91-8223E9297FD2}" type="datetime1">
              <a:rPr lang="en-US" smtClean="0"/>
              <a:t>3/23/2023</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LMS Review Kick-Off June 2022</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14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9516760" cy="1474115"/>
          </a:xfrm>
        </p:spPr>
        <p:txBody>
          <a:bodyPr lIns="0" anchor="b">
            <a:noAutofit/>
          </a:bodyPr>
          <a:lstStyle>
            <a:lvl1pPr algn="l">
              <a:defRPr sz="5400"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343E6F27-0D33-40CE-A588-B5D72A1B5E56}" type="datetime1">
              <a:rPr lang="en-US" smtClean="0"/>
              <a:t>3/23/2023</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LMS Review Kick-Off June 2022</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570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8976EF44-0EFF-4B16-A949-D6209425C167}" type="datetime1">
              <a:rPr lang="en-US" smtClean="0"/>
              <a:t>3/23/2023</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LMS Review Kick-Off June 2022</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pic>
        <p:nvPicPr>
          <p:cNvPr id="16" name="Picture 15"/>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031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D53025-7770-43F2-84F4-34025B8C6612}" type="datetime1">
              <a:rPr lang="en-US" smtClean="0"/>
              <a:t>3/23/2023</a:t>
            </a:fld>
            <a:endParaRPr lang="en-US"/>
          </a:p>
        </p:txBody>
      </p:sp>
      <p:sp>
        <p:nvSpPr>
          <p:cNvPr id="8" name="Footer Placeholder 7"/>
          <p:cNvSpPr>
            <a:spLocks noGrp="1"/>
          </p:cNvSpPr>
          <p:nvPr>
            <p:ph type="ftr" sz="quarter" idx="11"/>
          </p:nvPr>
        </p:nvSpPr>
        <p:spPr/>
        <p:txBody>
          <a:bodyPr/>
          <a:lstStyle/>
          <a:p>
            <a:r>
              <a:rPr lang="en-US"/>
              <a:t>LMS Review Kick-Off 2022</a:t>
            </a:r>
          </a:p>
        </p:txBody>
      </p:sp>
      <p:sp>
        <p:nvSpPr>
          <p:cNvPr id="9" name="Slide Number Placeholder 8"/>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40516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D4A75868-4D37-4BEF-96ED-12B91E03069C}" type="datetime1">
              <a:rPr lang="en-US" smtClean="0"/>
              <a:t>3/23/2023</a:t>
            </a:fld>
            <a:endParaRPr lang="en-US"/>
          </a:p>
        </p:txBody>
      </p:sp>
      <p:sp>
        <p:nvSpPr>
          <p:cNvPr id="11" name="Footer Placeholder 10"/>
          <p:cNvSpPr>
            <a:spLocks noGrp="1"/>
          </p:cNvSpPr>
          <p:nvPr>
            <p:ph type="ftr" sz="quarter" idx="17"/>
          </p:nvPr>
        </p:nvSpPr>
        <p:spPr/>
        <p:txBody>
          <a:bodyPr/>
          <a:lstStyle/>
          <a:p>
            <a:r>
              <a:rPr lang="en-US"/>
              <a:t>LMS Review Kick-Off June 2022</a:t>
            </a:r>
          </a:p>
        </p:txBody>
      </p:sp>
      <p:sp>
        <p:nvSpPr>
          <p:cNvPr id="12" name="Slide Number Placeholder 11"/>
          <p:cNvSpPr>
            <a:spLocks noGrp="1"/>
          </p:cNvSpPr>
          <p:nvPr>
            <p:ph type="sldNum" sz="quarter" idx="18"/>
          </p:nvPr>
        </p:nvSpPr>
        <p:spPr/>
        <p:txBody>
          <a:bodyPr/>
          <a:lstStyle/>
          <a:p>
            <a:r>
              <a:rPr lang="en-US"/>
              <a:t>PAGE  </a:t>
            </a:r>
            <a:fld id="{93005692-73BE-493E-93AB-ECD6027A7652}" type="slidenum">
              <a:rPr lang="en-US" smtClean="0"/>
              <a:pPr/>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11216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cap="all"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85398F2-93F5-4321-B897-2F9F1F4952EA}" type="datetime1">
              <a:rPr lang="en-US" smtClean="0"/>
              <a:t>3/23/2023</a:t>
            </a:fld>
            <a:endParaRPr lang="en-US"/>
          </a:p>
        </p:txBody>
      </p:sp>
      <p:sp>
        <p:nvSpPr>
          <p:cNvPr id="8" name="Footer Placeholder 7"/>
          <p:cNvSpPr>
            <a:spLocks noGrp="1"/>
          </p:cNvSpPr>
          <p:nvPr>
            <p:ph type="ftr" sz="quarter" idx="11"/>
          </p:nvPr>
        </p:nvSpPr>
        <p:spPr/>
        <p:txBody>
          <a:bodyPr/>
          <a:lstStyle/>
          <a:p>
            <a:r>
              <a:rPr lang="en-US"/>
              <a:t>LMS Review Kick-Off June 2022</a:t>
            </a:r>
          </a:p>
        </p:txBody>
      </p:sp>
      <p:sp>
        <p:nvSpPr>
          <p:cNvPr id="9" name="Slide Number Placeholder 8"/>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377867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27413"/>
            <a:ext cx="8770620" cy="1212056"/>
          </a:xfrm>
        </p:spPr>
        <p:txBody>
          <a:bodyPr anchor="b">
            <a:noAutofit/>
          </a:bodyPr>
          <a:lstStyle>
            <a:lvl1pPr algn="l">
              <a:defRPr sz="4000" cap="all"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447299"/>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51004" y="6335309"/>
            <a:ext cx="1181114" cy="250337"/>
          </a:xfrm>
        </p:spPr>
        <p:txBody>
          <a:bodyPr/>
          <a:lstStyle/>
          <a:p>
            <a:fld id="{7DAB5AAF-248F-4174-AC9B-9198003269EA}" type="datetime1">
              <a:rPr lang="en-US" smtClean="0"/>
              <a:t>3/23/2023</a:t>
            </a:fld>
            <a:endParaRPr lang="en-US"/>
          </a:p>
        </p:txBody>
      </p:sp>
      <p:sp>
        <p:nvSpPr>
          <p:cNvPr id="5" name="Footer Placeholder 4"/>
          <p:cNvSpPr>
            <a:spLocks noGrp="1"/>
          </p:cNvSpPr>
          <p:nvPr>
            <p:ph type="ftr" sz="quarter" idx="11"/>
          </p:nvPr>
        </p:nvSpPr>
        <p:spPr/>
        <p:txBody>
          <a:bodyPr/>
          <a:lstStyle/>
          <a:p>
            <a:r>
              <a:rPr lang="en-US"/>
              <a:t>LMS Review Kick-Off June 2022</a:t>
            </a:r>
          </a:p>
        </p:txBody>
      </p:sp>
      <p:sp>
        <p:nvSpPr>
          <p:cNvPr id="6" name="Slide Number Placeholder 5"/>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068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39A8EA51-7492-4FF8-83BB-C4DC460742D9}" type="datetime1">
              <a:rPr lang="en-US" smtClean="0"/>
              <a:t>3/23/2023</a:t>
            </a:fld>
            <a:endParaRPr lang="en-US"/>
          </a:p>
        </p:txBody>
      </p:sp>
      <p:sp>
        <p:nvSpPr>
          <p:cNvPr id="9" name="Footer Placeholder 8"/>
          <p:cNvSpPr>
            <a:spLocks noGrp="1"/>
          </p:cNvSpPr>
          <p:nvPr>
            <p:ph type="ftr" sz="quarter" idx="11"/>
          </p:nvPr>
        </p:nvSpPr>
        <p:spPr/>
        <p:txBody>
          <a:bodyPr/>
          <a:lstStyle/>
          <a:p>
            <a:r>
              <a:rPr lang="en-US"/>
              <a:t>LMS Review Kick-Off June 2022</a:t>
            </a:r>
          </a:p>
        </p:txBody>
      </p:sp>
      <p:sp>
        <p:nvSpPr>
          <p:cNvPr id="10" name="Slide Number Placeholder 9"/>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324514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07E769E4-8EDB-42EA-B01E-2F257556C9CE}" type="datetime1">
              <a:rPr lang="en-US" smtClean="0"/>
              <a:t>3/23/2023</a:t>
            </a:fld>
            <a:endParaRPr lang="en-US"/>
          </a:p>
        </p:txBody>
      </p:sp>
      <p:sp>
        <p:nvSpPr>
          <p:cNvPr id="11" name="Footer Placeholder 10"/>
          <p:cNvSpPr>
            <a:spLocks noGrp="1"/>
          </p:cNvSpPr>
          <p:nvPr>
            <p:ph type="ftr" sz="quarter" idx="11"/>
          </p:nvPr>
        </p:nvSpPr>
        <p:spPr/>
        <p:txBody>
          <a:bodyPr/>
          <a:lstStyle/>
          <a:p>
            <a:r>
              <a:rPr lang="en-US"/>
              <a:t>LMS Review Kick-Off June 2022</a:t>
            </a:r>
          </a:p>
        </p:txBody>
      </p:sp>
      <p:sp>
        <p:nvSpPr>
          <p:cNvPr id="12" name="Slide Number Placeholder 11"/>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374973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8A5010E7-DDFD-484E-8933-3BA226500ADC}" type="datetime1">
              <a:rPr lang="en-US" smtClean="0"/>
              <a:t>3/23/2023</a:t>
            </a:fld>
            <a:endParaRPr lang="en-US"/>
          </a:p>
        </p:txBody>
      </p:sp>
      <p:sp>
        <p:nvSpPr>
          <p:cNvPr id="7" name="Footer Placeholder 6"/>
          <p:cNvSpPr>
            <a:spLocks noGrp="1"/>
          </p:cNvSpPr>
          <p:nvPr>
            <p:ph type="ftr" sz="quarter" idx="11"/>
          </p:nvPr>
        </p:nvSpPr>
        <p:spPr/>
        <p:txBody>
          <a:bodyPr/>
          <a:lstStyle/>
          <a:p>
            <a:r>
              <a:rPr lang="en-US"/>
              <a:t>LMS Review Kick-Off June 2022</a:t>
            </a:r>
          </a:p>
        </p:txBody>
      </p:sp>
      <p:sp>
        <p:nvSpPr>
          <p:cNvPr id="8" name="Slide Number Placeholder 7"/>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62591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87338"/>
            <a:ext cx="10972800" cy="1143000"/>
          </a:xfrm>
        </p:spPr>
        <p:txBody>
          <a:bodyPr anchor="t"/>
          <a:lstStyle>
            <a:lvl1pPr>
              <a:defRPr cap="all">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pc="100">
                <a:solidFill>
                  <a:srgbClr val="000000"/>
                </a:solidFill>
              </a:defRPr>
            </a:lvl1pPr>
            <a:lvl2pPr>
              <a:defRPr spc="100">
                <a:solidFill>
                  <a:srgbClr val="000000"/>
                </a:solidFill>
              </a:defRPr>
            </a:lvl2pPr>
            <a:lvl3pPr>
              <a:defRPr spc="100">
                <a:solidFill>
                  <a:srgbClr val="000000"/>
                </a:solidFill>
              </a:defRPr>
            </a:lvl3pPr>
            <a:lvl4pPr>
              <a:defRPr spc="100">
                <a:solidFill>
                  <a:srgbClr val="000000"/>
                </a:solidFill>
              </a:defRPr>
            </a:lvl4pPr>
            <a:lvl5pPr>
              <a:defRPr spc="1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F58AD9B-E027-4C4F-8BAB-DB45A310C903}" type="slidenum">
              <a:rPr lang="en-US" altLang="en-US"/>
              <a:pPr>
                <a:defRPr/>
              </a:pPr>
              <a:t>‹#›</a:t>
            </a:fld>
            <a:endParaRPr lang="en-US" altLang="en-US"/>
          </a:p>
        </p:txBody>
      </p:sp>
    </p:spTree>
    <p:extLst>
      <p:ext uri="{BB962C8B-B14F-4D97-AF65-F5344CB8AC3E}">
        <p14:creationId xmlns:p14="http://schemas.microsoft.com/office/powerpoint/2010/main" val="3731184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D1827D-9ED7-4E74-9893-29559790448F}" type="datetime1">
              <a:rPr lang="en-US" smtClean="0"/>
              <a:t>3/23/2023</a:t>
            </a:fld>
            <a:endParaRPr lang="en-US"/>
          </a:p>
        </p:txBody>
      </p:sp>
      <p:sp>
        <p:nvSpPr>
          <p:cNvPr id="6" name="Footer Placeholder 5"/>
          <p:cNvSpPr>
            <a:spLocks noGrp="1"/>
          </p:cNvSpPr>
          <p:nvPr>
            <p:ph type="ftr" sz="quarter" idx="11"/>
          </p:nvPr>
        </p:nvSpPr>
        <p:spPr/>
        <p:txBody>
          <a:bodyPr/>
          <a:lstStyle/>
          <a:p>
            <a:r>
              <a:rPr lang="en-US"/>
              <a:t>LMS Review Kick-Off June 2022</a:t>
            </a:r>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139611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DA7184E5-0228-44B3-9DA6-8C6C8767BB89}" type="datetime1">
              <a:rPr lang="en-US" smtClean="0"/>
              <a:t>3/23/2023</a:t>
            </a:fld>
            <a:endParaRPr lang="en-US"/>
          </a:p>
        </p:txBody>
      </p:sp>
      <p:sp>
        <p:nvSpPr>
          <p:cNvPr id="6" name="Footer Placeholder 5"/>
          <p:cNvSpPr>
            <a:spLocks noGrp="1"/>
          </p:cNvSpPr>
          <p:nvPr>
            <p:ph type="ftr" sz="quarter" idx="11"/>
          </p:nvPr>
        </p:nvSpPr>
        <p:spPr/>
        <p:txBody>
          <a:bodyPr/>
          <a:lstStyle/>
          <a:p>
            <a:r>
              <a:rPr lang="en-US"/>
              <a:t>LMS Review Kick-Off June 2022</a:t>
            </a:r>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8" name="Group 7">
            <a:extLst>
              <a:ext uri="{FF2B5EF4-FFF2-40B4-BE49-F238E27FC236}">
                <a16:creationId xmlns:a16="http://schemas.microsoft.com/office/drawing/2014/main" id="{DD7F9787-DD3A-4646-BB48-620C816C001A}"/>
              </a:ext>
            </a:extLst>
          </p:cNvPr>
          <p:cNvGrpSpPr/>
          <p:nvPr userDrawn="1"/>
        </p:nvGrpSpPr>
        <p:grpSpPr>
          <a:xfrm>
            <a:off x="0" y="0"/>
            <a:ext cx="12192000" cy="397164"/>
            <a:chOff x="421830" y="1342659"/>
            <a:chExt cx="10018760" cy="290558"/>
          </a:xfrm>
        </p:grpSpPr>
        <p:sp>
          <p:nvSpPr>
            <p:cNvPr id="9" name="Rectangle 8">
              <a:extLst>
                <a:ext uri="{FF2B5EF4-FFF2-40B4-BE49-F238E27FC236}">
                  <a16:creationId xmlns:a16="http://schemas.microsoft.com/office/drawing/2014/main" id="{DEE774CE-34EE-2A47-A6A9-4B48522F6F9B}"/>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E01E9A-F832-2C47-AF13-96DA2A545D41}"/>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87FCA5-98BF-7C4F-A6A8-ABE67A0572D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2F3CFE-9373-F940-8224-EC432E30E4E7}"/>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861B21-0880-4F42-9446-62738D693F11}"/>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578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751004" y="6335309"/>
            <a:ext cx="1181114" cy="250337"/>
          </a:xfrm>
        </p:spPr>
        <p:txBody>
          <a:bodyPr/>
          <a:lstStyle/>
          <a:p>
            <a:fld id="{1FA1D1F6-5A06-44A4-9BAE-FFA1CF515FEB}" type="datetime1">
              <a:rPr lang="en-US" smtClean="0"/>
              <a:t>3/23/2023</a:t>
            </a:fld>
            <a:endParaRPr lang="en-US"/>
          </a:p>
        </p:txBody>
      </p:sp>
      <p:sp>
        <p:nvSpPr>
          <p:cNvPr id="4" name="Footer Placeholder 3"/>
          <p:cNvSpPr>
            <a:spLocks noGrp="1"/>
          </p:cNvSpPr>
          <p:nvPr>
            <p:ph type="ftr" sz="quarter" idx="11"/>
          </p:nvPr>
        </p:nvSpPr>
        <p:spPr/>
        <p:txBody>
          <a:bodyPr/>
          <a:lstStyle/>
          <a:p>
            <a:r>
              <a:rPr lang="en-US"/>
              <a:t>LMS Review Kick-Off June 2022</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grpSp>
        <p:nvGrpSpPr>
          <p:cNvPr id="10" name="Group 9">
            <a:extLst>
              <a:ext uri="{FF2B5EF4-FFF2-40B4-BE49-F238E27FC236}">
                <a16:creationId xmlns:a16="http://schemas.microsoft.com/office/drawing/2014/main" id="{C31A6E2A-9139-B54F-B1FF-E0B2EAF2E0A2}"/>
              </a:ext>
            </a:extLst>
          </p:cNvPr>
          <p:cNvGrpSpPr/>
          <p:nvPr userDrawn="1"/>
        </p:nvGrpSpPr>
        <p:grpSpPr>
          <a:xfrm>
            <a:off x="0" y="0"/>
            <a:ext cx="12192000" cy="397164"/>
            <a:chOff x="421830" y="1342659"/>
            <a:chExt cx="10018760" cy="290558"/>
          </a:xfrm>
        </p:grpSpPr>
        <p:sp>
          <p:nvSpPr>
            <p:cNvPr id="11" name="Rectangle 10">
              <a:extLst>
                <a:ext uri="{FF2B5EF4-FFF2-40B4-BE49-F238E27FC236}">
                  <a16:creationId xmlns:a16="http://schemas.microsoft.com/office/drawing/2014/main" id="{EF94BC15-3F11-B846-AE64-D1C8A8E867F5}"/>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B6EE1D-AED7-924E-8D18-B9F1399A910E}"/>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E2A49-C1E0-024C-876B-A61D2B440E03}"/>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64F300-FB37-FE41-9129-DD2824002FB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CAF651-5F7E-0248-8C8E-3A4B3D0F11BA}"/>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294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45819"/>
            <a:ext cx="5440648" cy="5407201"/>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751004" y="6335309"/>
            <a:ext cx="1181114" cy="250337"/>
          </a:xfrm>
        </p:spPr>
        <p:txBody>
          <a:bodyPr/>
          <a:lstStyle/>
          <a:p>
            <a:fld id="{C6431F25-8936-4B67-867D-50D5C49D9BE9}" type="datetime1">
              <a:rPr lang="en-US" smtClean="0"/>
              <a:t>3/23/2023</a:t>
            </a:fld>
            <a:endParaRPr lang="en-US"/>
          </a:p>
        </p:txBody>
      </p:sp>
      <p:sp>
        <p:nvSpPr>
          <p:cNvPr id="4" name="Footer Placeholder 3"/>
          <p:cNvSpPr>
            <a:spLocks noGrp="1"/>
          </p:cNvSpPr>
          <p:nvPr>
            <p:ph type="ftr" sz="quarter" idx="11"/>
          </p:nvPr>
        </p:nvSpPr>
        <p:spPr>
          <a:xfrm>
            <a:off x="259882" y="6335309"/>
            <a:ext cx="3887245" cy="250337"/>
          </a:xfrm>
        </p:spPr>
        <p:txBody>
          <a:bodyPr/>
          <a:lstStyle/>
          <a:p>
            <a:r>
              <a:rPr lang="en-US"/>
              <a:t>LMS Review Kick-Off June 2022</a:t>
            </a:r>
          </a:p>
        </p:txBody>
      </p:sp>
      <p:sp>
        <p:nvSpPr>
          <p:cNvPr id="5" name="Slide Number Placeholder 4"/>
          <p:cNvSpPr>
            <a:spLocks noGrp="1"/>
          </p:cNvSpPr>
          <p:nvPr>
            <p:ph type="sldNum" sz="quarter" idx="12"/>
          </p:nvPr>
        </p:nvSpPr>
        <p:spPr>
          <a:xfrm>
            <a:off x="5587999" y="6335309"/>
            <a:ext cx="1016000" cy="250337"/>
          </a:xfrm>
        </p:spPr>
        <p:txBody>
          <a:bodyPr/>
          <a:lstStyle/>
          <a:p>
            <a:r>
              <a:rPr lang="en-US"/>
              <a:t>PAGE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FE96372-A208-F546-B7FD-C0747128C2DF}"/>
              </a:ext>
            </a:extLst>
          </p:cNvPr>
          <p:cNvGrpSpPr/>
          <p:nvPr userDrawn="1"/>
        </p:nvGrpSpPr>
        <p:grpSpPr>
          <a:xfrm>
            <a:off x="0" y="0"/>
            <a:ext cx="12192000" cy="397164"/>
            <a:chOff x="421830" y="1342659"/>
            <a:chExt cx="10018760" cy="290558"/>
          </a:xfrm>
        </p:grpSpPr>
        <p:sp>
          <p:nvSpPr>
            <p:cNvPr id="13" name="Rectangle 12">
              <a:extLst>
                <a:ext uri="{FF2B5EF4-FFF2-40B4-BE49-F238E27FC236}">
                  <a16:creationId xmlns:a16="http://schemas.microsoft.com/office/drawing/2014/main" id="{BA30D062-4D3C-FB49-BC12-289C4E63859A}"/>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951BF5-3B10-4647-AE43-6C4FB2FD5AC6}"/>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7D11F8-300C-DC45-9476-8111932FAB3B}"/>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48535B-B3BB-5C4C-B115-599D8CDF7D82}"/>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EF38F5-382A-BF49-BD63-C36DDD7A004C}"/>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99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p>
            <a:fld id="{67C49DF2-28FA-43AC-A72C-86FB69CB61D5}" type="datetime1">
              <a:rPr lang="en-US" smtClean="0"/>
              <a:t>3/23/2023</a:t>
            </a:fld>
            <a:endParaRPr lang="en-US"/>
          </a:p>
        </p:txBody>
      </p:sp>
      <p:sp>
        <p:nvSpPr>
          <p:cNvPr id="4" name="Footer Placeholder 3"/>
          <p:cNvSpPr>
            <a:spLocks noGrp="1"/>
          </p:cNvSpPr>
          <p:nvPr>
            <p:ph type="ftr" sz="quarter" idx="11"/>
          </p:nvPr>
        </p:nvSpPr>
        <p:spPr/>
        <p:txBody>
          <a:bodyPr/>
          <a:lstStyle/>
          <a:p>
            <a:r>
              <a:rPr lang="en-US"/>
              <a:t>LMS Review Kick-Off June 2022</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a:extLst>
              <a:ext uri="{FF2B5EF4-FFF2-40B4-BE49-F238E27FC236}">
                <a16:creationId xmlns:a16="http://schemas.microsoft.com/office/drawing/2014/main" id="{D72CD653-AD35-5141-A8C6-BF79EBE4AA02}"/>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808B38EE-3C4F-0B4A-9115-527C95121823}"/>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646519-2BAF-9047-B121-BF7E7F710823}"/>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4D2608-732A-4741-BC48-7812A87E4D8D}"/>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F9B098-4EE4-474A-8979-CFAB574D8621}"/>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D87E91-D511-9145-BCBD-28DFC726F67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18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p>
            <a:fld id="{CE8A745B-D65C-4171-9650-9C70B6EB7A2F}" type="datetime1">
              <a:rPr lang="en-US" smtClean="0"/>
              <a:t>3/23/2023</a:t>
            </a:fld>
            <a:endParaRPr lang="en-US"/>
          </a:p>
        </p:txBody>
      </p:sp>
      <p:sp>
        <p:nvSpPr>
          <p:cNvPr id="4" name="Footer Placeholder 3"/>
          <p:cNvSpPr>
            <a:spLocks noGrp="1"/>
          </p:cNvSpPr>
          <p:nvPr>
            <p:ph type="ftr" sz="quarter" idx="11"/>
          </p:nvPr>
        </p:nvSpPr>
        <p:spPr/>
        <p:txBody>
          <a:bodyPr/>
          <a:lstStyle/>
          <a:p>
            <a:r>
              <a:rPr lang="en-US"/>
              <a:t>LMS Review Kick-Off June 2022</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a:extLst>
              <a:ext uri="{FF2B5EF4-FFF2-40B4-BE49-F238E27FC236}">
                <a16:creationId xmlns:a16="http://schemas.microsoft.com/office/drawing/2014/main" id="{220DDFC3-6F0D-5E4C-8D30-C78126C00C6D}"/>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B6CF758B-0EB2-F34B-BE1F-5B7DBD0D91DF}"/>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2C1F90-E5C7-6D46-8B27-E98D1AD0BD1D}"/>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86E65-C9CD-3C43-9237-76ACBCE5AEA5}"/>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0010F3-1A9C-9049-8C1B-2C5FACE5795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0527D8-16AA-B94D-A437-8734019F07E3}"/>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113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F4879843-99D3-4289-9502-2039CE513441}" type="datetime1">
              <a:rPr lang="en-US" smtClean="0"/>
              <a:t>3/23/2023</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LMS Review Kick-Off June 2022</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grpSp>
        <p:nvGrpSpPr>
          <p:cNvPr id="7" name="Group 6">
            <a:extLst>
              <a:ext uri="{FF2B5EF4-FFF2-40B4-BE49-F238E27FC236}">
                <a16:creationId xmlns:a16="http://schemas.microsoft.com/office/drawing/2014/main" id="{8740DD73-AC1C-0641-8C33-791A62EF34B7}"/>
              </a:ext>
            </a:extLst>
          </p:cNvPr>
          <p:cNvGrpSpPr/>
          <p:nvPr userDrawn="1"/>
        </p:nvGrpSpPr>
        <p:grpSpPr>
          <a:xfrm>
            <a:off x="0" y="0"/>
            <a:ext cx="12192000" cy="397164"/>
            <a:chOff x="421830" y="1342659"/>
            <a:chExt cx="10018760" cy="290558"/>
          </a:xfrm>
        </p:grpSpPr>
        <p:sp>
          <p:nvSpPr>
            <p:cNvPr id="8" name="Rectangle 7">
              <a:extLst>
                <a:ext uri="{FF2B5EF4-FFF2-40B4-BE49-F238E27FC236}">
                  <a16:creationId xmlns:a16="http://schemas.microsoft.com/office/drawing/2014/main" id="{60B8DB0B-D7AD-E443-A9FA-6978FE21FA00}"/>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FEB15A-A8CF-CA4A-BCB9-2DEEC6268E6B}"/>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2309BB-A9D7-E64D-8EF7-0E490151B952}"/>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B22BAE-45F8-9D49-A3CD-17513F341915}"/>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567BB1-0BFA-DE41-9739-5EC1F580B29E}"/>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704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865" y="1204402"/>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p>
            <a:fld id="{2C52CC1E-85B0-4AEA-BC60-F01EBE820E25}" type="datetime1">
              <a:rPr lang="en-US" smtClean="0"/>
              <a:t>3/23/2023</a:t>
            </a:fld>
            <a:endParaRPr lang="en-US"/>
          </a:p>
        </p:txBody>
      </p:sp>
      <p:sp>
        <p:nvSpPr>
          <p:cNvPr id="10" name="Footer Placeholder 9"/>
          <p:cNvSpPr>
            <a:spLocks noGrp="1"/>
          </p:cNvSpPr>
          <p:nvPr>
            <p:ph type="ftr" sz="quarter" idx="11"/>
          </p:nvPr>
        </p:nvSpPr>
        <p:spPr/>
        <p:txBody>
          <a:bodyPr/>
          <a:lstStyle/>
          <a:p>
            <a:r>
              <a:rPr lang="en-US"/>
              <a:t>LMS Review Kick-Off June 2022</a:t>
            </a:r>
          </a:p>
        </p:txBody>
      </p:sp>
      <p:sp>
        <p:nvSpPr>
          <p:cNvPr id="11" name="Slide Number Placeholder 10"/>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712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Slide_ALT">
    <p:bg>
      <p:bgPr>
        <a:solidFill>
          <a:schemeClr val="tx1"/>
        </a:solidFill>
        <a:effectLst/>
      </p:bgPr>
    </p:bg>
    <p:spTree>
      <p:nvGrpSpPr>
        <p:cNvPr id="1" name=""/>
        <p:cNvGrpSpPr/>
        <p:nvPr/>
      </p:nvGrpSpPr>
      <p:grpSpPr>
        <a:xfrm>
          <a:off x="0" y="0"/>
          <a:ext cx="0" cy="0"/>
          <a:chOff x="0" y="0"/>
          <a:chExt cx="0" cy="0"/>
        </a:xfrm>
      </p:grpSpPr>
      <p:pic>
        <p:nvPicPr>
          <p:cNvPr id="11" name="Picture 10" title="University of Waterloo"/>
          <p:cNvPicPr>
            <a:picLocks noChangeAspect="1"/>
          </p:cNvPicPr>
          <p:nvPr userDrawn="1"/>
        </p:nvPicPr>
        <p:blipFill rotWithShape="1">
          <a:blip r:embed="rId2">
            <a:extLst>
              <a:ext uri="{28A0092B-C50C-407E-A947-70E740481C1C}">
                <a14:useLocalDpi xmlns:a14="http://schemas.microsoft.com/office/drawing/2010/main" val="0"/>
              </a:ext>
            </a:extLst>
          </a:blip>
          <a:srcRect l="13985" t="13985" r="13985" b="13985"/>
          <a:stretch/>
        </p:blipFill>
        <p:spPr bwMode="gray">
          <a:xfrm>
            <a:off x="3781997" y="1779967"/>
            <a:ext cx="4628005" cy="3005998"/>
          </a:xfrm>
          <a:prstGeom prst="rect">
            <a:avLst/>
          </a:prstGeom>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cap="none" baseline="0">
                <a:solidFill>
                  <a:schemeClr val="bg1">
                    <a:alpha val="81000"/>
                  </a:schemeClr>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57C79203-4FC9-4028-BC26-132F0DA2B4E8}" type="datetime1">
              <a:rPr lang="en-US" smtClean="0"/>
              <a:t>3/23/2023</a:t>
            </a:fld>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a:t>LMS Review Kick-Off June 2022</a:t>
            </a:r>
            <a:endParaRPr lang="en-US">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8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losing Slide_Y+W">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F653FE-3A86-E844-A53F-0361E59D70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53660" y="4585014"/>
            <a:ext cx="1884680" cy="533400"/>
          </a:xfrm>
          <a:prstGeom prst="rect">
            <a:avLst/>
          </a:prstGeom>
        </p:spPr>
      </p:pic>
      <p:pic>
        <p:nvPicPr>
          <p:cNvPr id="24" name="Picture 23">
            <a:extLst>
              <a:ext uri="{FF2B5EF4-FFF2-40B4-BE49-F238E27FC236}">
                <a16:creationId xmlns:a16="http://schemas.microsoft.com/office/drawing/2014/main" id="{48ADE716-1136-A547-A8CE-EAC2B309AA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648" y="5270227"/>
            <a:ext cx="3854704" cy="252476"/>
          </a:xfrm>
          <a:prstGeom prst="rect">
            <a:avLst/>
          </a:prstGeom>
        </p:spPr>
      </p:pic>
      <p:sp>
        <p:nvSpPr>
          <p:cNvPr id="6" name="Date Placeholder 5"/>
          <p:cNvSpPr>
            <a:spLocks noGrp="1"/>
          </p:cNvSpPr>
          <p:nvPr>
            <p:ph type="dt" sz="half" idx="10"/>
          </p:nvPr>
        </p:nvSpPr>
        <p:spPr>
          <a:xfrm>
            <a:off x="10751004" y="6335309"/>
            <a:ext cx="1181114" cy="250337"/>
          </a:xfrm>
        </p:spPr>
        <p:txBody>
          <a:bodyPr/>
          <a:lstStyle/>
          <a:p>
            <a:fld id="{8313CA92-5702-40A7-B071-D10AF85F96C6}" type="datetime1">
              <a:rPr lang="en-US" smtClean="0"/>
              <a:t>3/23/2023</a:t>
            </a:fld>
            <a:endParaRPr lang="en-US"/>
          </a:p>
        </p:txBody>
      </p:sp>
      <p:sp>
        <p:nvSpPr>
          <p:cNvPr id="10" name="Footer Placeholder 9"/>
          <p:cNvSpPr>
            <a:spLocks noGrp="1"/>
          </p:cNvSpPr>
          <p:nvPr>
            <p:ph type="ftr" sz="quarter" idx="11"/>
          </p:nvPr>
        </p:nvSpPr>
        <p:spPr/>
        <p:txBody>
          <a:bodyPr/>
          <a:lstStyle/>
          <a:p>
            <a:r>
              <a:rPr lang="en-US"/>
              <a:t>LMS Review Kick-Off June 2022</a:t>
            </a:r>
          </a:p>
        </p:txBody>
      </p:sp>
      <p:sp>
        <p:nvSpPr>
          <p:cNvPr id="11" name="Slide Number Placeholder 10"/>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title="University of Waterloo">
            <a:extLst>
              <a:ext uri="{FF2B5EF4-FFF2-40B4-BE49-F238E27FC236}">
                <a16:creationId xmlns:a16="http://schemas.microsoft.com/office/drawing/2014/main" id="{3A3088FF-BF54-E04E-8115-1F3BD77ADC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16731" y="883196"/>
            <a:ext cx="5758536" cy="3736193"/>
          </a:xfrm>
          <a:prstGeom prst="rect">
            <a:avLst/>
          </a:prstGeom>
        </p:spPr>
      </p:pic>
    </p:spTree>
    <p:extLst>
      <p:ext uri="{BB962C8B-B14F-4D97-AF65-F5344CB8AC3E}">
        <p14:creationId xmlns:p14="http://schemas.microsoft.com/office/powerpoint/2010/main" val="82115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marL="0" indent="0">
              <a:spcBef>
                <a:spcPts val="0"/>
              </a:spcBef>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4DF44B3-5C12-4261-8707-EA5CEFF885DE}" type="slidenum">
              <a:rPr lang="en-US" altLang="en-US"/>
              <a:pPr>
                <a:defRPr/>
              </a:pPr>
              <a:t>‹#›</a:t>
            </a:fld>
            <a:endParaRPr lang="en-US" altLang="en-US"/>
          </a:p>
        </p:txBody>
      </p:sp>
    </p:spTree>
    <p:extLst>
      <p:ext uri="{BB962C8B-B14F-4D97-AF65-F5344CB8AC3E}">
        <p14:creationId xmlns:p14="http://schemas.microsoft.com/office/powerpoint/2010/main" val="3291978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51004" y="6335309"/>
            <a:ext cx="1181114" cy="250337"/>
          </a:xfrm>
        </p:spPr>
        <p:txBody>
          <a:bodyPr/>
          <a:lstStyle>
            <a:lvl1pPr>
              <a:defRPr>
                <a:solidFill>
                  <a:schemeClr val="bg1"/>
                </a:solidFill>
              </a:defRPr>
            </a:lvl1pPr>
          </a:lstStyle>
          <a:p>
            <a:fld id="{C8E08CF5-5893-4609-BAFC-62C0E934909E}" type="datetime1">
              <a:rPr lang="en-US" smtClean="0"/>
              <a:t>3/23/2023</a:t>
            </a:fld>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r>
              <a:rPr lang="en-US"/>
              <a:t>LMS Review Kick-Off June 2022</a:t>
            </a:r>
            <a:endParaRPr lang="en-US">
              <a:solidFill>
                <a:schemeClr val="bg1"/>
              </a:solidFill>
            </a:endParaRPr>
          </a:p>
        </p:txBody>
      </p:sp>
      <p:sp>
        <p:nvSpPr>
          <p:cNvPr id="8" name="Slide Number Placeholder 7"/>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grpSp>
        <p:nvGrpSpPr>
          <p:cNvPr id="13" name="Group 12">
            <a:extLst>
              <a:ext uri="{FF2B5EF4-FFF2-40B4-BE49-F238E27FC236}">
                <a16:creationId xmlns:a16="http://schemas.microsoft.com/office/drawing/2014/main" id="{A3F1FAFC-408D-0840-BF87-C10DEF00AE57}"/>
              </a:ext>
            </a:extLst>
          </p:cNvPr>
          <p:cNvGrpSpPr/>
          <p:nvPr userDrawn="1"/>
        </p:nvGrpSpPr>
        <p:grpSpPr>
          <a:xfrm>
            <a:off x="0" y="0"/>
            <a:ext cx="12192000" cy="397164"/>
            <a:chOff x="421830" y="1342659"/>
            <a:chExt cx="10018760" cy="290558"/>
          </a:xfrm>
        </p:grpSpPr>
        <p:sp>
          <p:nvSpPr>
            <p:cNvPr id="14" name="Rectangle 13">
              <a:extLst>
                <a:ext uri="{FF2B5EF4-FFF2-40B4-BE49-F238E27FC236}">
                  <a16:creationId xmlns:a16="http://schemas.microsoft.com/office/drawing/2014/main" id="{B31609E3-BEF5-DF4C-8E07-DA3B468D1EFE}"/>
                </a:ext>
              </a:extLst>
            </p:cNvPr>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6397E2-7B07-A34D-BAD4-108B31B92077}"/>
                </a:ext>
              </a:extLst>
            </p:cNvPr>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086606-36A8-EA42-A473-1353FDBE6400}"/>
                </a:ext>
              </a:extLst>
            </p:cNvPr>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ED482C-BC79-A14A-91C5-BEDF9D7DDF40}"/>
                </a:ext>
              </a:extLst>
            </p:cNvPr>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FBB297-7D6E-4447-9C11-F3CE63C4A406}"/>
                </a:ext>
              </a:extLst>
            </p:cNvPr>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61B2F895-74F6-5245-9741-0020E25D8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3660" y="4592032"/>
            <a:ext cx="1884680" cy="533400"/>
          </a:xfrm>
          <a:prstGeom prst="rect">
            <a:avLst/>
          </a:prstGeom>
        </p:spPr>
      </p:pic>
      <p:pic>
        <p:nvPicPr>
          <p:cNvPr id="22" name="Picture 21">
            <a:extLst>
              <a:ext uri="{FF2B5EF4-FFF2-40B4-BE49-F238E27FC236}">
                <a16:creationId xmlns:a16="http://schemas.microsoft.com/office/drawing/2014/main" id="{1D46E8A0-B6BB-1D40-8410-044E5B2039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648" y="5277245"/>
            <a:ext cx="3854704" cy="252476"/>
          </a:xfrm>
          <a:prstGeom prst="rect">
            <a:avLst/>
          </a:prstGeom>
        </p:spPr>
      </p:pic>
      <p:sp>
        <p:nvSpPr>
          <p:cNvPr id="3" name="TextBox 2">
            <a:extLst>
              <a:ext uri="{FF2B5EF4-FFF2-40B4-BE49-F238E27FC236}">
                <a16:creationId xmlns:a16="http://schemas.microsoft.com/office/drawing/2014/main" id="{D4747904-A0FC-F14A-9236-E3A1ADBB8DEF}"/>
              </a:ext>
            </a:extLst>
          </p:cNvPr>
          <p:cNvSpPr txBox="1"/>
          <p:nvPr userDrawn="1"/>
        </p:nvSpPr>
        <p:spPr>
          <a:xfrm>
            <a:off x="4851400" y="7247467"/>
            <a:ext cx="184731" cy="369332"/>
          </a:xfrm>
          <a:prstGeom prst="rect">
            <a:avLst/>
          </a:prstGeom>
          <a:noFill/>
        </p:spPr>
        <p:txBody>
          <a:bodyPr wrap="none" rtlCol="0">
            <a:spAutoFit/>
          </a:bodyPr>
          <a:lstStyle/>
          <a:p>
            <a:endParaRPr lang="en-US"/>
          </a:p>
        </p:txBody>
      </p:sp>
      <p:pic>
        <p:nvPicPr>
          <p:cNvPr id="24" name="Picture 23" title="University of Waterloo">
            <a:extLst>
              <a:ext uri="{FF2B5EF4-FFF2-40B4-BE49-F238E27FC236}">
                <a16:creationId xmlns:a16="http://schemas.microsoft.com/office/drawing/2014/main" id="{20257D9E-F7C4-F945-A5BF-B227315677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985" t="13985" r="13985" b="13985"/>
          <a:stretch/>
        </p:blipFill>
        <p:spPr bwMode="gray">
          <a:xfrm>
            <a:off x="4015977" y="1407095"/>
            <a:ext cx="4160045" cy="2702047"/>
          </a:xfrm>
          <a:prstGeom prst="rect">
            <a:avLst/>
          </a:prstGeom>
          <a:effectLst/>
        </p:spPr>
      </p:pic>
    </p:spTree>
    <p:extLst>
      <p:ext uri="{BB962C8B-B14F-4D97-AF65-F5344CB8AC3E}">
        <p14:creationId xmlns:p14="http://schemas.microsoft.com/office/powerpoint/2010/main" val="398983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spc="100"/>
            </a:lvl1pPr>
            <a:lvl2pPr>
              <a:defRPr sz="2000" spc="100"/>
            </a:lvl2pPr>
            <a:lvl3pPr>
              <a:defRPr sz="1800" spc="100"/>
            </a:lvl3pPr>
            <a:lvl4pPr>
              <a:defRPr sz="1600" spc="100"/>
            </a:lvl4pPr>
            <a:lvl5pPr>
              <a:defRPr sz="1600" spc="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3D317CAD-5021-434C-93A0-333214F035DC}" type="slidenum">
              <a:rPr lang="en-US" altLang="en-US"/>
              <a:pPr>
                <a:defRPr/>
              </a:pPr>
              <a:t>‹#›</a:t>
            </a:fld>
            <a:endParaRPr lang="en-US" altLang="en-US"/>
          </a:p>
        </p:txBody>
      </p:sp>
    </p:spTree>
    <p:extLst>
      <p:ext uri="{BB962C8B-B14F-4D97-AF65-F5344CB8AC3E}">
        <p14:creationId xmlns:p14="http://schemas.microsoft.com/office/powerpoint/2010/main" val="224197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71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3"/>
            <a:ext cx="12204192" cy="5851703"/>
          </a:xfrm>
        </p:spPr>
        <p:txBody>
          <a:bodyPr/>
          <a:lstStyle>
            <a:lvl1pPr marL="457200" indent="-457200">
              <a:buFontTx/>
              <a:buChar char="-"/>
              <a:defRPr baseline="0"/>
            </a:lvl1pPr>
          </a:lstStyle>
          <a:p>
            <a:pPr lvl="0"/>
            <a:r>
              <a:rPr lang="en-US"/>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6" name="Slide Number Placeholder 3"/>
          <p:cNvSpPr>
            <a:spLocks noGrp="1"/>
          </p:cNvSpPr>
          <p:nvPr>
            <p:ph type="sldNum" sz="quarter" idx="11"/>
          </p:nvPr>
        </p:nvSpPr>
        <p:spPr/>
        <p:txBody>
          <a:bodyPr/>
          <a:lstStyle>
            <a:lvl1pPr>
              <a:defRPr/>
            </a:lvl1pPr>
          </a:lstStyle>
          <a:p>
            <a:pPr>
              <a:defRPr/>
            </a:pPr>
            <a:fld id="{D4EA5085-405D-4B6B-A2A4-8444B6AAE7A9}" type="slidenum">
              <a:rPr lang="en-US" altLang="en-US"/>
              <a:pPr>
                <a:defRPr/>
              </a:pPr>
              <a:t>‹#›</a:t>
            </a:fld>
            <a:endParaRPr lang="en-US" altLang="en-US"/>
          </a:p>
        </p:txBody>
      </p:sp>
    </p:spTree>
    <p:extLst>
      <p:ext uri="{BB962C8B-B14F-4D97-AF65-F5344CB8AC3E}">
        <p14:creationId xmlns:p14="http://schemas.microsoft.com/office/powerpoint/2010/main" val="234319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040493"/>
          </a:xfrm>
        </p:spPr>
        <p:txBody>
          <a:bodyPr anchor="t"/>
          <a:lstStyle>
            <a:lvl1pPr algn="l">
              <a:defRPr sz="2000" b="1" cap="all"/>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34397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09601" y="1386115"/>
            <a:ext cx="4011084" cy="42309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66F9C27-89D2-4955-B8C6-F7EDCF220B51}" type="slidenum">
              <a:rPr lang="en-US" altLang="en-US"/>
              <a:pPr>
                <a:defRPr/>
              </a:pPr>
              <a:t>‹#›</a:t>
            </a:fld>
            <a:endParaRPr lang="en-US" altLang="en-US"/>
          </a:p>
        </p:txBody>
      </p:sp>
    </p:spTree>
    <p:extLst>
      <p:ext uri="{BB962C8B-B14F-4D97-AF65-F5344CB8AC3E}">
        <p14:creationId xmlns:p14="http://schemas.microsoft.com/office/powerpoint/2010/main" val="410143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9" name="Rectangle 8"/>
          <p:cNvSpPr>
            <a:spLocks noChangeArrowheads="1"/>
          </p:cNvSpPr>
          <p:nvPr/>
        </p:nvSpPr>
        <p:spPr bwMode="auto">
          <a:xfrm>
            <a:off x="1" y="0"/>
            <a:ext cx="12323233" cy="6958013"/>
          </a:xfrm>
          <a:prstGeom prst="rect">
            <a:avLst/>
          </a:prstGeom>
          <a:solidFill>
            <a:schemeClr val="accent5"/>
          </a:solidFill>
          <a:ln w="9525">
            <a:solidFill>
              <a:schemeClr val="tx1"/>
            </a:solidFill>
            <a:round/>
            <a:headEnd/>
            <a:tailEnd/>
          </a:ln>
        </p:spPr>
        <p:txBody>
          <a:bodyPr/>
          <a:lstStyle/>
          <a:p>
            <a:pPr defTabSz="914400" fontAlgn="auto">
              <a:spcBef>
                <a:spcPts val="0"/>
              </a:spcBef>
              <a:spcAft>
                <a:spcPts val="0"/>
              </a:spcAft>
              <a:defRPr/>
            </a:pPr>
            <a:endParaRPr lang="en-US" sz="2400">
              <a:solidFill>
                <a:srgbClr val="999999"/>
              </a:solidFill>
              <a:latin typeface="Arial" charset="0"/>
              <a:ea typeface="+mn-ea"/>
            </a:endParaRPr>
          </a:p>
        </p:txBody>
      </p:sp>
      <p:sp>
        <p:nvSpPr>
          <p:cNvPr id="3074" name="Rectangle 2"/>
          <p:cNvSpPr>
            <a:spLocks noGrp="1" noChangeArrowheads="1"/>
          </p:cNvSpPr>
          <p:nvPr>
            <p:ph type="ctrTitle"/>
          </p:nvPr>
        </p:nvSpPr>
        <p:spPr>
          <a:xfrm>
            <a:off x="624381" y="5842254"/>
            <a:ext cx="5990336" cy="828548"/>
          </a:xfrm>
        </p:spPr>
        <p:txBody>
          <a:bodyPr/>
          <a:lstStyle>
            <a:lvl1pPr algn="l">
              <a:defRPr sz="1800">
                <a:solidFill>
                  <a:srgbClr val="FFFFFF"/>
                </a:solidFill>
                <a:effectLst/>
              </a:defRPr>
            </a:lvl1pPr>
          </a:lstStyle>
          <a:p>
            <a:r>
              <a:rPr lang="en-US"/>
              <a:t>Click to edit Master title style</a:t>
            </a:r>
            <a:endParaRPr lang="en-US" dirty="0"/>
          </a:p>
        </p:txBody>
      </p:sp>
      <p:sp>
        <p:nvSpPr>
          <p:cNvPr id="25" name="Picture Placeholder 2"/>
          <p:cNvSpPr>
            <a:spLocks noGrp="1"/>
          </p:cNvSpPr>
          <p:nvPr>
            <p:ph type="pic" sz="quarter" idx="10"/>
          </p:nvPr>
        </p:nvSpPr>
        <p:spPr>
          <a:xfrm>
            <a:off x="429684" y="324672"/>
            <a:ext cx="4148667" cy="4224528"/>
          </a:xfrm>
        </p:spPr>
        <p:txBody>
          <a:bodyPr/>
          <a:lstStyle/>
          <a:p>
            <a:pPr lvl="0"/>
            <a:r>
              <a:rPr lang="en-US" noProof="0"/>
              <a:t>Click icon to add picture</a:t>
            </a:r>
            <a:endParaRPr lang="en-US" noProof="0" dirty="0"/>
          </a:p>
        </p:txBody>
      </p:sp>
      <p:sp>
        <p:nvSpPr>
          <p:cNvPr id="26" name="Picture Placeholder 4"/>
          <p:cNvSpPr>
            <a:spLocks noGrp="1"/>
          </p:cNvSpPr>
          <p:nvPr>
            <p:ph type="pic" sz="quarter" idx="11"/>
          </p:nvPr>
        </p:nvSpPr>
        <p:spPr>
          <a:xfrm>
            <a:off x="4669367" y="324674"/>
            <a:ext cx="3615267" cy="2068513"/>
          </a:xfrm>
        </p:spPr>
        <p:txBody>
          <a:bodyPr/>
          <a:lstStyle/>
          <a:p>
            <a:pPr lvl="0"/>
            <a:r>
              <a:rPr lang="en-US" noProof="0"/>
              <a:t>Click icon to add picture</a:t>
            </a:r>
            <a:endParaRPr lang="en-US" noProof="0" dirty="0"/>
          </a:p>
        </p:txBody>
      </p:sp>
      <p:sp>
        <p:nvSpPr>
          <p:cNvPr id="27" name="Picture Placeholder 6"/>
          <p:cNvSpPr>
            <a:spLocks noGrp="1"/>
          </p:cNvSpPr>
          <p:nvPr>
            <p:ph type="pic" sz="quarter" idx="12"/>
          </p:nvPr>
        </p:nvSpPr>
        <p:spPr>
          <a:xfrm>
            <a:off x="8386234" y="324671"/>
            <a:ext cx="3500967" cy="6346131"/>
          </a:xfrm>
        </p:spPr>
        <p:txBody>
          <a:bodyPr/>
          <a:lstStyle/>
          <a:p>
            <a:pPr lvl="0"/>
            <a:r>
              <a:rPr lang="en-US" noProof="0"/>
              <a:t>Click icon to add picture</a:t>
            </a:r>
            <a:endParaRPr lang="en-US" noProof="0" dirty="0"/>
          </a:p>
        </p:txBody>
      </p:sp>
      <p:sp>
        <p:nvSpPr>
          <p:cNvPr id="28" name="Picture Placeholder 8"/>
          <p:cNvSpPr>
            <a:spLocks noGrp="1"/>
          </p:cNvSpPr>
          <p:nvPr>
            <p:ph type="pic" sz="quarter" idx="13"/>
          </p:nvPr>
        </p:nvSpPr>
        <p:spPr>
          <a:xfrm>
            <a:off x="6614718" y="2450337"/>
            <a:ext cx="1669916" cy="4220465"/>
          </a:xfrm>
        </p:spPr>
        <p:txBody>
          <a:bodyPr/>
          <a:lstStyle/>
          <a:p>
            <a:pPr lvl="0"/>
            <a:r>
              <a:rPr lang="en-US" noProof="0"/>
              <a:t>Click icon to add picture</a:t>
            </a:r>
            <a:endParaRPr lang="en-US" noProof="0" dirty="0"/>
          </a:p>
        </p:txBody>
      </p:sp>
      <p:sp>
        <p:nvSpPr>
          <p:cNvPr id="29" name="Picture Placeholder 10"/>
          <p:cNvSpPr>
            <a:spLocks noGrp="1"/>
          </p:cNvSpPr>
          <p:nvPr>
            <p:ph type="pic" sz="quarter" idx="14"/>
          </p:nvPr>
        </p:nvSpPr>
        <p:spPr>
          <a:xfrm>
            <a:off x="4669367" y="2450337"/>
            <a:ext cx="1847851" cy="4220465"/>
          </a:xfrm>
        </p:spPr>
        <p:txBody>
          <a:bodyPr/>
          <a:lstStyle/>
          <a:p>
            <a:pPr lvl="0"/>
            <a:r>
              <a:rPr lang="en-US" noProof="0"/>
              <a:t>Click icon to add picture</a:t>
            </a:r>
            <a:endParaRPr lang="en-US" noProof="0" dirty="0"/>
          </a:p>
        </p:txBody>
      </p:sp>
      <p:sp>
        <p:nvSpPr>
          <p:cNvPr id="30" name="Picture Placeholder 12"/>
          <p:cNvSpPr>
            <a:spLocks noGrp="1"/>
          </p:cNvSpPr>
          <p:nvPr>
            <p:ph type="pic" sz="quarter" idx="15"/>
          </p:nvPr>
        </p:nvSpPr>
        <p:spPr>
          <a:xfrm>
            <a:off x="429684" y="4604039"/>
            <a:ext cx="4148667" cy="2071687"/>
          </a:xfrm>
        </p:spPr>
        <p:txBody>
          <a:bodyPr/>
          <a:lstStyle/>
          <a:p>
            <a:pPr lvl="0"/>
            <a:r>
              <a:rPr lang="en-US" noProof="0"/>
              <a:t>Click icon to add picture</a:t>
            </a:r>
            <a:endParaRPr lang="en-US" noProof="0" dirty="0"/>
          </a:p>
        </p:txBody>
      </p:sp>
    </p:spTree>
    <p:extLst>
      <p:ext uri="{BB962C8B-B14F-4D97-AF65-F5344CB8AC3E}">
        <p14:creationId xmlns:p14="http://schemas.microsoft.com/office/powerpoint/2010/main" val="31238558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5"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1" y="1028942"/>
            <a:ext cx="5486243" cy="1474115"/>
          </a:xfrm>
        </p:spPr>
        <p:txBody>
          <a:bodyPr lIns="0" anchor="b">
            <a:noAutofit/>
          </a:bodyPr>
          <a:lstStyle>
            <a:lvl1pPr algn="l">
              <a:defRPr sz="4050" b="1" cap="all" baseline="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1" y="4266823"/>
            <a:ext cx="5486243" cy="666549"/>
          </a:xfrm>
        </p:spPr>
        <p:txBody>
          <a:bodyPr lIns="0" anchor="t">
            <a:normAutofit/>
          </a:bodyPr>
          <a:lstStyle>
            <a:lvl1pPr marL="0" indent="0" algn="l">
              <a:buNone/>
              <a:defRPr sz="1125" b="0" baseline="0">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Date Placeholder 6"/>
          <p:cNvSpPr>
            <a:spLocks noGrp="1"/>
          </p:cNvSpPr>
          <p:nvPr>
            <p:ph type="dt" sz="half" idx="10"/>
          </p:nvPr>
        </p:nvSpPr>
        <p:spPr>
          <a:xfrm>
            <a:off x="452741" y="2642329"/>
            <a:ext cx="1182916" cy="377962"/>
          </a:xfrm>
          <a:solidFill>
            <a:schemeClr val="accent1"/>
          </a:solidFill>
        </p:spPr>
        <p:txBody>
          <a:bodyPr/>
          <a:lstStyle>
            <a:lvl1pPr>
              <a:defRPr sz="825">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8976EF44-0EFF-4B16-A949-D6209425C167}" type="datetime1">
              <a:rPr lang="en-US" smtClean="0"/>
              <a:t>3/23/2023</a:t>
            </a:fld>
            <a:endParaRPr lang="en-US"/>
          </a:p>
        </p:txBody>
      </p:sp>
      <p:sp>
        <p:nvSpPr>
          <p:cNvPr id="8" name="Footer Placeholder 7"/>
          <p:cNvSpPr>
            <a:spLocks noGrp="1"/>
          </p:cNvSpPr>
          <p:nvPr>
            <p:ph type="ftr" sz="quarter" idx="11"/>
          </p:nvPr>
        </p:nvSpPr>
        <p:spPr>
          <a:xfrm>
            <a:off x="6623675" y="6377233"/>
            <a:ext cx="4293708" cy="250337"/>
          </a:xfrm>
        </p:spPr>
        <p:txBody>
          <a:bodyPr/>
          <a:lstStyle>
            <a:lvl1pPr algn="ctr">
              <a:defRPr>
                <a:solidFill>
                  <a:schemeClr val="bg1">
                    <a:lumMod val="85000"/>
                  </a:schemeClr>
                </a:solidFill>
              </a:defRPr>
            </a:lvl1pPr>
          </a:lstStyle>
          <a:p>
            <a:r>
              <a:rPr lang="en-US"/>
              <a:t>LMS Review Kick-Off June 2022</a:t>
            </a:r>
          </a:p>
        </p:txBody>
      </p:sp>
      <p:sp>
        <p:nvSpPr>
          <p:cNvPr id="9" name="Slide Number Placeholder 8"/>
          <p:cNvSpPr>
            <a:spLocks noGrp="1"/>
          </p:cNvSpPr>
          <p:nvPr>
            <p:ph type="sldNum" sz="quarter" idx="12"/>
          </p:nvPr>
        </p:nvSpPr>
        <p:spPr>
          <a:xfrm>
            <a:off x="11148417" y="6377233"/>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pic>
        <p:nvPicPr>
          <p:cNvPr id="16" name="Picture 15"/>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8" y="5680661"/>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768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9719960" cy="1474115"/>
          </a:xfrm>
        </p:spPr>
        <p:txBody>
          <a:bodyPr lIns="0" anchor="b">
            <a:noAutofit/>
          </a:bodyPr>
          <a:lstStyle>
            <a:lvl1pPr algn="l">
              <a:defRPr sz="5400" b="1">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BAA8879D-E634-40D4-9E34-FC210E57321E}" type="datetime1">
              <a:rPr lang="en-US" smtClean="0"/>
              <a:t>3/23/2023</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LMS Review Kick-Off June 2022</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544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image" Target="../media/image5.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University of Waterloo"/>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 y="1"/>
            <a:ext cx="122047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9"/>
            <a:ext cx="10972800" cy="1068387"/>
          </a:xfrm>
          <a:prstGeom prst="rect">
            <a:avLst/>
          </a:prstGeom>
        </p:spPr>
        <p:txBody>
          <a:bodyPr vert="horz" lIns="91440" tIns="45720" rIns="91440" bIns="45720" rtlCol="0" anchor="b" anchorCtr="0">
            <a:normAutofit/>
          </a:bodyPr>
          <a:lstStyle/>
          <a:p>
            <a:r>
              <a:rPr lang="en-US" dirty="0"/>
              <a:t>CLICK TO EDIT TITLE</a:t>
            </a:r>
          </a:p>
        </p:txBody>
      </p:sp>
      <p:sp>
        <p:nvSpPr>
          <p:cNvPr id="3" name="Text Placeholder 2"/>
          <p:cNvSpPr>
            <a:spLocks noGrp="1"/>
          </p:cNvSpPr>
          <p:nvPr>
            <p:ph type="body" idx="1"/>
          </p:nvPr>
        </p:nvSpPr>
        <p:spPr>
          <a:xfrm>
            <a:off x="609600" y="1433513"/>
            <a:ext cx="10972800" cy="4310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0168" y="6173789"/>
            <a:ext cx="7330017"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A89637F-78DD-42D1-9E20-21B46F5059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8" r:id="rId1"/>
    <p:sldLayoutId id="2147483744" r:id="rId2"/>
    <p:sldLayoutId id="2147483745" r:id="rId3"/>
    <p:sldLayoutId id="2147483746" r:id="rId4"/>
    <p:sldLayoutId id="2147483749" r:id="rId5"/>
    <p:sldLayoutId id="2147483747" r:id="rId6"/>
    <p:sldLayoutId id="2147483750" r:id="rId7"/>
    <p:sldLayoutId id="2147483751" r:id="rId8"/>
  </p:sldLayoutIdLst>
  <p:hf sldNum="0" hdr="0" dt="0"/>
  <p:txStyles>
    <p:titleStyle>
      <a:lvl1pPr algn="l" defTabSz="457200" rtl="0" eaLnBrk="1" fontAlgn="base" hangingPunct="1">
        <a:spcBef>
          <a:spcPct val="0"/>
        </a:spcBef>
        <a:spcAft>
          <a:spcPct val="0"/>
        </a:spcAft>
        <a:defRPr sz="3200" b="1" kern="1200" cap="all" spc="300">
          <a:solidFill>
            <a:schemeClr val="accent1"/>
          </a:solidFill>
          <a:latin typeface="Arial"/>
          <a:ea typeface="MS PGothic" panose="020B0600070205080204" pitchFamily="34" charset="-128"/>
          <a:cs typeface="Arial"/>
        </a:defRPr>
      </a:lvl1pPr>
      <a:lvl2pPr algn="l" defTabSz="457200" rtl="0" eaLnBrk="1" fontAlgn="base" hangingPunct="1">
        <a:spcBef>
          <a:spcPct val="0"/>
        </a:spcBef>
        <a:spcAft>
          <a:spcPct val="0"/>
        </a:spcAft>
        <a:defRPr sz="3200" b="1">
          <a:solidFill>
            <a:schemeClr val="accent1"/>
          </a:solidFill>
          <a:latin typeface="Arial" charset="0"/>
          <a:ea typeface="MS PGothic" panose="020B0600070205080204" pitchFamily="34" charset="-128"/>
          <a:cs typeface="Arial" panose="020B0604020202020204" pitchFamily="34" charset="0"/>
        </a:defRPr>
      </a:lvl2pPr>
      <a:lvl3pPr algn="l" defTabSz="457200" rtl="0" eaLnBrk="1" fontAlgn="base" hangingPunct="1">
        <a:spcBef>
          <a:spcPct val="0"/>
        </a:spcBef>
        <a:spcAft>
          <a:spcPct val="0"/>
        </a:spcAft>
        <a:defRPr sz="3200" b="1">
          <a:solidFill>
            <a:schemeClr val="accent1"/>
          </a:solidFill>
          <a:latin typeface="Arial" charset="0"/>
          <a:ea typeface="MS PGothic" panose="020B0600070205080204" pitchFamily="34" charset="-128"/>
          <a:cs typeface="Arial" panose="020B0604020202020204" pitchFamily="34" charset="0"/>
        </a:defRPr>
      </a:lvl3pPr>
      <a:lvl4pPr algn="l" defTabSz="457200" rtl="0" eaLnBrk="1" fontAlgn="base" hangingPunct="1">
        <a:spcBef>
          <a:spcPct val="0"/>
        </a:spcBef>
        <a:spcAft>
          <a:spcPct val="0"/>
        </a:spcAft>
        <a:defRPr sz="3200" b="1">
          <a:solidFill>
            <a:schemeClr val="accent1"/>
          </a:solidFill>
          <a:latin typeface="Arial" charset="0"/>
          <a:ea typeface="MS PGothic" panose="020B0600070205080204" pitchFamily="34" charset="-128"/>
          <a:cs typeface="Arial" panose="020B0604020202020204" pitchFamily="34" charset="0"/>
        </a:defRPr>
      </a:lvl4pPr>
      <a:lvl5pPr algn="l" defTabSz="457200" rtl="0" eaLnBrk="1" fontAlgn="base" hangingPunct="1">
        <a:spcBef>
          <a:spcPct val="0"/>
        </a:spcBef>
        <a:spcAft>
          <a:spcPct val="0"/>
        </a:spcAft>
        <a:defRPr sz="3200" b="1">
          <a:solidFill>
            <a:schemeClr val="accent1"/>
          </a:solidFill>
          <a:latin typeface="Arial" charset="0"/>
          <a:ea typeface="MS PGothic" panose="020B0600070205080204" pitchFamily="34" charset="-128"/>
          <a:cs typeface="Arial" panose="020B0604020202020204" pitchFamily="34"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800" kern="1200" spc="200">
          <a:solidFill>
            <a:schemeClr val="tx1"/>
          </a:solidFill>
          <a:latin typeface="Arial"/>
          <a:ea typeface="MS PGothic" panose="020B0600070205080204" pitchFamily="34" charset="-128"/>
          <a:cs typeface="Arial"/>
        </a:defRPr>
      </a:lvl1pPr>
      <a:lvl2pPr marL="742950" indent="-285750" algn="l" defTabSz="457200" rtl="0" eaLnBrk="1" fontAlgn="base" hangingPunct="1">
        <a:spcBef>
          <a:spcPct val="20000"/>
        </a:spcBef>
        <a:spcAft>
          <a:spcPct val="0"/>
        </a:spcAft>
        <a:buSzPct val="70000"/>
        <a:buBlip>
          <a:blip r:embed="rId11"/>
        </a:buBlip>
        <a:defRPr sz="2400" kern="1200" spc="200">
          <a:solidFill>
            <a:schemeClr val="tx1"/>
          </a:solidFill>
          <a:latin typeface="Arial"/>
          <a:ea typeface="MS PGothic" panose="020B0600070205080204" pitchFamily="34" charset="-128"/>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kern="1200" spc="200">
          <a:solidFill>
            <a:schemeClr val="tx1"/>
          </a:solidFill>
          <a:latin typeface="Arial"/>
          <a:ea typeface="MS PGothic" panose="020B0600070205080204" pitchFamily="34" charset="-128"/>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spc="200">
          <a:solidFill>
            <a:schemeClr val="tx1"/>
          </a:solidFill>
          <a:latin typeface="Arial"/>
          <a:ea typeface="MS PGothic" panose="020B0600070205080204" pitchFamily="34" charset="-128"/>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spc="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4"/>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C21BD12-27A5-47C3-8C26-C42D14332399}" type="datetime1">
              <a:rPr lang="en-US" smtClean="0"/>
              <a:t>3/23/2023</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LMS Review Kick-Off June 2022</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93005692-73BE-493E-93AB-ECD6027A7652}" type="slidenum">
              <a:rPr lang="en-US" smtClean="0"/>
              <a:pPr/>
              <a:t>‹#›</a:t>
            </a:fld>
            <a:endParaRPr lang="en-US"/>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097894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0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uwaterloo.ca/ist-project-management-office/"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uwaterloo.ca/ist-project-management-office/methodology/project-management/project-sizing-and-complexity" TargetMode="External"/><Relationship Id="rId7" Type="http://schemas.openxmlformats.org/officeDocument/2006/relationships/hyperlink" Target="https://uwaterloo.ca/ist-project-management-office/methodologies/project-management/execution"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uwaterloo.ca/ist-project-management-office/methodologies/project-management/planning/project-management-plan" TargetMode="External"/><Relationship Id="rId5" Type="http://schemas.openxmlformats.org/officeDocument/2006/relationships/hyperlink" Target="https://uwaterloo.ca/ist-project-management-office/methodologies/project-management/initiation/stakeholder-register" TargetMode="External"/><Relationship Id="rId4" Type="http://schemas.openxmlformats.org/officeDocument/2006/relationships/hyperlink" Target="https://uwaterloo.ca/ist-project-management-office/methodology/project-and-development-approach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40" y="504285"/>
            <a:ext cx="4187096" cy="2698310"/>
          </a:xfrm>
        </p:spPr>
        <p:txBody>
          <a:bodyPr vert="horz" lIns="0" tIns="45720" rIns="91440" bIns="45720" rtlCol="0" anchor="b">
            <a:normAutofit/>
          </a:bodyPr>
          <a:lstStyle/>
          <a:p>
            <a:r>
              <a:rPr lang="en-US" sz="4600" dirty="0">
                <a:latin typeface="Arial" panose="020B0604020202020204" pitchFamily="34" charset="0"/>
                <a:cs typeface="Arial" panose="020B0604020202020204" pitchFamily="34" charset="0"/>
              </a:rPr>
              <a:t>Your project name here</a:t>
            </a:r>
            <a:endParaRPr lang="en-US" sz="4600" b="1" kern="1200" cap="all" spc="50" baseline="0" dirty="0">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A67EB0BA-F0B5-4156-80C5-D2865527237E}"/>
              </a:ext>
            </a:extLst>
          </p:cNvPr>
          <p:cNvSpPr txBox="1"/>
          <p:nvPr/>
        </p:nvSpPr>
        <p:spPr>
          <a:xfrm>
            <a:off x="452740" y="4266821"/>
            <a:ext cx="5486243" cy="1194179"/>
          </a:xfrm>
          <a:prstGeom prst="rect">
            <a:avLst/>
          </a:prstGeom>
        </p:spPr>
        <p:txBody>
          <a:bodyPr vert="horz" lIns="0" tIns="45720" rIns="91440" bIns="45720" rtlCol="0" anchor="t">
            <a:normAutofit/>
          </a:bodyPr>
          <a:lstStyle/>
          <a:p>
            <a:pPr>
              <a:lnSpc>
                <a:spcPct val="90000"/>
              </a:lnSpc>
              <a:spcBef>
                <a:spcPts val="800"/>
              </a:spcBef>
              <a:spcAft>
                <a:spcPts val="800"/>
              </a:spcAft>
            </a:pPr>
            <a:r>
              <a:rPr lang="en-US" sz="2400" dirty="0">
                <a:solidFill>
                  <a:schemeClr val="bg1">
                    <a:lumMod val="85000"/>
                  </a:schemeClr>
                </a:solidFill>
                <a:latin typeface="Arial" panose="020B0604020202020204" pitchFamily="34" charset="0"/>
                <a:cs typeface="Arial" panose="020B0604020202020204" pitchFamily="34" charset="0"/>
              </a:rPr>
              <a:t>Project Kick-off</a:t>
            </a:r>
            <a:endParaRPr lang="en-US" dirty="0">
              <a:solidFill>
                <a:schemeClr val="bg1">
                  <a:lumMod val="85000"/>
                </a:schemeClr>
              </a:solidFill>
              <a:latin typeface="Arial" panose="020B0604020202020204" pitchFamily="34" charset="0"/>
              <a:ea typeface="+mn-ea"/>
              <a:cs typeface="Arial" panose="020B0604020202020204" pitchFamily="34" charset="0"/>
            </a:endParaRPr>
          </a:p>
          <a:p>
            <a:pPr>
              <a:lnSpc>
                <a:spcPct val="90000"/>
              </a:lnSpc>
              <a:spcBef>
                <a:spcPts val="800"/>
              </a:spcBef>
              <a:spcAft>
                <a:spcPts val="800"/>
              </a:spcAft>
              <a:buClr>
                <a:schemeClr val="tx1"/>
              </a:buClr>
              <a:buSzPct val="85000"/>
            </a:pPr>
            <a:r>
              <a:rPr lang="en-US" sz="1300" b="0" kern="1200" baseline="0" dirty="0">
                <a:solidFill>
                  <a:schemeClr val="bg1">
                    <a:lumMod val="85000"/>
                  </a:schemeClr>
                </a:solidFill>
                <a:latin typeface="Arial" panose="020B0604020202020204" pitchFamily="34" charset="0"/>
                <a:cs typeface="Arial" panose="020B0604020202020204" pitchFamily="34" charset="0"/>
              </a:rPr>
              <a:t>Date</a:t>
            </a:r>
          </a:p>
        </p:txBody>
      </p:sp>
      <p:sp>
        <p:nvSpPr>
          <p:cNvPr id="12" name="Footer Placeholder 3">
            <a:extLst>
              <a:ext uri="{FF2B5EF4-FFF2-40B4-BE49-F238E27FC236}">
                <a16:creationId xmlns:a16="http://schemas.microsoft.com/office/drawing/2014/main" id="{0DA71A25-2E5A-C9FC-E79F-A7F29E100A2A}"/>
              </a:ext>
            </a:extLst>
          </p:cNvPr>
          <p:cNvSpPr>
            <a:spLocks noGrp="1"/>
          </p:cNvSpPr>
          <p:nvPr>
            <p:ph type="ftr" sz="quarter" idx="11"/>
          </p:nvPr>
        </p:nvSpPr>
        <p:spPr>
          <a:xfrm>
            <a:off x="6623674" y="6377231"/>
            <a:ext cx="4293708" cy="250337"/>
          </a:xfrm>
        </p:spPr>
        <p:txBody>
          <a:bodyPr vert="horz" lIns="91440" tIns="45720" rIns="91440" bIns="45720" rtlCol="0" anchor="ctr">
            <a:normAutofit fontScale="92500" lnSpcReduction="10000"/>
          </a:bodyPr>
          <a:lstStyle/>
          <a:p>
            <a:pPr>
              <a:spcAft>
                <a:spcPts val="600"/>
              </a:spcAft>
            </a:pPr>
            <a:r>
              <a:rPr lang="en-US" kern="1200">
                <a:latin typeface="Verdana" panose="020B0604030504040204" pitchFamily="34" charset="0"/>
                <a:ea typeface="Verdana" panose="020B0604030504040204" pitchFamily="34" charset="0"/>
                <a:cs typeface="Verdana" panose="020B0604030504040204" pitchFamily="34" charset="0"/>
              </a:rPr>
              <a:t>LMS Review Kick-off  2022</a:t>
            </a:r>
          </a:p>
        </p:txBody>
      </p:sp>
      <p:sp>
        <p:nvSpPr>
          <p:cNvPr id="13" name="Slide Number Placeholder 4">
            <a:extLst>
              <a:ext uri="{FF2B5EF4-FFF2-40B4-BE49-F238E27FC236}">
                <a16:creationId xmlns:a16="http://schemas.microsoft.com/office/drawing/2014/main" id="{830642BC-D0C5-C52C-301E-733841E3755E}"/>
              </a:ext>
            </a:extLst>
          </p:cNvPr>
          <p:cNvSpPr>
            <a:spLocks noGrp="1"/>
          </p:cNvSpPr>
          <p:nvPr>
            <p:ph type="sldNum" sz="quarter" idx="12"/>
          </p:nvPr>
        </p:nvSpPr>
        <p:spPr>
          <a:xfrm>
            <a:off x="11148416" y="6377231"/>
            <a:ext cx="553900" cy="250337"/>
          </a:xfrm>
        </p:spPr>
        <p:txBody>
          <a:bodyPr vert="horz" lIns="91440" tIns="45720" rIns="91440" bIns="45720" rtlCol="0" anchor="ctr">
            <a:normAutofit fontScale="92500" lnSpcReduction="10000"/>
          </a:bodyPr>
          <a:lstStyle/>
          <a:p>
            <a:pPr>
              <a:spcAft>
                <a:spcPts val="600"/>
              </a:spcAft>
            </a:pPr>
            <a:fld id="{93005692-73BE-493E-93AB-ECD6027A7652}" type="slidenum">
              <a:rPr lang="en-US" smtClean="0"/>
              <a:pPr>
                <a:spcAft>
                  <a:spcPts val="600"/>
                </a:spcAft>
              </a:pPr>
              <a:t>1</a:t>
            </a:fld>
            <a:endParaRPr lang="en-US"/>
          </a:p>
        </p:txBody>
      </p:sp>
      <p:pic>
        <p:nvPicPr>
          <p:cNvPr id="5" name="Picture 5" descr="A picture containing tree, sky, outdoor, grass&#10;&#10;Description automatically generated">
            <a:extLst>
              <a:ext uri="{FF2B5EF4-FFF2-40B4-BE49-F238E27FC236}">
                <a16:creationId xmlns:a16="http://schemas.microsoft.com/office/drawing/2014/main" id="{B5CB11B5-DB82-3565-FCB8-9D43F4D77FE4}"/>
              </a:ext>
            </a:extLst>
          </p:cNvPr>
          <p:cNvPicPr>
            <a:picLocks noChangeAspect="1"/>
          </p:cNvPicPr>
          <p:nvPr/>
        </p:nvPicPr>
        <p:blipFill>
          <a:blip r:embed="rId3"/>
          <a:stretch>
            <a:fillRect/>
          </a:stretch>
        </p:blipFill>
        <p:spPr>
          <a:xfrm>
            <a:off x="4711910" y="423663"/>
            <a:ext cx="7477592" cy="6435394"/>
          </a:xfrm>
          <a:prstGeom prst="rect">
            <a:avLst/>
          </a:prstGeom>
        </p:spPr>
      </p:pic>
    </p:spTree>
    <p:extLst>
      <p:ext uri="{BB962C8B-B14F-4D97-AF65-F5344CB8AC3E}">
        <p14:creationId xmlns:p14="http://schemas.microsoft.com/office/powerpoint/2010/main" val="199613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Project Charter Overview</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734284"/>
            <a:ext cx="10972800" cy="5123716"/>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The objectives of (project name) are as follows:</a:t>
            </a:r>
          </a:p>
          <a:p>
            <a:pPr marL="0" indent="0">
              <a:buNone/>
              <a:defRPr/>
            </a:pPr>
            <a:r>
              <a:rPr lang="en-US" sz="2800" dirty="0">
                <a:latin typeface="Arial" panose="020B0604020202020204" pitchFamily="34" charset="0"/>
                <a:cs typeface="Arial" panose="020B0604020202020204" pitchFamily="34" charset="0"/>
              </a:rPr>
              <a:t>1) </a:t>
            </a:r>
            <a:r>
              <a:rPr lang="en-US" sz="2800" dirty="0" err="1">
                <a:latin typeface="Arial" panose="020B0604020202020204" pitchFamily="34" charset="0"/>
                <a:cs typeface="Arial" panose="020B0604020202020204" pitchFamily="34" charset="0"/>
              </a:rPr>
              <a:t>xxy</a:t>
            </a:r>
            <a:endParaRPr lang="en-US" sz="2800" dirty="0">
              <a:latin typeface="Arial" panose="020B0604020202020204" pitchFamily="34" charset="0"/>
              <a:cs typeface="Arial" panose="020B0604020202020204" pitchFamily="34" charset="0"/>
            </a:endParaRPr>
          </a:p>
          <a:p>
            <a:pPr marL="0" indent="0">
              <a:buNone/>
              <a:defRPr/>
            </a:pPr>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yyx</a:t>
            </a:r>
            <a:endParaRPr lang="en-US" sz="2800" dirty="0">
              <a:latin typeface="Arial" panose="020B0604020202020204" pitchFamily="34" charset="0"/>
              <a:cs typeface="Arial" panose="020B0604020202020204" pitchFamily="34" charset="0"/>
            </a:endParaRPr>
          </a:p>
          <a:p>
            <a:pPr marL="0" indent="0">
              <a:buNone/>
              <a:defRPr/>
            </a:pPr>
            <a:r>
              <a:rPr lang="en-US" sz="2800" dirty="0">
                <a:latin typeface="Arial" panose="020B0604020202020204" pitchFamily="34" charset="0"/>
                <a:cs typeface="Arial" panose="020B0604020202020204" pitchFamily="34" charset="0"/>
              </a:rPr>
              <a:t>3) </a:t>
            </a:r>
            <a:r>
              <a:rPr lang="en-US" sz="2800" dirty="0" err="1">
                <a:latin typeface="Arial" panose="020B0604020202020204" pitchFamily="34" charset="0"/>
                <a:cs typeface="Arial" panose="020B0604020202020204" pitchFamily="34" charset="0"/>
              </a:rPr>
              <a:t>zzy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6445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Project Scope</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734284"/>
            <a:ext cx="10972800" cy="5123716"/>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In Scope:</a:t>
            </a:r>
          </a:p>
          <a:p>
            <a:pPr>
              <a:defRPr/>
            </a:pPr>
            <a:endParaRPr lang="en-US" sz="2800" dirty="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pPr>
              <a:defRPr/>
            </a:pPr>
            <a:r>
              <a:rPr lang="en-US" sz="2800" dirty="0">
                <a:latin typeface="Arial" panose="020B0604020202020204" pitchFamily="34" charset="0"/>
                <a:cs typeface="Arial" panose="020B0604020202020204" pitchFamily="34" charset="0"/>
              </a:rPr>
              <a:t>Out of Scope:</a:t>
            </a:r>
          </a:p>
          <a:p>
            <a:pPr marL="0" indent="0">
              <a:buNone/>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793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Project Team</a:t>
            </a:r>
          </a:p>
        </p:txBody>
      </p:sp>
      <p:graphicFrame>
        <p:nvGraphicFramePr>
          <p:cNvPr id="56" name="Table 55">
            <a:extLst>
              <a:ext uri="{FF2B5EF4-FFF2-40B4-BE49-F238E27FC236}">
                <a16:creationId xmlns:a16="http://schemas.microsoft.com/office/drawing/2014/main" id="{88A59B7F-52C9-2370-27FB-582A15093893}"/>
              </a:ext>
            </a:extLst>
          </p:cNvPr>
          <p:cNvGraphicFramePr>
            <a:graphicFrameLocks noGrp="1"/>
          </p:cNvGraphicFramePr>
          <p:nvPr>
            <p:extLst>
              <p:ext uri="{D42A27DB-BD31-4B8C-83A1-F6EECF244321}">
                <p14:modId xmlns:p14="http://schemas.microsoft.com/office/powerpoint/2010/main" val="3086335207"/>
              </p:ext>
            </p:extLst>
          </p:nvPr>
        </p:nvGraphicFramePr>
        <p:xfrm>
          <a:off x="2241550" y="1821692"/>
          <a:ext cx="7708900" cy="3699637"/>
        </p:xfrm>
        <a:graphic>
          <a:graphicData uri="http://schemas.openxmlformats.org/drawingml/2006/table">
            <a:tbl>
              <a:tblPr firstRow="1" firstCol="1" bandRow="1">
                <a:tableStyleId>{5C22544A-7EE6-4342-B048-85BDC9FD1C3A}</a:tableStyleId>
              </a:tblPr>
              <a:tblGrid>
                <a:gridCol w="3854450">
                  <a:extLst>
                    <a:ext uri="{9D8B030D-6E8A-4147-A177-3AD203B41FA5}">
                      <a16:colId xmlns:a16="http://schemas.microsoft.com/office/drawing/2014/main" val="2782483778"/>
                    </a:ext>
                  </a:extLst>
                </a:gridCol>
                <a:gridCol w="3854450">
                  <a:extLst>
                    <a:ext uri="{9D8B030D-6E8A-4147-A177-3AD203B41FA5}">
                      <a16:colId xmlns:a16="http://schemas.microsoft.com/office/drawing/2014/main" val="168560766"/>
                    </a:ext>
                  </a:extLst>
                </a:gridCol>
              </a:tblGrid>
              <a:tr h="365760">
                <a:tc>
                  <a:txBody>
                    <a:bodyPr/>
                    <a:lstStyle/>
                    <a:p>
                      <a:pPr marL="0" marR="0" algn="l" rtl="0" eaLnBrk="1" latinLnBrk="0" hangingPunct="1">
                        <a:lnSpc>
                          <a:spcPct val="107000"/>
                        </a:lnSpc>
                        <a:spcBef>
                          <a:spcPts val="0"/>
                        </a:spcBef>
                        <a:spcAft>
                          <a:spcPts val="0"/>
                        </a:spcAft>
                      </a:pPr>
                      <a:r>
                        <a:rPr lang="en-US" sz="1800" kern="1200" dirty="0">
                          <a:effectLst/>
                        </a:rPr>
                        <a:t>Role</a:t>
                      </a:r>
                      <a:endParaRPr lang="en-US" dirty="0">
                        <a:effectLst/>
                      </a:endParaRPr>
                    </a:p>
                  </a:txBody>
                  <a:tcPr marL="0" marR="0" marT="0" marB="0" anchor="ctr"/>
                </a:tc>
                <a:tc>
                  <a:txBody>
                    <a:bodyPr/>
                    <a:lstStyle/>
                    <a:p>
                      <a:pPr marL="0" marR="0" algn="l" rtl="0" eaLnBrk="1" latinLnBrk="0" hangingPunct="1">
                        <a:lnSpc>
                          <a:spcPct val="107000"/>
                        </a:lnSpc>
                        <a:spcBef>
                          <a:spcPts val="0"/>
                        </a:spcBef>
                        <a:spcAft>
                          <a:spcPts val="0"/>
                        </a:spcAft>
                      </a:pPr>
                      <a:r>
                        <a:rPr lang="en-US" sz="1800" kern="1200" dirty="0">
                          <a:effectLst/>
                        </a:rPr>
                        <a:t>Name</a:t>
                      </a:r>
                      <a:endParaRPr lang="en-US" dirty="0">
                        <a:effectLst/>
                      </a:endParaRPr>
                    </a:p>
                  </a:txBody>
                  <a:tcPr marL="0" marR="0" marT="0" marB="0" anchor="ctr"/>
                </a:tc>
                <a:extLst>
                  <a:ext uri="{0D108BD9-81ED-4DB2-BD59-A6C34878D82A}">
                    <a16:rowId xmlns:a16="http://schemas.microsoft.com/office/drawing/2014/main" val="2137573558"/>
                  </a:ext>
                </a:extLst>
              </a:tr>
              <a:tr h="735203">
                <a:tc>
                  <a:txBody>
                    <a:bodyPr/>
                    <a:lstStyle/>
                    <a:p>
                      <a:pPr marL="0" marR="0" algn="l" rtl="0" eaLnBrk="1" latinLnBrk="0" hangingPunct="1">
                        <a:lnSpc>
                          <a:spcPct val="107000"/>
                        </a:lnSpc>
                        <a:spcBef>
                          <a:spcPts val="0"/>
                        </a:spcBef>
                        <a:spcAft>
                          <a:spcPts val="0"/>
                        </a:spcAft>
                      </a:pPr>
                      <a:r>
                        <a:rPr lang="en-US" sz="1800" kern="1200" dirty="0">
                          <a:effectLst/>
                        </a:rPr>
                        <a:t>Sponsors</a:t>
                      </a:r>
                      <a:endParaRPr lang="en-US" dirty="0">
                        <a:effectLst/>
                      </a:endParaRPr>
                    </a:p>
                  </a:txBody>
                  <a:tcPr marL="0" marR="0" marT="0" marB="0" anchor="ctr"/>
                </a:tc>
                <a:tc>
                  <a:txBody>
                    <a:bodyPr/>
                    <a:lstStyle/>
                    <a:p>
                      <a:pPr marL="0" marR="0" algn="l" rtl="0" eaLnBrk="1" latinLnBrk="0" hangingPunct="1">
                        <a:lnSpc>
                          <a:spcPct val="107000"/>
                        </a:lnSpc>
                        <a:spcBef>
                          <a:spcPts val="0"/>
                        </a:spcBef>
                        <a:spcAft>
                          <a:spcPts val="0"/>
                        </a:spcAft>
                      </a:pPr>
                      <a:endParaRPr lang="en-US" sz="1800" kern="1200" dirty="0">
                        <a:effectLst/>
                      </a:endParaRPr>
                    </a:p>
                  </a:txBody>
                  <a:tcPr marL="0" marR="0" marT="0" marB="0" anchor="ctr"/>
                </a:tc>
                <a:extLst>
                  <a:ext uri="{0D108BD9-81ED-4DB2-BD59-A6C34878D82A}">
                    <a16:rowId xmlns:a16="http://schemas.microsoft.com/office/drawing/2014/main" val="1462590522"/>
                  </a:ext>
                </a:extLst>
              </a:tr>
              <a:tr h="750697">
                <a:tc>
                  <a:txBody>
                    <a:bodyPr/>
                    <a:lstStyle/>
                    <a:p>
                      <a:pPr marL="0" marR="0" algn="l" rtl="0" eaLnBrk="1" latinLnBrk="0" hangingPunct="1">
                        <a:lnSpc>
                          <a:spcPct val="107000"/>
                        </a:lnSpc>
                        <a:spcBef>
                          <a:spcPts val="0"/>
                        </a:spcBef>
                        <a:spcAft>
                          <a:spcPts val="0"/>
                        </a:spcAft>
                      </a:pPr>
                      <a:r>
                        <a:rPr lang="en-US" sz="1800" kern="1200" dirty="0">
                          <a:effectLst/>
                        </a:rPr>
                        <a:t>Project Owner</a:t>
                      </a:r>
                      <a:endParaRPr lang="en-US" dirty="0">
                        <a:effectLst/>
                      </a:endParaRPr>
                    </a:p>
                  </a:txBody>
                  <a:tcPr marL="0" marR="0" marT="0" marB="0" anchor="ctr"/>
                </a:tc>
                <a:tc>
                  <a:txBody>
                    <a:bodyPr/>
                    <a:lstStyle/>
                    <a:p>
                      <a:pPr marL="0" marR="0" algn="l" rtl="0" eaLnBrk="1" latinLnBrk="0" hangingPunct="1">
                        <a:lnSpc>
                          <a:spcPct val="107000"/>
                        </a:lnSpc>
                        <a:spcBef>
                          <a:spcPts val="0"/>
                        </a:spcBef>
                        <a:spcAft>
                          <a:spcPts val="0"/>
                        </a:spcAft>
                      </a:pPr>
                      <a:endParaRPr lang="en-US" sz="1800" kern="1200" dirty="0">
                        <a:effectLst/>
                      </a:endParaRPr>
                    </a:p>
                  </a:txBody>
                  <a:tcPr marL="0" marR="0" marT="0" marB="0" anchor="ctr"/>
                </a:tc>
                <a:extLst>
                  <a:ext uri="{0D108BD9-81ED-4DB2-BD59-A6C34878D82A}">
                    <a16:rowId xmlns:a16="http://schemas.microsoft.com/office/drawing/2014/main" val="2734182974"/>
                  </a:ext>
                </a:extLst>
              </a:tr>
              <a:tr h="365760">
                <a:tc>
                  <a:txBody>
                    <a:bodyPr/>
                    <a:lstStyle/>
                    <a:p>
                      <a:pPr marL="0" marR="0" algn="l" rtl="0" eaLnBrk="1" latinLnBrk="0" hangingPunct="1">
                        <a:lnSpc>
                          <a:spcPct val="107000"/>
                        </a:lnSpc>
                        <a:spcBef>
                          <a:spcPts val="0"/>
                        </a:spcBef>
                        <a:spcAft>
                          <a:spcPts val="0"/>
                        </a:spcAft>
                      </a:pPr>
                      <a:r>
                        <a:rPr lang="en-US" sz="1800" kern="1200" dirty="0">
                          <a:effectLst/>
                        </a:rPr>
                        <a:t>Project Manager</a:t>
                      </a:r>
                      <a:endParaRPr lang="en-US" dirty="0">
                        <a:effectLst/>
                      </a:endParaRPr>
                    </a:p>
                  </a:txBody>
                  <a:tcPr marL="0" marR="0" marT="0" marB="0" anchor="ctr"/>
                </a:tc>
                <a:tc>
                  <a:txBody>
                    <a:bodyPr/>
                    <a:lstStyle/>
                    <a:p>
                      <a:pPr marL="0" marR="0" algn="l" rtl="0" eaLnBrk="1" latinLnBrk="0" hangingPunct="1">
                        <a:lnSpc>
                          <a:spcPct val="107000"/>
                        </a:lnSpc>
                        <a:spcBef>
                          <a:spcPts val="0"/>
                        </a:spcBef>
                        <a:spcAft>
                          <a:spcPts val="0"/>
                        </a:spcAft>
                      </a:pPr>
                      <a:endParaRPr lang="en-US" sz="1800" kern="1200" dirty="0">
                        <a:effectLst/>
                      </a:endParaRPr>
                    </a:p>
                  </a:txBody>
                  <a:tcPr marL="0" marR="0" marT="0" marB="0" anchor="ctr"/>
                </a:tc>
                <a:extLst>
                  <a:ext uri="{0D108BD9-81ED-4DB2-BD59-A6C34878D82A}">
                    <a16:rowId xmlns:a16="http://schemas.microsoft.com/office/drawing/2014/main" val="3796690660"/>
                  </a:ext>
                </a:extLst>
              </a:tr>
              <a:tr h="365760">
                <a:tc>
                  <a:txBody>
                    <a:bodyPr/>
                    <a:lstStyle/>
                    <a:p>
                      <a:pPr marL="0" marR="0" algn="l" rtl="0" eaLnBrk="1" latinLnBrk="0" hangingPunct="1">
                        <a:lnSpc>
                          <a:spcPct val="107000"/>
                        </a:lnSpc>
                        <a:spcBef>
                          <a:spcPts val="0"/>
                        </a:spcBef>
                        <a:spcAft>
                          <a:spcPts val="0"/>
                        </a:spcAft>
                      </a:pPr>
                      <a:r>
                        <a:rPr lang="en-US" sz="1800" kern="1200" dirty="0">
                          <a:effectLst/>
                        </a:rPr>
                        <a:t>Business Analyst</a:t>
                      </a:r>
                      <a:endParaRPr lang="en-US" dirty="0">
                        <a:effectLst/>
                      </a:endParaRPr>
                    </a:p>
                  </a:txBody>
                  <a:tcPr marL="0" marR="0" marT="0" marB="0" anchor="ctr"/>
                </a:tc>
                <a:tc>
                  <a:txBody>
                    <a:bodyPr/>
                    <a:lstStyle/>
                    <a:p>
                      <a:pPr marL="0" marR="0" algn="l" rtl="0" eaLnBrk="1" latinLnBrk="0" hangingPunct="1">
                        <a:lnSpc>
                          <a:spcPct val="107000"/>
                        </a:lnSpc>
                        <a:spcBef>
                          <a:spcPts val="0"/>
                        </a:spcBef>
                        <a:spcAft>
                          <a:spcPts val="0"/>
                        </a:spcAft>
                      </a:pPr>
                      <a:endParaRPr lang="en-US" sz="1800" kern="1200" dirty="0">
                        <a:effectLst/>
                      </a:endParaRPr>
                    </a:p>
                  </a:txBody>
                  <a:tcPr marL="0" marR="0" marT="0" marB="0" anchor="ctr"/>
                </a:tc>
                <a:extLst>
                  <a:ext uri="{0D108BD9-81ED-4DB2-BD59-A6C34878D82A}">
                    <a16:rowId xmlns:a16="http://schemas.microsoft.com/office/drawing/2014/main" val="559060961"/>
                  </a:ext>
                </a:extLst>
              </a:tr>
              <a:tr h="365760">
                <a:tc>
                  <a:txBody>
                    <a:bodyPr/>
                    <a:lstStyle/>
                    <a:p>
                      <a:pPr marL="0" marR="0" algn="l" rtl="0" eaLnBrk="1" latinLnBrk="0" hangingPunct="1">
                        <a:lnSpc>
                          <a:spcPct val="107000"/>
                        </a:lnSpc>
                        <a:spcBef>
                          <a:spcPts val="0"/>
                        </a:spcBef>
                        <a:spcAft>
                          <a:spcPts val="0"/>
                        </a:spcAft>
                      </a:pPr>
                      <a:r>
                        <a:rPr lang="en-US" sz="1800" kern="1200" dirty="0">
                          <a:effectLst/>
                        </a:rPr>
                        <a:t>Project Team Members</a:t>
                      </a:r>
                      <a:endParaRPr lang="en-US" dirty="0">
                        <a:effectLst/>
                      </a:endParaRPr>
                    </a:p>
                  </a:txBody>
                  <a:tcPr marL="0" marR="0" marT="0" marB="0" anchor="ctr"/>
                </a:tc>
                <a:tc>
                  <a:txBody>
                    <a:bodyPr/>
                    <a:lstStyle/>
                    <a:p>
                      <a:pPr marL="0" marR="0" algn="l" rtl="0" eaLnBrk="1" latinLnBrk="0" hangingPunct="1">
                        <a:lnSpc>
                          <a:spcPct val="107000"/>
                        </a:lnSpc>
                        <a:spcBef>
                          <a:spcPts val="0"/>
                        </a:spcBef>
                        <a:spcAft>
                          <a:spcPts val="0"/>
                        </a:spcAft>
                      </a:pPr>
                      <a:endParaRPr lang="en-US" sz="1800" kern="1200" dirty="0">
                        <a:effectLst/>
                      </a:endParaRPr>
                    </a:p>
                  </a:txBody>
                  <a:tcPr marL="0" marR="0" marT="0" marB="0" anchor="ctr"/>
                </a:tc>
                <a:extLst>
                  <a:ext uri="{0D108BD9-81ED-4DB2-BD59-A6C34878D82A}">
                    <a16:rowId xmlns:a16="http://schemas.microsoft.com/office/drawing/2014/main" val="2765396955"/>
                  </a:ext>
                </a:extLst>
              </a:tr>
              <a:tr h="750697">
                <a:tc>
                  <a:txBody>
                    <a:bodyPr/>
                    <a:lstStyle/>
                    <a:p>
                      <a:pPr marL="0" marR="0" algn="l" rtl="0" eaLnBrk="1" latinLnBrk="0" hangingPunct="1">
                        <a:lnSpc>
                          <a:spcPct val="107000"/>
                        </a:lnSpc>
                        <a:spcBef>
                          <a:spcPts val="0"/>
                        </a:spcBef>
                        <a:spcAft>
                          <a:spcPts val="0"/>
                        </a:spcAft>
                      </a:pPr>
                      <a:r>
                        <a:rPr lang="en-US" sz="1800" kern="1200" dirty="0">
                          <a:effectLst/>
                        </a:rPr>
                        <a:t>Change Management Consultant</a:t>
                      </a:r>
                      <a:endParaRPr lang="en-US" dirty="0">
                        <a:effectLst/>
                      </a:endParaRPr>
                    </a:p>
                  </a:txBody>
                  <a:tcPr marL="0" marR="0" marT="0" marB="0" anchor="ctr"/>
                </a:tc>
                <a:tc>
                  <a:txBody>
                    <a:bodyPr/>
                    <a:lstStyle/>
                    <a:p>
                      <a:pPr marL="0" marR="0" algn="l" rtl="0" eaLnBrk="1" latinLnBrk="0" hangingPunct="1">
                        <a:lnSpc>
                          <a:spcPct val="107000"/>
                        </a:lnSpc>
                        <a:spcBef>
                          <a:spcPts val="0"/>
                        </a:spcBef>
                        <a:spcAft>
                          <a:spcPts val="0"/>
                        </a:spcAft>
                      </a:pPr>
                      <a:endParaRPr lang="en-US" sz="1800" kern="1200" dirty="0">
                        <a:effectLst/>
                      </a:endParaRPr>
                    </a:p>
                  </a:txBody>
                  <a:tcPr marL="0" marR="0" marT="0" marB="0" anchor="ctr"/>
                </a:tc>
                <a:extLst>
                  <a:ext uri="{0D108BD9-81ED-4DB2-BD59-A6C34878D82A}">
                    <a16:rowId xmlns:a16="http://schemas.microsoft.com/office/drawing/2014/main" val="1890258364"/>
                  </a:ext>
                </a:extLst>
              </a:tr>
            </a:tbl>
          </a:graphicData>
        </a:graphic>
      </p:graphicFrame>
    </p:spTree>
    <p:extLst>
      <p:ext uri="{BB962C8B-B14F-4D97-AF65-F5344CB8AC3E}">
        <p14:creationId xmlns:p14="http://schemas.microsoft.com/office/powerpoint/2010/main" val="934257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Governance</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734284"/>
            <a:ext cx="10972800" cy="5123716"/>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Steering committee:</a:t>
            </a:r>
          </a:p>
          <a:p>
            <a:pPr>
              <a:defRPr/>
            </a:pPr>
            <a:endParaRPr lang="en-US" sz="2800" dirty="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pPr marL="0" indent="0">
              <a:buNone/>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771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Project Milestones</a:t>
            </a:r>
          </a:p>
        </p:txBody>
      </p:sp>
      <p:graphicFrame>
        <p:nvGraphicFramePr>
          <p:cNvPr id="6" name="Content Placeholder 3">
            <a:extLst>
              <a:ext uri="{FF2B5EF4-FFF2-40B4-BE49-F238E27FC236}">
                <a16:creationId xmlns:a16="http://schemas.microsoft.com/office/drawing/2014/main" id="{8D69DAB5-9E49-6488-8896-91B1881D4122}"/>
              </a:ext>
            </a:extLst>
          </p:cNvPr>
          <p:cNvGraphicFramePr>
            <a:graphicFrameLocks noGrp="1"/>
          </p:cNvGraphicFramePr>
          <p:nvPr>
            <p:ph idx="1"/>
            <p:extLst>
              <p:ext uri="{D42A27DB-BD31-4B8C-83A1-F6EECF244321}">
                <p14:modId xmlns:p14="http://schemas.microsoft.com/office/powerpoint/2010/main" val="1917335728"/>
              </p:ext>
            </p:extLst>
          </p:nvPr>
        </p:nvGraphicFramePr>
        <p:xfrm>
          <a:off x="1956934" y="1560511"/>
          <a:ext cx="8175625" cy="3736977"/>
        </p:xfrm>
        <a:graphic>
          <a:graphicData uri="http://schemas.openxmlformats.org/drawingml/2006/table">
            <a:tbl>
              <a:tblPr firstRow="1" bandRow="1">
                <a:tableStyleId>{073A0DAA-6AF3-43AB-8588-CEC1D06C72B9}</a:tableStyleId>
              </a:tblPr>
              <a:tblGrid>
                <a:gridCol w="706240">
                  <a:extLst>
                    <a:ext uri="{9D8B030D-6E8A-4147-A177-3AD203B41FA5}">
                      <a16:colId xmlns:a16="http://schemas.microsoft.com/office/drawing/2014/main" val="20000"/>
                    </a:ext>
                  </a:extLst>
                </a:gridCol>
                <a:gridCol w="5937203">
                  <a:extLst>
                    <a:ext uri="{9D8B030D-6E8A-4147-A177-3AD203B41FA5}">
                      <a16:colId xmlns:a16="http://schemas.microsoft.com/office/drawing/2014/main" val="20001"/>
                    </a:ext>
                  </a:extLst>
                </a:gridCol>
                <a:gridCol w="1532182">
                  <a:extLst>
                    <a:ext uri="{9D8B030D-6E8A-4147-A177-3AD203B41FA5}">
                      <a16:colId xmlns:a16="http://schemas.microsoft.com/office/drawing/2014/main" val="20002"/>
                    </a:ext>
                  </a:extLst>
                </a:gridCol>
              </a:tblGrid>
              <a:tr h="319985">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Phase</a:t>
                      </a: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Milestones</a:t>
                      </a: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Target Date</a:t>
                      </a: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00"/>
                  </a:ext>
                </a:extLst>
              </a:tr>
              <a:tr h="308558">
                <a:tc rowSpan="5">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I</a:t>
                      </a: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457200" marR="0" lvl="1" indent="0" algn="l" defTabSz="914400" rtl="0" eaLnBrk="1" fontAlgn="auto" latinLnBrk="0" hangingPunct="1">
                        <a:lnSpc>
                          <a:spcPct val="115000"/>
                        </a:lnSpc>
                        <a:spcBef>
                          <a:spcPts val="0"/>
                        </a:spcBef>
                        <a:spcAft>
                          <a:spcPts val="0"/>
                        </a:spcAft>
                        <a:buClrTx/>
                        <a:buSzTx/>
                        <a:buFontTx/>
                        <a:buNone/>
                        <a:tabLst/>
                        <a:defRPr/>
                      </a:pP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MMM YYYY</a:t>
                      </a: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01"/>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MMM YYYY</a:t>
                      </a: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02"/>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MMM YYYY</a:t>
                      </a: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03"/>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a:latin typeface="Arial" panose="020B0604020202020204" pitchFamily="34" charset="0"/>
                          <a:cs typeface="Arial" panose="020B0604020202020204" pitchFamily="34" charset="0"/>
                        </a:rPr>
                        <a:t>MMM YYYY</a:t>
                      </a: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04"/>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MMM YYYY</a:t>
                      </a: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05"/>
                  </a:ext>
                </a:extLst>
              </a:tr>
              <a:tr h="308558">
                <a:tc rowSpan="5">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II</a:t>
                      </a: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MMM YYYY</a:t>
                      </a: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06"/>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MMM YYYY</a:t>
                      </a: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07"/>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MMM YYYY</a:t>
                      </a: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08"/>
                  </a:ext>
                </a:extLst>
              </a:tr>
              <a:tr h="308558">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MMM YYYY</a:t>
                      </a: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09"/>
                  </a:ext>
                </a:extLst>
              </a:tr>
              <a:tr h="319985">
                <a:tc vMerge="1">
                  <a:txBody>
                    <a:bodyPr/>
                    <a:lstStyle/>
                    <a:p>
                      <a:endParaRPr lang="en-US"/>
                    </a:p>
                  </a:txBody>
                  <a:tcPr/>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MMM YYYY</a:t>
                      </a: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10"/>
                  </a:ext>
                </a:extLst>
              </a:tr>
              <a:tr h="319985">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III</a:t>
                      </a: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457200" marR="0" lvl="1" algn="l" defTabSz="914400" rtl="0" eaLnBrk="1" latinLnBrk="0" hangingPunct="1">
                        <a:lnSpc>
                          <a:spcPct val="115000"/>
                        </a:lnSpc>
                        <a:spcBef>
                          <a:spcPts val="0"/>
                        </a:spcBef>
                        <a:spcAft>
                          <a:spcPts val="0"/>
                        </a:spcAft>
                      </a:pPr>
                      <a:endParaRPr lang="en-US" sz="140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tc>
                  <a:txBody>
                    <a:bodyPr/>
                    <a:lstStyle/>
                    <a:p>
                      <a:pPr marL="0" marR="0" algn="ctr" defTabSz="914400" rtl="0" eaLnBrk="1" latinLnBrk="0" hangingPunct="1">
                        <a:lnSpc>
                          <a:spcPct val="115000"/>
                        </a:lnSpc>
                        <a:spcBef>
                          <a:spcPts val="0"/>
                        </a:spcBef>
                        <a:spcAft>
                          <a:spcPts val="0"/>
                        </a:spcAft>
                      </a:pPr>
                      <a:r>
                        <a:rPr lang="en-US" sz="1400" kern="1200" dirty="0">
                          <a:latin typeface="Arial" panose="020B0604020202020204" pitchFamily="34" charset="0"/>
                          <a:cs typeface="Arial" panose="020B0604020202020204" pitchFamily="34" charset="0"/>
                        </a:rPr>
                        <a:t>MMM YYYY</a:t>
                      </a:r>
                      <a:endParaRPr lang="en-US" sz="1400" b="0" i="0" kern="1200" dirty="0">
                        <a:solidFill>
                          <a:schemeClr val="dk1"/>
                        </a:solidFill>
                        <a:latin typeface="Arial" panose="020B0604020202020204" pitchFamily="34" charset="0"/>
                        <a:ea typeface="+mn-ea"/>
                        <a:cs typeface="Arial" panose="020B0604020202020204" pitchFamily="34" charset="0"/>
                      </a:endParaRPr>
                    </a:p>
                  </a:txBody>
                  <a:tcPr marL="51433" marR="51433" marT="0" marB="0"/>
                </a:tc>
                <a:extLst>
                  <a:ext uri="{0D108BD9-81ED-4DB2-BD59-A6C34878D82A}">
                    <a16:rowId xmlns:a16="http://schemas.microsoft.com/office/drawing/2014/main" val="10011"/>
                  </a:ext>
                </a:extLst>
              </a:tr>
            </a:tbl>
          </a:graphicData>
        </a:graphic>
      </p:graphicFrame>
      <p:sp>
        <p:nvSpPr>
          <p:cNvPr id="7" name="TextBox 2">
            <a:extLst>
              <a:ext uri="{FF2B5EF4-FFF2-40B4-BE49-F238E27FC236}">
                <a16:creationId xmlns:a16="http://schemas.microsoft.com/office/drawing/2014/main" id="{33563336-4C37-0726-AF3A-206199903BD0}"/>
              </a:ext>
            </a:extLst>
          </p:cNvPr>
          <p:cNvSpPr txBox="1">
            <a:spLocks noChangeArrowheads="1"/>
          </p:cNvSpPr>
          <p:nvPr/>
        </p:nvSpPr>
        <p:spPr bwMode="auto">
          <a:xfrm>
            <a:off x="701040" y="5515769"/>
            <a:ext cx="8872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SzPct val="70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1800" dirty="0"/>
              <a:t>Note: The high level scope, milestones and target dates may change when the project team begins the planning phase of the project.</a:t>
            </a:r>
          </a:p>
        </p:txBody>
      </p:sp>
    </p:spTree>
    <p:extLst>
      <p:ext uri="{BB962C8B-B14F-4D97-AF65-F5344CB8AC3E}">
        <p14:creationId xmlns:p14="http://schemas.microsoft.com/office/powerpoint/2010/main" val="1440098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Constraints</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734284"/>
            <a:ext cx="10972800" cy="5123716"/>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List here </a:t>
            </a:r>
          </a:p>
          <a:p>
            <a:pPr>
              <a:defRPr/>
            </a:pPr>
            <a:endParaRPr lang="en-US" sz="2800" dirty="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pPr marL="0" indent="0">
              <a:buNone/>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308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Roles &amp; Responsibilities</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734284"/>
            <a:ext cx="10972800" cy="5123716"/>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List here </a:t>
            </a:r>
          </a:p>
          <a:p>
            <a:pPr>
              <a:defRPr/>
            </a:pPr>
            <a:endParaRPr lang="en-US" sz="2800" dirty="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pPr marL="0" indent="0">
              <a:buNone/>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470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B71D9-601E-9DE9-67A2-931BC244A7C2}"/>
              </a:ext>
            </a:extLst>
          </p:cNvPr>
          <p:cNvSpPr>
            <a:spLocks noGrp="1"/>
          </p:cNvSpPr>
          <p:nvPr>
            <p:ph type="body" sz="quarter" idx="13"/>
          </p:nvPr>
        </p:nvSpPr>
        <p:spPr/>
        <p:txBody>
          <a:bodyPr vert="horz" lIns="91440" tIns="45720" rIns="91440" bIns="45720" rtlCol="0" anchor="t">
            <a:normAutofit/>
          </a:bodyPr>
          <a:lstStyle/>
          <a:p>
            <a:r>
              <a:rPr lang="en-US" dirty="0"/>
              <a:t>Provide input and get involved</a:t>
            </a:r>
          </a:p>
        </p:txBody>
      </p:sp>
      <p:sp>
        <p:nvSpPr>
          <p:cNvPr id="2" name="Title 1">
            <a:extLst>
              <a:ext uri="{FF2B5EF4-FFF2-40B4-BE49-F238E27FC236}">
                <a16:creationId xmlns:a16="http://schemas.microsoft.com/office/drawing/2014/main" id="{9429FAB2-39B0-D6E6-DC06-F6A97D0A3591}"/>
              </a:ext>
            </a:extLst>
          </p:cNvPr>
          <p:cNvSpPr>
            <a:spLocks noGrp="1"/>
          </p:cNvSpPr>
          <p:nvPr>
            <p:ph type="title"/>
          </p:nvPr>
        </p:nvSpPr>
        <p:spPr/>
        <p:txBody>
          <a:bodyPr/>
          <a:lstStyle/>
          <a:p>
            <a:r>
              <a:rPr lang="en-US"/>
              <a:t>HOW YOU CAN HELP</a:t>
            </a:r>
          </a:p>
        </p:txBody>
      </p:sp>
    </p:spTree>
    <p:extLst>
      <p:ext uri="{BB962C8B-B14F-4D97-AF65-F5344CB8AC3E}">
        <p14:creationId xmlns:p14="http://schemas.microsoft.com/office/powerpoint/2010/main" val="101111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Stakeholders</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734284"/>
            <a:ext cx="10972800" cy="5123716"/>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Stakeholder analysis</a:t>
            </a:r>
          </a:p>
          <a:p>
            <a:pPr>
              <a:defRPr/>
            </a:pPr>
            <a:endParaRPr lang="en-US" sz="2800" dirty="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pPr marL="0" indent="0">
              <a:buNone/>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866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Stakeholders</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734284"/>
            <a:ext cx="10972800" cy="5123716"/>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Stakeholder strategy</a:t>
            </a:r>
          </a:p>
          <a:p>
            <a:pPr>
              <a:defRPr/>
            </a:pPr>
            <a:endParaRPr lang="en-US" sz="2800" dirty="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pPr marL="0" indent="0">
              <a:buNone/>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916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Kick-off Meeting Agenda</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612364"/>
            <a:ext cx="10972800" cy="4310062"/>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Introductions</a:t>
            </a:r>
          </a:p>
          <a:p>
            <a:pPr>
              <a:defRPr/>
            </a:pPr>
            <a:r>
              <a:rPr lang="en-US" sz="2800" dirty="0">
                <a:latin typeface="Arial" panose="020B0604020202020204" pitchFamily="34" charset="0"/>
                <a:cs typeface="Arial" panose="020B0604020202020204" pitchFamily="34" charset="0"/>
              </a:rPr>
              <a:t>Message from Project Sponsor</a:t>
            </a:r>
          </a:p>
          <a:p>
            <a:pPr>
              <a:defRPr/>
            </a:pPr>
            <a:r>
              <a:rPr lang="en-US" sz="2800" dirty="0">
                <a:latin typeface="Arial" panose="020B0604020202020204" pitchFamily="34" charset="0"/>
                <a:cs typeface="Arial" panose="020B0604020202020204" pitchFamily="34" charset="0"/>
              </a:rPr>
              <a:t>Round table discussion – Lessons learned from other projects</a:t>
            </a:r>
          </a:p>
          <a:p>
            <a:pPr>
              <a:defRPr/>
            </a:pPr>
            <a:r>
              <a:rPr lang="en-US" sz="2800" dirty="0">
                <a:latin typeface="Arial" panose="020B0604020202020204" pitchFamily="34" charset="0"/>
                <a:cs typeface="Arial" panose="020B0604020202020204" pitchFamily="34" charset="0"/>
              </a:rPr>
              <a:t>Review of Project Charter</a:t>
            </a:r>
          </a:p>
          <a:p>
            <a:pPr>
              <a:defRPr/>
            </a:pPr>
            <a:r>
              <a:rPr lang="en-US" sz="2800" dirty="0">
                <a:latin typeface="Arial" panose="020B0604020202020204" pitchFamily="34" charset="0"/>
                <a:cs typeface="Arial" panose="020B0604020202020204" pitchFamily="34" charset="0"/>
              </a:rPr>
              <a:t>Next Steps</a:t>
            </a:r>
          </a:p>
          <a:p>
            <a:pPr>
              <a:defRPr/>
            </a:pPr>
            <a:r>
              <a:rPr lang="en-US" sz="2800" dirty="0">
                <a:latin typeface="Arial" panose="020B0604020202020204" pitchFamily="34" charset="0"/>
                <a:cs typeface="Arial" panose="020B0604020202020204" pitchFamily="34" charset="0"/>
              </a:rPr>
              <a:t>Questions &amp; Discussion</a:t>
            </a:r>
          </a:p>
        </p:txBody>
      </p:sp>
    </p:spTree>
    <p:extLst>
      <p:ext uri="{BB962C8B-B14F-4D97-AF65-F5344CB8AC3E}">
        <p14:creationId xmlns:p14="http://schemas.microsoft.com/office/powerpoint/2010/main" val="3214016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Next Steps</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734284"/>
            <a:ext cx="10972800" cy="5123716"/>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Further planning</a:t>
            </a:r>
          </a:p>
          <a:p>
            <a:pPr>
              <a:defRPr/>
            </a:pPr>
            <a:r>
              <a:rPr lang="en-US" sz="2800" dirty="0">
                <a:latin typeface="Arial" panose="020B0604020202020204" pitchFamily="34" charset="0"/>
                <a:cs typeface="Arial" panose="020B0604020202020204" pitchFamily="34" charset="0"/>
              </a:rPr>
              <a:t>Project teams site or documents</a:t>
            </a:r>
          </a:p>
          <a:p>
            <a:pPr>
              <a:defRPr/>
            </a:pPr>
            <a:r>
              <a:rPr lang="en-US" sz="2800" dirty="0">
                <a:latin typeface="Arial" panose="020B0604020202020204" pitchFamily="34" charset="0"/>
                <a:cs typeface="Arial" panose="020B0604020202020204" pitchFamily="34" charset="0"/>
              </a:rPr>
              <a:t>Scheduling project meetings</a:t>
            </a:r>
          </a:p>
          <a:p>
            <a:pPr>
              <a:defRPr/>
            </a:pPr>
            <a:r>
              <a:rPr lang="en-US" sz="2800" dirty="0">
                <a:latin typeface="Arial" panose="020B0604020202020204" pitchFamily="34" charset="0"/>
                <a:cs typeface="Arial" panose="020B0604020202020204" pitchFamily="34" charset="0"/>
              </a:rPr>
              <a:t>Etc.</a:t>
            </a:r>
          </a:p>
          <a:p>
            <a:pPr>
              <a:defRPr/>
            </a:pPr>
            <a:endParaRPr lang="en-US" sz="2800" dirty="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pPr marL="0" indent="0">
              <a:buNone/>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550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FAB2-39B0-D6E6-DC06-F6A97D0A3591}"/>
              </a:ext>
            </a:extLst>
          </p:cNvPr>
          <p:cNvSpPr>
            <a:spLocks noGrp="1"/>
          </p:cNvSpPr>
          <p:nvPr>
            <p:ph type="title"/>
          </p:nvPr>
        </p:nvSpPr>
        <p:spPr/>
        <p:txBody>
          <a:bodyPr/>
          <a:lstStyle/>
          <a:p>
            <a:r>
              <a:rPr lang="en-US"/>
              <a:t>what questions do you have for us?</a:t>
            </a:r>
          </a:p>
        </p:txBody>
      </p:sp>
    </p:spTree>
    <p:extLst>
      <p:ext uri="{BB962C8B-B14F-4D97-AF65-F5344CB8AC3E}">
        <p14:creationId xmlns:p14="http://schemas.microsoft.com/office/powerpoint/2010/main" val="399643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BDA0F0C4-D455-7944-BBCC-961AFE52B313}"/>
              </a:ext>
            </a:extLst>
          </p:cNvPr>
          <p:cNvSpPr>
            <a:spLocks noGrp="1"/>
          </p:cNvSpPr>
          <p:nvPr>
            <p:ph type="sldNum" sz="quarter" idx="12"/>
          </p:nvPr>
        </p:nvSpPr>
        <p:spPr/>
        <p:txBody>
          <a:bodyPr/>
          <a:lstStyle/>
          <a:p>
            <a:r>
              <a:rPr lang="en-US"/>
              <a:t>PAGE  </a:t>
            </a:r>
            <a:fld id="{93005692-73BE-493E-93AB-ECD6027A7652}" type="slidenum">
              <a:rPr lang="en-US" smtClean="0"/>
              <a:pPr/>
              <a:t>22</a:t>
            </a:fld>
            <a:endParaRPr lang="en-US"/>
          </a:p>
        </p:txBody>
      </p:sp>
    </p:spTree>
    <p:extLst>
      <p:ext uri="{BB962C8B-B14F-4D97-AF65-F5344CB8AC3E}">
        <p14:creationId xmlns:p14="http://schemas.microsoft.com/office/powerpoint/2010/main" val="46568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B71D9-601E-9DE9-67A2-931BC244A7C2}"/>
              </a:ext>
            </a:extLst>
          </p:cNvPr>
          <p:cNvSpPr>
            <a:spLocks noGrp="1"/>
          </p:cNvSpPr>
          <p:nvPr>
            <p:ph type="body" sz="quarter" idx="13"/>
          </p:nvPr>
        </p:nvSpPr>
        <p:spPr/>
        <p:txBody>
          <a:bodyPr vert="horz" lIns="91440" tIns="45720" rIns="91440" bIns="45720" rtlCol="0" anchor="t">
            <a:normAutofit/>
          </a:bodyPr>
          <a:lstStyle/>
          <a:p>
            <a:r>
              <a:rPr lang="en-US" dirty="0"/>
              <a:t>subtitle</a:t>
            </a:r>
          </a:p>
        </p:txBody>
      </p:sp>
      <p:sp>
        <p:nvSpPr>
          <p:cNvPr id="2" name="Title 1">
            <a:extLst>
              <a:ext uri="{FF2B5EF4-FFF2-40B4-BE49-F238E27FC236}">
                <a16:creationId xmlns:a16="http://schemas.microsoft.com/office/drawing/2014/main" id="{9429FAB2-39B0-D6E6-DC06-F6A97D0A3591}"/>
              </a:ext>
            </a:extLst>
          </p:cNvPr>
          <p:cNvSpPr>
            <a:spLocks noGrp="1"/>
          </p:cNvSpPr>
          <p:nvPr>
            <p:ph type="title"/>
          </p:nvPr>
        </p:nvSpPr>
        <p:spPr/>
        <p:txBody>
          <a:bodyPr/>
          <a:lstStyle/>
          <a:p>
            <a:r>
              <a:rPr lang="en-US"/>
              <a:t>Welcome and Background</a:t>
            </a:r>
          </a:p>
        </p:txBody>
      </p:sp>
    </p:spTree>
    <p:extLst>
      <p:ext uri="{BB962C8B-B14F-4D97-AF65-F5344CB8AC3E}">
        <p14:creationId xmlns:p14="http://schemas.microsoft.com/office/powerpoint/2010/main" val="172930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Introductions</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612364"/>
            <a:ext cx="10972800" cy="4310062"/>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Team members</a:t>
            </a:r>
          </a:p>
          <a:p>
            <a:pPr>
              <a:defRPr/>
            </a:pPr>
            <a:r>
              <a:rPr lang="en-US" sz="2800" dirty="0">
                <a:latin typeface="Arial" panose="020B0604020202020204" pitchFamily="34" charset="0"/>
                <a:cs typeface="Arial" panose="020B0604020202020204" pitchFamily="34" charset="0"/>
              </a:rPr>
              <a:t>Other stakeholders (e.g. vendor)</a:t>
            </a:r>
          </a:p>
        </p:txBody>
      </p:sp>
    </p:spTree>
    <p:extLst>
      <p:ext uri="{BB962C8B-B14F-4D97-AF65-F5344CB8AC3E}">
        <p14:creationId xmlns:p14="http://schemas.microsoft.com/office/powerpoint/2010/main" val="1739352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Introductions</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330035"/>
            <a:ext cx="10972800" cy="5017036"/>
          </a:xfrm>
          <a:noFill/>
        </p:spPr>
        <p:txBody>
          <a:bodyPr vert="horz" lIns="68580" tIns="34290" rIns="68580" bIns="34290" rtlCol="0">
            <a:normAutofit fontScale="92500" lnSpcReduction="10000"/>
          </a:bodyPr>
          <a:lstStyle/>
          <a:p>
            <a:pPr>
              <a:defRPr/>
            </a:pPr>
            <a:r>
              <a:rPr lang="en-US" sz="2600" dirty="0">
                <a:latin typeface="Arial" panose="020B0604020202020204" pitchFamily="34" charset="0"/>
                <a:cs typeface="Arial" panose="020B0604020202020204" pitchFamily="34" charset="0"/>
              </a:rPr>
              <a:t>Project Management Office services that are available for this project:</a:t>
            </a:r>
          </a:p>
          <a:p>
            <a:pPr lvl="1">
              <a:defRPr/>
            </a:pPr>
            <a:r>
              <a:rPr lang="en-US" sz="2600" dirty="0">
                <a:latin typeface="Arial" panose="020B0604020202020204" pitchFamily="34" charset="0"/>
                <a:cs typeface="Arial" panose="020B0604020202020204" pitchFamily="34" charset="0"/>
              </a:rPr>
              <a:t>Maintain library of tools, processes, templates, and best practices for project and systems development life cycle methodologies</a:t>
            </a:r>
          </a:p>
          <a:p>
            <a:pPr lvl="1" fontAlgn="auto"/>
            <a:r>
              <a:rPr lang="en-US" sz="2600" dirty="0">
                <a:latin typeface="Arial" panose="020B0604020202020204" pitchFamily="34" charset="0"/>
                <a:cs typeface="Arial" panose="020B0604020202020204" pitchFamily="34" charset="0"/>
              </a:rPr>
              <a:t>Assignment of an experienced, senior Project Manager to large, high risk or strategically aligned IT projects</a:t>
            </a:r>
          </a:p>
          <a:p>
            <a:pPr lvl="1" fontAlgn="auto"/>
            <a:r>
              <a:rPr lang="en-US" sz="2600" dirty="0">
                <a:latin typeface="Arial" panose="020B0604020202020204" pitchFamily="34" charset="0"/>
                <a:cs typeface="Arial" panose="020B0604020202020204" pitchFamily="34" charset="0"/>
              </a:rPr>
              <a:t>Coordinate training and provide consultation on project management concepts and best practices</a:t>
            </a:r>
          </a:p>
          <a:p>
            <a:pPr lvl="1" fontAlgn="auto"/>
            <a:r>
              <a:rPr lang="en-US" sz="2600" dirty="0">
                <a:latin typeface="Arial" panose="020B0604020202020204" pitchFamily="34" charset="0"/>
                <a:cs typeface="Arial" panose="020B0604020202020204" pitchFamily="34" charset="0"/>
              </a:rPr>
              <a:t>Improve communication and information sharing for projects </a:t>
            </a:r>
          </a:p>
          <a:p>
            <a:pPr lvl="1" fontAlgn="auto"/>
            <a:r>
              <a:rPr lang="en-US" sz="2600" dirty="0">
                <a:latin typeface="Arial" panose="020B0604020202020204" pitchFamily="34" charset="0"/>
                <a:cs typeface="Arial" panose="020B0604020202020204" pitchFamily="34" charset="0"/>
              </a:rPr>
              <a:t>Conduct project health checks</a:t>
            </a:r>
          </a:p>
          <a:p>
            <a:pPr fontAlgn="auto"/>
            <a:r>
              <a:rPr lang="en-US" sz="2600" dirty="0">
                <a:latin typeface="Arial" panose="020B0604020202020204" pitchFamily="34" charset="0"/>
                <a:cs typeface="Arial" panose="020B0604020202020204" pitchFamily="34" charset="0"/>
                <a:hlinkClick r:id="rId3"/>
              </a:rPr>
              <a:t>https://uwaterloo.ca/ist-project-management-office/</a:t>
            </a:r>
            <a:endParaRPr lang="en-US" sz="2600" dirty="0">
              <a:latin typeface="Arial" panose="020B0604020202020204" pitchFamily="34" charset="0"/>
              <a:cs typeface="Arial" panose="020B0604020202020204" pitchFamily="34" charset="0"/>
            </a:endParaRPr>
          </a:p>
          <a:p>
            <a:pPr lvl="1">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341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Introductions</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300176"/>
            <a:ext cx="10972800" cy="5123716"/>
          </a:xfrm>
          <a:noFill/>
        </p:spPr>
        <p:txBody>
          <a:bodyPr vert="horz" lIns="68580" tIns="34290" rIns="68580" bIns="34290" rtlCol="0">
            <a:normAutofit fontScale="92500" lnSpcReduction="20000"/>
          </a:bodyPr>
          <a:lstStyle/>
          <a:p>
            <a:pPr>
              <a:defRPr/>
            </a:pPr>
            <a:r>
              <a:rPr lang="en-US" dirty="0">
                <a:latin typeface="Arial" panose="020B0604020202020204" pitchFamily="34" charset="0"/>
                <a:cs typeface="Arial" panose="020B0604020202020204" pitchFamily="34" charset="0"/>
              </a:rPr>
              <a:t>Project management methodology:</a:t>
            </a:r>
          </a:p>
          <a:p>
            <a:pPr lvl="1"/>
            <a:r>
              <a:rPr lang="en-US" sz="2400" dirty="0">
                <a:latin typeface="Arial" panose="020B0604020202020204" pitchFamily="34" charset="0"/>
                <a:cs typeface="Arial" panose="020B0604020202020204" pitchFamily="34" charset="0"/>
              </a:rPr>
              <a:t>Inputs and deliverables vary depending upon </a:t>
            </a:r>
            <a:r>
              <a:rPr lang="en-US" sz="2400" dirty="0">
                <a:latin typeface="Arial" panose="020B0604020202020204" pitchFamily="34" charset="0"/>
                <a:cs typeface="Arial" panose="020B0604020202020204" pitchFamily="34" charset="0"/>
                <a:hlinkClick r:id="rId3"/>
              </a:rPr>
              <a:t>project size, complexity</a:t>
            </a:r>
            <a:r>
              <a:rPr lang="en-US" sz="2400" dirty="0">
                <a:latin typeface="Arial" panose="020B0604020202020204" pitchFamily="34" charset="0"/>
                <a:cs typeface="Arial" panose="020B0604020202020204" pitchFamily="34" charset="0"/>
              </a:rPr>
              <a:t>, timeline, and project management </a:t>
            </a:r>
            <a:r>
              <a:rPr lang="en-US" sz="2400" dirty="0">
                <a:latin typeface="Arial" panose="020B0604020202020204" pitchFamily="34" charset="0"/>
                <a:cs typeface="Arial" panose="020B0604020202020204" pitchFamily="34" charset="0"/>
                <a:hlinkClick r:id="rId4"/>
              </a:rPr>
              <a:t>approach</a:t>
            </a:r>
            <a:r>
              <a:rPr lang="en-US" sz="2400" dirty="0">
                <a:latin typeface="Arial" panose="020B0604020202020204" pitchFamily="34" charset="0"/>
                <a:cs typeface="Arial" panose="020B0604020202020204" pitchFamily="34" charset="0"/>
              </a:rPr>
              <a:t> (e.g. agile, interactive, waterfall)</a:t>
            </a:r>
          </a:p>
          <a:p>
            <a:pPr lvl="1"/>
            <a:r>
              <a:rPr lang="en-US" sz="2400" dirty="0">
                <a:latin typeface="Arial" panose="020B0604020202020204" pitchFamily="34" charset="0"/>
                <a:cs typeface="Arial" panose="020B0604020202020204" pitchFamily="34" charset="0"/>
              </a:rPr>
              <a:t>4 life cycle phases</a:t>
            </a:r>
          </a:p>
          <a:p>
            <a:pPr lvl="2"/>
            <a:r>
              <a:rPr lang="en-US" sz="2400" b="1" dirty="0">
                <a:latin typeface="Arial" panose="020B0604020202020204" pitchFamily="34" charset="0"/>
                <a:cs typeface="Arial" panose="020B0604020202020204" pitchFamily="34" charset="0"/>
                <a:hlinkClick r:id="rId5"/>
              </a:rPr>
              <a:t>Initiation</a:t>
            </a:r>
            <a:r>
              <a:rPr lang="en-US" sz="2400" dirty="0">
                <a:latin typeface="Arial" panose="020B0604020202020204" pitchFamily="34" charset="0"/>
                <a:cs typeface="Arial" panose="020B0604020202020204" pitchFamily="34" charset="0"/>
              </a:rPr>
              <a:t>: define the project objectives, scope, roles &amp; responsibilities, and obtains authorization to begin</a:t>
            </a:r>
          </a:p>
          <a:p>
            <a:pPr lvl="2"/>
            <a:r>
              <a:rPr lang="en-US" sz="2400" b="1" dirty="0">
                <a:latin typeface="Arial" panose="020B0604020202020204" pitchFamily="34" charset="0"/>
                <a:cs typeface="Arial" panose="020B0604020202020204" pitchFamily="34" charset="0"/>
                <a:hlinkClick r:id="rId6"/>
              </a:rPr>
              <a:t>Planning</a:t>
            </a:r>
            <a:r>
              <a:rPr lang="en-US" sz="2400" dirty="0">
                <a:latin typeface="Arial" panose="020B0604020202020204" pitchFamily="34" charset="0"/>
                <a:cs typeface="Arial" panose="020B0604020202020204" pitchFamily="34" charset="0"/>
              </a:rPr>
              <a:t>: establish work break down, how it will be achieved, when, and by who. </a:t>
            </a:r>
          </a:p>
          <a:p>
            <a:pPr lvl="2"/>
            <a:r>
              <a:rPr lang="en-US" sz="2400" b="1" dirty="0">
                <a:latin typeface="Arial" panose="020B0604020202020204" pitchFamily="34" charset="0"/>
                <a:cs typeface="Arial" panose="020B0604020202020204" pitchFamily="34" charset="0"/>
                <a:hlinkClick r:id="rId7"/>
              </a:rPr>
              <a:t>Execution</a:t>
            </a:r>
            <a:r>
              <a:rPr lang="en-US" sz="2400" dirty="0">
                <a:latin typeface="Arial" panose="020B0604020202020204" pitchFamily="34" charset="0"/>
                <a:cs typeface="Arial" panose="020B0604020202020204" pitchFamily="34" charset="0"/>
              </a:rPr>
              <a:t>: manage time, scope, procurement, risk, communications, resources, costs/budget, changes, and quality.  Track and report on project status.</a:t>
            </a:r>
          </a:p>
          <a:p>
            <a:pPr lvl="2"/>
            <a:r>
              <a:rPr lang="en-US" sz="2400" b="1" dirty="0">
                <a:latin typeface="Arial" panose="020B0604020202020204" pitchFamily="34" charset="0"/>
                <a:cs typeface="Arial" panose="020B0604020202020204" pitchFamily="34" charset="0"/>
              </a:rPr>
              <a:t>Closing</a:t>
            </a:r>
            <a:r>
              <a:rPr lang="en-US" sz="2400" dirty="0">
                <a:latin typeface="Arial" panose="020B0604020202020204" pitchFamily="34" charset="0"/>
                <a:cs typeface="Arial" panose="020B0604020202020204" pitchFamily="34" charset="0"/>
              </a:rPr>
              <a:t>: finalize all activities, complete deliverable(s), measure success, and formally closes the project</a:t>
            </a:r>
          </a:p>
          <a:p>
            <a:pPr lvl="1">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02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Sponsor Message</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734284"/>
            <a:ext cx="10972800" cy="5123716"/>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What is the history for this project?</a:t>
            </a:r>
          </a:p>
          <a:p>
            <a:r>
              <a:rPr lang="en-US" sz="2800" dirty="0">
                <a:latin typeface="Arial" panose="020B0604020202020204" pitchFamily="34" charset="0"/>
                <a:cs typeface="Arial" panose="020B0604020202020204" pitchFamily="34" charset="0"/>
              </a:rPr>
              <a:t>Current situation</a:t>
            </a:r>
          </a:p>
          <a:p>
            <a:r>
              <a:rPr lang="en-US" sz="2800" dirty="0">
                <a:latin typeface="Arial" panose="020B0604020202020204" pitchFamily="34" charset="0"/>
                <a:cs typeface="Arial" panose="020B0604020202020204" pitchFamily="34" charset="0"/>
              </a:rPr>
              <a:t>How project success will be measured</a:t>
            </a:r>
          </a:p>
        </p:txBody>
      </p:sp>
    </p:spTree>
    <p:extLst>
      <p:ext uri="{BB962C8B-B14F-4D97-AF65-F5344CB8AC3E}">
        <p14:creationId xmlns:p14="http://schemas.microsoft.com/office/powerpoint/2010/main" val="1292797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70FE-9AA8-A420-9DF9-00873BB06C6A}"/>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Round Table Discussion</a:t>
            </a:r>
          </a:p>
        </p:txBody>
      </p:sp>
      <p:sp>
        <p:nvSpPr>
          <p:cNvPr id="3" name="Content Placeholder 2">
            <a:extLst>
              <a:ext uri="{FF2B5EF4-FFF2-40B4-BE49-F238E27FC236}">
                <a16:creationId xmlns:a16="http://schemas.microsoft.com/office/drawing/2014/main" id="{DD5C101F-AD43-907C-1355-61E86E96E172}"/>
              </a:ext>
            </a:extLst>
          </p:cNvPr>
          <p:cNvSpPr>
            <a:spLocks noGrp="1"/>
          </p:cNvSpPr>
          <p:nvPr>
            <p:ph idx="1"/>
          </p:nvPr>
        </p:nvSpPr>
        <p:spPr>
          <a:xfrm>
            <a:off x="609600" y="1734284"/>
            <a:ext cx="10972800" cy="5123716"/>
          </a:xfrm>
          <a:noFill/>
        </p:spPr>
        <p:txBody>
          <a:bodyPr vert="horz" lIns="68580" tIns="34290" rIns="68580" bIns="34290" rtlCol="0">
            <a:normAutofit/>
          </a:bodyPr>
          <a:lstStyle/>
          <a:p>
            <a:pPr>
              <a:defRPr/>
            </a:pPr>
            <a:r>
              <a:rPr lang="en-US" sz="2800" dirty="0">
                <a:latin typeface="Arial" panose="020B0604020202020204" pitchFamily="34" charset="0"/>
                <a:cs typeface="Arial" panose="020B0604020202020204" pitchFamily="34" charset="0"/>
              </a:rPr>
              <a:t>Lessons learned from other projects</a:t>
            </a:r>
          </a:p>
          <a:p>
            <a:pPr>
              <a:defRPr/>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Do’s</a:t>
            </a:r>
          </a:p>
          <a:p>
            <a:r>
              <a:rPr lang="en-US" sz="2800" dirty="0">
                <a:latin typeface="Arial" panose="020B0604020202020204" pitchFamily="34" charset="0"/>
                <a:cs typeface="Arial" panose="020B0604020202020204" pitchFamily="34" charset="0"/>
              </a:rPr>
              <a:t>Don’ts</a:t>
            </a:r>
          </a:p>
        </p:txBody>
      </p:sp>
    </p:spTree>
    <p:extLst>
      <p:ext uri="{BB962C8B-B14F-4D97-AF65-F5344CB8AC3E}">
        <p14:creationId xmlns:p14="http://schemas.microsoft.com/office/powerpoint/2010/main" val="1068857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B71D9-601E-9DE9-67A2-931BC244A7C2}"/>
              </a:ext>
            </a:extLst>
          </p:cNvPr>
          <p:cNvSpPr>
            <a:spLocks noGrp="1"/>
          </p:cNvSpPr>
          <p:nvPr>
            <p:ph type="body" sz="quarter" idx="13"/>
          </p:nvPr>
        </p:nvSpPr>
        <p:spPr/>
        <p:txBody>
          <a:bodyPr vert="horz" lIns="91440" tIns="45720" rIns="91440" bIns="45720" rtlCol="0" anchor="t">
            <a:normAutofit/>
          </a:bodyPr>
          <a:lstStyle/>
          <a:p>
            <a:r>
              <a:rPr lang="en-US"/>
              <a:t>The people, timeline, scope</a:t>
            </a:r>
          </a:p>
        </p:txBody>
      </p:sp>
      <p:sp>
        <p:nvSpPr>
          <p:cNvPr id="2" name="Title 1">
            <a:extLst>
              <a:ext uri="{FF2B5EF4-FFF2-40B4-BE49-F238E27FC236}">
                <a16:creationId xmlns:a16="http://schemas.microsoft.com/office/drawing/2014/main" id="{9429FAB2-39B0-D6E6-DC06-F6A97D0A3591}"/>
              </a:ext>
            </a:extLst>
          </p:cNvPr>
          <p:cNvSpPr>
            <a:spLocks noGrp="1"/>
          </p:cNvSpPr>
          <p:nvPr>
            <p:ph type="title"/>
          </p:nvPr>
        </p:nvSpPr>
        <p:spPr/>
        <p:txBody>
          <a:bodyPr/>
          <a:lstStyle/>
          <a:p>
            <a:r>
              <a:rPr lang="en-US"/>
              <a:t>The project</a:t>
            </a:r>
          </a:p>
        </p:txBody>
      </p:sp>
    </p:spTree>
    <p:extLst>
      <p:ext uri="{BB962C8B-B14F-4D97-AF65-F5344CB8AC3E}">
        <p14:creationId xmlns:p14="http://schemas.microsoft.com/office/powerpoint/2010/main" val="17967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Theme">
  <a:themeElements>
    <a:clrScheme name="University of Waterloo">
      <a:dk1>
        <a:sysClr val="windowText" lastClr="000000"/>
      </a:dk1>
      <a:lt1>
        <a:sysClr val="window" lastClr="FFFFFF"/>
      </a:lt1>
      <a:dk2>
        <a:srgbClr val="757575"/>
      </a:dk2>
      <a:lt2>
        <a:srgbClr val="EEEEEE"/>
      </a:lt2>
      <a:accent1>
        <a:srgbClr val="757575"/>
      </a:accent1>
      <a:accent2>
        <a:srgbClr val="EEEEEE"/>
      </a:accent2>
      <a:accent3>
        <a:srgbClr val="FFD74E"/>
      </a:accent3>
      <a:accent4>
        <a:srgbClr val="C11F42"/>
      </a:accent4>
      <a:accent5>
        <a:srgbClr val="FFFFFF"/>
      </a:accent5>
      <a:accent6>
        <a:srgbClr val="FFFFFF"/>
      </a:accent6>
      <a:hlink>
        <a:srgbClr val="C11F42"/>
      </a:hlink>
      <a:folHlink>
        <a:srgbClr val="7575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ject Kick off Template v2.pot [Compatibility Mode]" id="{A7116873-888B-425C-B48F-4A25C3AAFB25}" vid="{D87CF9C2-19C7-4247-9275-EFDBE8458739}"/>
    </a:ext>
  </a:extLst>
</a:theme>
</file>

<file path=ppt/theme/theme2.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Custom 1">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loo_powerpoint_template_16-9_widescreen.pptx" id="{8C6518D2-2BB0-4F41-9D7B-4C5FB8B2D4A7}" vid="{397A0246-1277-443B-95C5-D946E7703B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696b1f-e12b-4fa2-85fa-f973e28033d7">
      <Terms xmlns="http://schemas.microsoft.com/office/infopath/2007/PartnerControls"/>
    </lcf76f155ced4ddcb4097134ff3c332f>
    <TaxCatchAll xmlns="7c6aa46e-854b-4905-bea9-8e55e192b6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B6400BB656AA4B959D7F0EA38AA0CA" ma:contentTypeVersion="15" ma:contentTypeDescription="Create a new document." ma:contentTypeScope="" ma:versionID="4b6957919f8bca7715dfd0967119550c">
  <xsd:schema xmlns:xsd="http://www.w3.org/2001/XMLSchema" xmlns:xs="http://www.w3.org/2001/XMLSchema" xmlns:p="http://schemas.microsoft.com/office/2006/metadata/properties" xmlns:ns2="68696b1f-e12b-4fa2-85fa-f973e28033d7" xmlns:ns3="7c6aa46e-854b-4905-bea9-8e55e192b6f5" targetNamespace="http://schemas.microsoft.com/office/2006/metadata/properties" ma:root="true" ma:fieldsID="8d59cc944fe13cb7ba5c75bf023dd2db" ns2:_="" ns3:_="">
    <xsd:import namespace="68696b1f-e12b-4fa2-85fa-f973e28033d7"/>
    <xsd:import namespace="7c6aa46e-854b-4905-bea9-8e55e192b6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96b1f-e12b-4fa2-85fa-f973e28033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f906fe-3e8e-4b22-a6fd-bde302b9218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6aa46e-854b-4905-bea9-8e55e192b6f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c7b185e-853a-4d02-9e01-d9161b7b0843}" ma:internalName="TaxCatchAll" ma:showField="CatchAllData" ma:web="7c6aa46e-854b-4905-bea9-8e55e192b6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6AFA3BC1-0174-4C9B-BD71-B488866FD15E}">
  <ds:schemaRefs>
    <ds:schemaRef ds:uri="http://schemas.microsoft.com/sharepoint/v3/contenttype/forms"/>
  </ds:schemaRefs>
</ds:datastoreItem>
</file>

<file path=customXml/itemProps2.xml><?xml version="1.0" encoding="utf-8"?>
<ds:datastoreItem xmlns:ds="http://schemas.openxmlformats.org/officeDocument/2006/customXml" ds:itemID="{BD89B597-DFD7-4694-85F5-E5AF0C08DEFD}">
  <ds:schemaRefs>
    <ds:schemaRef ds:uri="http://schemas.openxmlformats.org/package/2006/metadata/core-properties"/>
    <ds:schemaRef ds:uri="http://purl.org/dc/dcmitype/"/>
    <ds:schemaRef ds:uri="http://schemas.microsoft.com/office/infopath/2007/PartnerControls"/>
    <ds:schemaRef ds:uri="http://purl.org/dc/terms/"/>
    <ds:schemaRef ds:uri="http://purl.org/dc/elements/1.1/"/>
    <ds:schemaRef ds:uri="http://schemas.microsoft.com/office/2006/documentManagement/types"/>
    <ds:schemaRef ds:uri="http://www.w3.org/XML/1998/namespace"/>
    <ds:schemaRef ds:uri="http://schemas.microsoft.com/office/2006/metadata/properties"/>
    <ds:schemaRef ds:uri="7c6aa46e-854b-4905-bea9-8e55e192b6f5"/>
    <ds:schemaRef ds:uri="68696b1f-e12b-4fa2-85fa-f973e28033d7"/>
  </ds:schemaRefs>
</ds:datastoreItem>
</file>

<file path=customXml/itemProps3.xml><?xml version="1.0" encoding="utf-8"?>
<ds:datastoreItem xmlns:ds="http://schemas.openxmlformats.org/officeDocument/2006/customXml" ds:itemID="{5217CDC0-28D2-4435-84F5-07B7861673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96b1f-e12b-4fa2-85fa-f973e28033d7"/>
    <ds:schemaRef ds:uri="7c6aa46e-854b-4905-bea9-8e55e192b6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F585EFC-E2B7-47EF-8B6A-751320A3109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template-project-kickoff-meeting</Template>
  <TotalTime>214</TotalTime>
  <Words>1769</Words>
  <Application>Microsoft Office PowerPoint</Application>
  <PresentationFormat>Widescreen</PresentationFormat>
  <Paragraphs>181</Paragraphs>
  <Slides>22</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Barlow Condensed</vt:lpstr>
      <vt:lpstr>Calibri</vt:lpstr>
      <vt:lpstr>Georgia</vt:lpstr>
      <vt:lpstr>Times New Roman</vt:lpstr>
      <vt:lpstr>Verdana</vt:lpstr>
      <vt:lpstr>Wingdings</vt:lpstr>
      <vt:lpstr>Default Theme</vt:lpstr>
      <vt:lpstr>UofWaterloo_WhiteBkgrd</vt:lpstr>
      <vt:lpstr>Your project name here</vt:lpstr>
      <vt:lpstr>Kick-off Meeting Agenda</vt:lpstr>
      <vt:lpstr>Welcome and Background</vt:lpstr>
      <vt:lpstr>Introductions</vt:lpstr>
      <vt:lpstr>Introductions</vt:lpstr>
      <vt:lpstr>Introductions</vt:lpstr>
      <vt:lpstr>Sponsor Message</vt:lpstr>
      <vt:lpstr>Round Table Discussion</vt:lpstr>
      <vt:lpstr>The project</vt:lpstr>
      <vt:lpstr>Project Charter Overview</vt:lpstr>
      <vt:lpstr>Project Scope</vt:lpstr>
      <vt:lpstr>Project Team</vt:lpstr>
      <vt:lpstr>Governance</vt:lpstr>
      <vt:lpstr>Project Milestones</vt:lpstr>
      <vt:lpstr>Constraints</vt:lpstr>
      <vt:lpstr>Roles &amp; Responsibilities</vt:lpstr>
      <vt:lpstr>HOW YOU CAN HELP</vt:lpstr>
      <vt:lpstr>Stakeholders</vt:lpstr>
      <vt:lpstr>Stakeholders</vt:lpstr>
      <vt:lpstr>Next Steps</vt:lpstr>
      <vt:lpstr>what questions do you have for us?</vt:lpstr>
      <vt:lpstr>PowerPoint Presentation</vt:lpstr>
    </vt:vector>
  </TitlesOfParts>
  <Company>Information Systems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Kick-off</dc:title>
  <dc:creator>Fluttert, Pamela E</dc:creator>
  <cp:lastModifiedBy>Nathan Lee</cp:lastModifiedBy>
  <cp:revision>27</cp:revision>
  <dcterms:created xsi:type="dcterms:W3CDTF">2015-06-24T12:41:31Z</dcterms:created>
  <dcterms:modified xsi:type="dcterms:W3CDTF">2023-03-23T12:50:00Z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FCDSJYTTWTYP-1-643</vt:lpwstr>
  </property>
  <property fmtid="{D5CDD505-2E9C-101B-9397-08002B2CF9AE}" pid="3" name="_dlc_DocIdItemGuid">
    <vt:lpwstr>f82033aa-023d-4146-839c-d8aa95835123</vt:lpwstr>
  </property>
  <property fmtid="{D5CDD505-2E9C-101B-9397-08002B2CF9AE}" pid="4" name="_dlc_DocIdUrl">
    <vt:lpwstr>https://sharepoint.uwaterloo.ca/sites/Portfolio Management/_layouts/15/DocIdRedir.aspx?ID=FCDSJYTTWTYP-1-643, FCDSJYTTWTYP-1-643</vt:lpwstr>
  </property>
  <property fmtid="{D5CDD505-2E9C-101B-9397-08002B2CF9AE}" pid="5" name="ContentTypeId">
    <vt:lpwstr>0x01010079B6400BB656AA4B959D7F0EA38AA0CA</vt:lpwstr>
  </property>
</Properties>
</file>