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61" r:id="rId7"/>
    <p:sldId id="257" r:id="rId8"/>
    <p:sldId id="260" r:id="rId9"/>
    <p:sldId id="258" r:id="rId10"/>
    <p:sldId id="263" r:id="rId11"/>
    <p:sldId id="262" r:id="rId12"/>
    <p:sldId id="259"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5759" autoAdjust="0"/>
  </p:normalViewPr>
  <p:slideViewPr>
    <p:cSldViewPr snapToGrid="0">
      <p:cViewPr varScale="1">
        <p:scale>
          <a:sx n="47" d="100"/>
          <a:sy n="47" d="100"/>
        </p:scale>
        <p:origin x="14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6A728-819F-4015-B732-8529350D8118}" type="datetimeFigureOut">
              <a:rPr lang="en-US" smtClean="0"/>
              <a:t>3/22/2019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99E26B-51D2-4A6D-B0D5-CD7D20203AAE}" type="slidenum">
              <a:rPr lang="en-US" smtClean="0"/>
              <a:t>‹#›</a:t>
            </a:fld>
            <a:endParaRPr lang="en-US"/>
          </a:p>
        </p:txBody>
      </p:sp>
    </p:spTree>
    <p:extLst>
      <p:ext uri="{BB962C8B-B14F-4D97-AF65-F5344CB8AC3E}">
        <p14:creationId xmlns:p14="http://schemas.microsoft.com/office/powerpoint/2010/main" val="3097956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i="1" u="sng" dirty="0"/>
              <a:t>Purpose of Project Close</a:t>
            </a:r>
            <a:r>
              <a:rPr lang="en-US" b="1" i="1" u="sng" baseline="0" dirty="0"/>
              <a:t> Out presentation</a:t>
            </a:r>
            <a:endParaRPr lang="en-US" dirty="0"/>
          </a:p>
          <a:p>
            <a:pPr>
              <a:defRPr/>
            </a:pPr>
            <a:r>
              <a:rPr lang="en-US" dirty="0"/>
              <a:t>The</a:t>
            </a:r>
            <a:r>
              <a:rPr lang="en-US" baseline="0" dirty="0"/>
              <a:t> project close out presentation is used to provide various stakeholder groups with a summary of the project in terms of what was learned and what was accomplished.  It also provides the opportunity to recognize project team members for their contributions.  Lastly, the close out presentation will make stakeholders aware that the project has officially completed.</a:t>
            </a:r>
          </a:p>
          <a:p>
            <a:pPr>
              <a:defRPr/>
            </a:pPr>
            <a:endParaRPr lang="en-US" b="1" i="1" u="sng" dirty="0"/>
          </a:p>
          <a:p>
            <a:pPr>
              <a:defRPr/>
            </a:pPr>
            <a:r>
              <a:rPr lang="en-US" b="1" i="1" u="sng" dirty="0"/>
              <a:t>Instructions</a:t>
            </a:r>
            <a:endParaRPr lang="en-US" dirty="0"/>
          </a:p>
          <a:p>
            <a:pPr marL="171450" indent="-171450">
              <a:buFont typeface="Arial" panose="020B0604020202020204" pitchFamily="34" charset="0"/>
              <a:buChar char="•"/>
              <a:defRPr/>
            </a:pPr>
            <a:r>
              <a:rPr lang="en-US" dirty="0"/>
              <a:t>The Project Close presentation can be used for a variety of project types and may be delivered to many</a:t>
            </a:r>
            <a:r>
              <a:rPr lang="en-US" baseline="0" dirty="0"/>
              <a:t> different stakeholder </a:t>
            </a:r>
            <a:r>
              <a:rPr lang="en-US" dirty="0"/>
              <a:t>audiences.</a:t>
            </a:r>
            <a:r>
              <a:rPr lang="en-US" baseline="0" dirty="0"/>
              <a:t> </a:t>
            </a:r>
          </a:p>
          <a:p>
            <a:pPr marL="171450" indent="-171450">
              <a:buFont typeface="Arial" panose="020B0604020202020204" pitchFamily="34" charset="0"/>
              <a:buChar char="•"/>
              <a:defRPr/>
            </a:pPr>
            <a:r>
              <a:rPr lang="en-US" dirty="0"/>
              <a:t>The presentation</a:t>
            </a:r>
            <a:r>
              <a:rPr lang="en-US" baseline="0" dirty="0"/>
              <a:t> may be delivered by the project manager, the project sponsor, or jointly by both the PM and Sponsor.</a:t>
            </a:r>
          </a:p>
          <a:p>
            <a:pPr marL="171450" indent="-171450">
              <a:buFont typeface="Arial" panose="020B0604020202020204" pitchFamily="34" charset="0"/>
              <a:buChar char="•"/>
              <a:defRPr/>
            </a:pPr>
            <a:r>
              <a:rPr lang="en-US" dirty="0"/>
              <a:t>Most of the information in the presentation will come from the Project Close</a:t>
            </a:r>
            <a:r>
              <a:rPr lang="en-US" baseline="0" dirty="0"/>
              <a:t> Out Report</a:t>
            </a:r>
            <a:r>
              <a:rPr lang="en-US" dirty="0"/>
              <a:t>. </a:t>
            </a:r>
          </a:p>
          <a:p>
            <a:pPr marL="171450" indent="-171450">
              <a:buFont typeface="Arial" panose="020B0604020202020204" pitchFamily="34" charset="0"/>
              <a:buChar char="•"/>
              <a:defRPr/>
            </a:pPr>
            <a:r>
              <a:rPr lang="en-US" dirty="0"/>
              <a:t>It is wise to review the presentation with key project stakeholders prior to delivery to ensure</a:t>
            </a:r>
            <a:r>
              <a:rPr lang="en-US" baseline="0" dirty="0"/>
              <a:t> they are aware of what information is being presented and can contribute the content if they wish</a:t>
            </a:r>
            <a:r>
              <a:rPr lang="en-US" dirty="0"/>
              <a:t>. </a:t>
            </a:r>
          </a:p>
          <a:p>
            <a:pPr marL="171450" indent="-171450">
              <a:buFont typeface="Arial" panose="020B0604020202020204" pitchFamily="34" charset="0"/>
              <a:buChar char="•"/>
              <a:defRPr/>
            </a:pPr>
            <a:r>
              <a:rPr lang="en-US" dirty="0"/>
              <a:t>Time should be allotted throughout the presentation or at the end for questions and discussion. </a:t>
            </a:r>
          </a:p>
          <a:p>
            <a:pPr>
              <a:defRPr/>
            </a:pPr>
            <a:endParaRPr lang="en-US" baseline="0" dirty="0"/>
          </a:p>
          <a:p>
            <a:pPr>
              <a:defRPr/>
            </a:pPr>
            <a:r>
              <a:rPr lang="en-US" dirty="0"/>
              <a:t>  </a:t>
            </a:r>
          </a:p>
          <a:p>
            <a:pPr>
              <a:defRPr/>
            </a:pPr>
            <a:r>
              <a:rPr lang="en-US" b="1" i="1" dirty="0"/>
              <a:t>Tips</a:t>
            </a:r>
          </a:p>
          <a:p>
            <a:pPr marL="171450" indent="-171450">
              <a:buFont typeface="Arial" panose="020B0604020202020204" pitchFamily="34" charset="0"/>
              <a:buChar char="•"/>
              <a:defRPr/>
            </a:pPr>
            <a:r>
              <a:rPr lang="en-US" dirty="0">
                <a:solidFill>
                  <a:schemeClr val="accent1">
                    <a:lumMod val="75000"/>
                  </a:schemeClr>
                </a:solidFill>
              </a:rPr>
              <a:t>If Project Close out is new to the audience,</a:t>
            </a:r>
            <a:r>
              <a:rPr lang="en-US" baseline="0" dirty="0">
                <a:solidFill>
                  <a:schemeClr val="accent1">
                    <a:lumMod val="75000"/>
                  </a:schemeClr>
                </a:solidFill>
              </a:rPr>
              <a:t> explain that a</a:t>
            </a:r>
            <a:r>
              <a:rPr lang="en-US" dirty="0">
                <a:solidFill>
                  <a:schemeClr val="accent1">
                    <a:lumMod val="75000"/>
                  </a:schemeClr>
                </a:solidFill>
              </a:rPr>
              <a:t> review or evaluation of any project should always be viewed positively as it is an opportunity to reflect upon the learnings of what went well and what could have been done differently to inform future projects. Also advise the audience that the recommendations arising from the lessons learned feed into the important process of continuous improvement.</a:t>
            </a:r>
          </a:p>
          <a:p>
            <a:pPr marL="171450" indent="-171450">
              <a:buFont typeface="Arial" panose="020B0604020202020204" pitchFamily="34" charset="0"/>
              <a:buChar char="•"/>
              <a:defRPr/>
            </a:pPr>
            <a:r>
              <a:rPr lang="en-US" dirty="0">
                <a:solidFill>
                  <a:schemeClr val="accent1">
                    <a:lumMod val="75000"/>
                  </a:schemeClr>
                </a:solidFill>
              </a:rPr>
              <a:t>If applicable (E.g. the project didn’t go well)</a:t>
            </a:r>
            <a:r>
              <a:rPr lang="en-US" baseline="0" dirty="0">
                <a:solidFill>
                  <a:schemeClr val="accent1">
                    <a:lumMod val="75000"/>
                  </a:schemeClr>
                </a:solidFill>
              </a:rPr>
              <a:t>, r</a:t>
            </a:r>
            <a:r>
              <a:rPr lang="en-US" dirty="0">
                <a:solidFill>
                  <a:schemeClr val="accent1">
                    <a:lumMod val="75000"/>
                  </a:schemeClr>
                </a:solidFill>
              </a:rPr>
              <a:t>emind</a:t>
            </a:r>
            <a:r>
              <a:rPr lang="en-US" baseline="0" dirty="0">
                <a:solidFill>
                  <a:schemeClr val="accent1">
                    <a:lumMod val="75000"/>
                  </a:schemeClr>
                </a:solidFill>
              </a:rPr>
              <a:t> the audience to keep in mind that it</a:t>
            </a:r>
            <a:r>
              <a:rPr lang="en-US" dirty="0">
                <a:solidFill>
                  <a:schemeClr val="accent1">
                    <a:lumMod val="75000"/>
                  </a:schemeClr>
                </a:solidFill>
              </a:rPr>
              <a:t> is always easy for others to suggest that ‘in hindsight’ different decisions or actions would have produced better results. But who knows – would it have? Explain</a:t>
            </a:r>
            <a:r>
              <a:rPr lang="en-US" baseline="0" dirty="0">
                <a:solidFill>
                  <a:schemeClr val="accent1">
                    <a:lumMod val="75000"/>
                  </a:schemeClr>
                </a:solidFill>
              </a:rPr>
              <a:t> that t</a:t>
            </a:r>
            <a:r>
              <a:rPr lang="en-US" dirty="0">
                <a:solidFill>
                  <a:schemeClr val="accent1">
                    <a:lumMod val="75000"/>
                  </a:schemeClr>
                </a:solidFill>
              </a:rPr>
              <a:t>he lessons learned need to be used in a positive way to inform future projects and processes rather than as an excuse for “finger-pointing” or a ‘blame game’.  </a:t>
            </a:r>
          </a:p>
          <a:p>
            <a:pPr>
              <a:defRPr/>
            </a:pPr>
            <a:r>
              <a:rPr lang="en-US" b="1" i="1" dirty="0"/>
              <a:t> </a:t>
            </a:r>
            <a:endParaRPr lang="en-US" dirty="0"/>
          </a:p>
          <a:p>
            <a:pPr>
              <a:defRPr/>
            </a:pPr>
            <a:r>
              <a:rPr lang="en-US" b="1" i="1" u="sng" dirty="0"/>
              <a:t>Next Steps</a:t>
            </a:r>
            <a:endParaRPr lang="en-US" dirty="0"/>
          </a:p>
          <a:p>
            <a:pPr>
              <a:defRPr/>
            </a:pPr>
            <a:r>
              <a:rPr lang="en-US" dirty="0"/>
              <a:t>File the presentation in the project documentation repository.  </a:t>
            </a:r>
          </a:p>
          <a:p>
            <a:pPr>
              <a:defRPr/>
            </a:pPr>
            <a:endParaRPr lang="en-US" dirty="0"/>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B199E26B-51D2-4A6D-B0D5-CD7D20203AAE}" type="slidenum">
              <a:rPr lang="en-US" smtClean="0"/>
              <a:t>1</a:t>
            </a:fld>
            <a:endParaRPr lang="en-US"/>
          </a:p>
        </p:txBody>
      </p:sp>
    </p:spTree>
    <p:extLst>
      <p:ext uri="{BB962C8B-B14F-4D97-AF65-F5344CB8AC3E}">
        <p14:creationId xmlns:p14="http://schemas.microsoft.com/office/powerpoint/2010/main" val="880496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a:r>
            <a:r>
              <a:rPr lang="en-US" baseline="0" dirty="0"/>
              <a:t>o used the deliverables and with what impact.</a:t>
            </a:r>
            <a:endParaRPr lang="en-US" dirty="0"/>
          </a:p>
        </p:txBody>
      </p:sp>
      <p:sp>
        <p:nvSpPr>
          <p:cNvPr id="4" name="Slide Number Placeholder 3"/>
          <p:cNvSpPr>
            <a:spLocks noGrp="1"/>
          </p:cNvSpPr>
          <p:nvPr>
            <p:ph type="sldNum" sz="quarter" idx="10"/>
          </p:nvPr>
        </p:nvSpPr>
        <p:spPr/>
        <p:txBody>
          <a:bodyPr/>
          <a:lstStyle/>
          <a:p>
            <a:fld id="{B199E26B-51D2-4A6D-B0D5-CD7D20203AAE}" type="slidenum">
              <a:rPr lang="en-US" smtClean="0"/>
              <a:t>6</a:t>
            </a:fld>
            <a:endParaRPr lang="en-US"/>
          </a:p>
        </p:txBody>
      </p:sp>
    </p:spTree>
    <p:extLst>
      <p:ext uri="{BB962C8B-B14F-4D97-AF65-F5344CB8AC3E}">
        <p14:creationId xmlns:p14="http://schemas.microsoft.com/office/powerpoint/2010/main" val="58069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any</a:t>
            </a:r>
            <a:r>
              <a:rPr lang="en-US" baseline="0" dirty="0"/>
              <a:t> recommended actions arising from the Lessons Learned or the Project Outcomes.  Alternatively, next steps may be to initiate a new project idea that will be brought forward for approval.</a:t>
            </a:r>
          </a:p>
          <a:p>
            <a:endParaRPr lang="en-US" dirty="0"/>
          </a:p>
        </p:txBody>
      </p:sp>
      <p:sp>
        <p:nvSpPr>
          <p:cNvPr id="4" name="Slide Number Placeholder 3"/>
          <p:cNvSpPr>
            <a:spLocks noGrp="1"/>
          </p:cNvSpPr>
          <p:nvPr>
            <p:ph type="sldNum" sz="quarter" idx="10"/>
          </p:nvPr>
        </p:nvSpPr>
        <p:spPr/>
        <p:txBody>
          <a:bodyPr/>
          <a:lstStyle/>
          <a:p>
            <a:fld id="{B199E26B-51D2-4A6D-B0D5-CD7D20203AAE}" type="slidenum">
              <a:rPr lang="en-US" smtClean="0"/>
              <a:t>9</a:t>
            </a:fld>
            <a:endParaRPr lang="en-US"/>
          </a:p>
        </p:txBody>
      </p:sp>
    </p:spTree>
    <p:extLst>
      <p:ext uri="{BB962C8B-B14F-4D97-AF65-F5344CB8AC3E}">
        <p14:creationId xmlns:p14="http://schemas.microsoft.com/office/powerpoint/2010/main" val="3900452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20ECBDA-59A0-4496-A236-A34C526640D4}"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157318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0ECBDA-59A0-4496-A236-A34C526640D4}"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231068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0ECBDA-59A0-4496-A236-A34C526640D4}"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339305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0ECBDA-59A0-4496-A236-A34C526640D4}"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336625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0ECBDA-59A0-4496-A236-A34C526640D4}"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30865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20ECBDA-59A0-4496-A236-A34C526640D4}"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3406115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20ECBDA-59A0-4496-A236-A34C526640D4}"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260469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20ECBDA-59A0-4496-A236-A34C526640D4}"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2272703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ECBDA-59A0-4496-A236-A34C526640D4}"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355683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0ECBDA-59A0-4496-A236-A34C526640D4}"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2114604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0ECBDA-59A0-4496-A236-A34C526640D4}"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35D292-1836-431F-865A-40B531E758FC}" type="slidenum">
              <a:rPr lang="en-US" smtClean="0"/>
              <a:t>‹#›</a:t>
            </a:fld>
            <a:endParaRPr lang="en-US"/>
          </a:p>
        </p:txBody>
      </p:sp>
    </p:spTree>
    <p:extLst>
      <p:ext uri="{BB962C8B-B14F-4D97-AF65-F5344CB8AC3E}">
        <p14:creationId xmlns:p14="http://schemas.microsoft.com/office/powerpoint/2010/main" val="175817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ECBDA-59A0-4496-A236-A34C526640D4}" type="datetimeFigureOut">
              <a:rPr lang="en-US" smtClean="0"/>
              <a:t>3/22/2019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35D292-1836-431F-865A-40B531E758FC}" type="slidenum">
              <a:rPr lang="en-US" smtClean="0"/>
              <a:t>‹#›</a:t>
            </a:fld>
            <a:endParaRPr lang="en-US"/>
          </a:p>
        </p:txBody>
      </p:sp>
    </p:spTree>
    <p:extLst>
      <p:ext uri="{BB962C8B-B14F-4D97-AF65-F5344CB8AC3E}">
        <p14:creationId xmlns:p14="http://schemas.microsoft.com/office/powerpoint/2010/main" val="4022111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Project Close Out </a:t>
            </a:r>
          </a:p>
        </p:txBody>
      </p:sp>
      <p:sp>
        <p:nvSpPr>
          <p:cNvPr id="3" name="Subtitle 2"/>
          <p:cNvSpPr>
            <a:spLocks noGrp="1"/>
          </p:cNvSpPr>
          <p:nvPr>
            <p:ph type="subTitle" idx="1"/>
          </p:nvPr>
        </p:nvSpPr>
        <p:spPr/>
        <p:txBody>
          <a:bodyPr/>
          <a:lstStyle/>
          <a:p>
            <a:r>
              <a:rPr lang="en-US" dirty="0"/>
              <a:t>Insert project name</a:t>
            </a:r>
          </a:p>
        </p:txBody>
      </p:sp>
      <p:sp>
        <p:nvSpPr>
          <p:cNvPr id="5" name="TextBox 4"/>
          <p:cNvSpPr txBox="1"/>
          <p:nvPr/>
        </p:nvSpPr>
        <p:spPr>
          <a:xfrm>
            <a:off x="529389" y="5855368"/>
            <a:ext cx="4339390" cy="646331"/>
          </a:xfrm>
          <a:prstGeom prst="rect">
            <a:avLst/>
          </a:prstGeom>
          <a:noFill/>
        </p:spPr>
        <p:txBody>
          <a:bodyPr wrap="square" rtlCol="0">
            <a:spAutoFit/>
          </a:bodyPr>
          <a:lstStyle/>
          <a:p>
            <a:r>
              <a:rPr lang="en-US" dirty="0"/>
              <a:t>Presented by:  name and title</a:t>
            </a:r>
          </a:p>
          <a:p>
            <a:r>
              <a:rPr lang="en-US" dirty="0"/>
              <a:t>Date</a:t>
            </a:r>
          </a:p>
        </p:txBody>
      </p:sp>
    </p:spTree>
    <p:extLst>
      <p:ext uri="{BB962C8B-B14F-4D97-AF65-F5344CB8AC3E}">
        <p14:creationId xmlns:p14="http://schemas.microsoft.com/office/powerpoint/2010/main" val="411114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Project Overview</a:t>
            </a:r>
          </a:p>
          <a:p>
            <a:r>
              <a:rPr lang="en-US" dirty="0"/>
              <a:t>Project Deliverables</a:t>
            </a:r>
          </a:p>
          <a:p>
            <a:r>
              <a:rPr lang="en-US" dirty="0"/>
              <a:t>Lessons Learned</a:t>
            </a:r>
          </a:p>
          <a:p>
            <a:r>
              <a:rPr lang="en-US" dirty="0"/>
              <a:t>Project Performance Outcomes</a:t>
            </a:r>
          </a:p>
          <a:p>
            <a:r>
              <a:rPr lang="en-US" dirty="0"/>
              <a:t>Next steps</a:t>
            </a:r>
          </a:p>
        </p:txBody>
      </p:sp>
    </p:spTree>
    <p:extLst>
      <p:ext uri="{BB962C8B-B14F-4D97-AF65-F5344CB8AC3E}">
        <p14:creationId xmlns:p14="http://schemas.microsoft.com/office/powerpoint/2010/main" val="1442850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Overview</a:t>
            </a:r>
          </a:p>
        </p:txBody>
      </p:sp>
      <p:sp>
        <p:nvSpPr>
          <p:cNvPr id="3" name="Content Placeholder 2"/>
          <p:cNvSpPr>
            <a:spLocks noGrp="1"/>
          </p:cNvSpPr>
          <p:nvPr>
            <p:ph idx="1"/>
          </p:nvPr>
        </p:nvSpPr>
        <p:spPr/>
        <p:txBody>
          <a:bodyPr/>
          <a:lstStyle/>
          <a:p>
            <a:r>
              <a:rPr lang="en-US" dirty="0"/>
              <a:t>Project objectives</a:t>
            </a:r>
          </a:p>
          <a:p>
            <a:r>
              <a:rPr lang="en-US" dirty="0"/>
              <a:t>Project scope</a:t>
            </a:r>
          </a:p>
          <a:p>
            <a:r>
              <a:rPr lang="en-US" dirty="0"/>
              <a:t>Project success factors</a:t>
            </a:r>
          </a:p>
        </p:txBody>
      </p:sp>
    </p:spTree>
    <p:extLst>
      <p:ext uri="{BB962C8B-B14F-4D97-AF65-F5344CB8AC3E}">
        <p14:creationId xmlns:p14="http://schemas.microsoft.com/office/powerpoint/2010/main" val="4048446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Team Acknowledgements</a:t>
            </a:r>
          </a:p>
        </p:txBody>
      </p:sp>
      <p:sp>
        <p:nvSpPr>
          <p:cNvPr id="3" name="Content Placeholder 2"/>
          <p:cNvSpPr>
            <a:spLocks noGrp="1"/>
          </p:cNvSpPr>
          <p:nvPr>
            <p:ph idx="1"/>
          </p:nvPr>
        </p:nvSpPr>
        <p:spPr/>
        <p:txBody>
          <a:bodyPr/>
          <a:lstStyle/>
          <a:p>
            <a:r>
              <a:rPr lang="en-US" dirty="0"/>
              <a:t>List people or groups who participated in the project</a:t>
            </a:r>
          </a:p>
        </p:txBody>
      </p:sp>
    </p:spTree>
    <p:extLst>
      <p:ext uri="{BB962C8B-B14F-4D97-AF65-F5344CB8AC3E}">
        <p14:creationId xmlns:p14="http://schemas.microsoft.com/office/powerpoint/2010/main" val="398905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Deliverables</a:t>
            </a:r>
          </a:p>
        </p:txBody>
      </p:sp>
      <p:sp>
        <p:nvSpPr>
          <p:cNvPr id="3" name="Content Placeholder 2"/>
          <p:cNvSpPr>
            <a:spLocks noGrp="1"/>
          </p:cNvSpPr>
          <p:nvPr>
            <p:ph idx="1"/>
          </p:nvPr>
        </p:nvSpPr>
        <p:spPr/>
        <p:txBody>
          <a:bodyPr/>
          <a:lstStyle/>
          <a:p>
            <a:r>
              <a:rPr lang="en-US" dirty="0"/>
              <a:t>List Key deliverables</a:t>
            </a:r>
          </a:p>
        </p:txBody>
      </p:sp>
    </p:spTree>
    <p:extLst>
      <p:ext uri="{BB962C8B-B14F-4D97-AF65-F5344CB8AC3E}">
        <p14:creationId xmlns:p14="http://schemas.microsoft.com/office/powerpoint/2010/main" val="333443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Project Deliverables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287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br>
              <a:rPr lang="en-US" dirty="0"/>
            </a:br>
            <a:endParaRPr lang="en-US" dirty="0"/>
          </a:p>
        </p:txBody>
      </p:sp>
      <p:sp>
        <p:nvSpPr>
          <p:cNvPr id="3" name="Content Placeholder 2"/>
          <p:cNvSpPr>
            <a:spLocks noGrp="1"/>
          </p:cNvSpPr>
          <p:nvPr>
            <p:ph idx="1"/>
          </p:nvPr>
        </p:nvSpPr>
        <p:spPr/>
        <p:txBody>
          <a:bodyPr/>
          <a:lstStyle/>
          <a:p>
            <a:r>
              <a:rPr lang="en-US" dirty="0"/>
              <a:t>Describe top 3-5 lessons learned</a:t>
            </a:r>
          </a:p>
        </p:txBody>
      </p:sp>
    </p:spTree>
    <p:extLst>
      <p:ext uri="{BB962C8B-B14F-4D97-AF65-F5344CB8AC3E}">
        <p14:creationId xmlns:p14="http://schemas.microsoft.com/office/powerpoint/2010/main" val="2810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performance outcomes</a:t>
            </a:r>
          </a:p>
        </p:txBody>
      </p:sp>
      <p:sp>
        <p:nvSpPr>
          <p:cNvPr id="3" name="Content Placeholder 2"/>
          <p:cNvSpPr>
            <a:spLocks noGrp="1"/>
          </p:cNvSpPr>
          <p:nvPr>
            <p:ph idx="1"/>
          </p:nvPr>
        </p:nvSpPr>
        <p:spPr/>
        <p:txBody>
          <a:bodyPr/>
          <a:lstStyle/>
          <a:p>
            <a:r>
              <a:rPr lang="en-US" dirty="0"/>
              <a:t>Success of the product/deliverable</a:t>
            </a:r>
          </a:p>
          <a:p>
            <a:pPr lvl="1"/>
            <a:r>
              <a:rPr lang="en-US" sz="2000" i="1" dirty="0"/>
              <a:t>How well did the product/deliverable meet expectations?</a:t>
            </a:r>
          </a:p>
          <a:p>
            <a:pPr marL="457200" lvl="1" indent="0">
              <a:buNone/>
            </a:pPr>
            <a:endParaRPr lang="en-US" i="1" dirty="0"/>
          </a:p>
          <a:p>
            <a:r>
              <a:rPr lang="en-US" dirty="0"/>
              <a:t>Success of the outcome</a:t>
            </a:r>
          </a:p>
          <a:p>
            <a:pPr marL="685800" lvl="2">
              <a:spcBef>
                <a:spcPts val="1000"/>
              </a:spcBef>
            </a:pPr>
            <a:r>
              <a:rPr lang="en-US" i="1" dirty="0"/>
              <a:t>Has the product/deliverable provided the desired benefits?</a:t>
            </a:r>
          </a:p>
          <a:p>
            <a:endParaRPr lang="en-US" dirty="0"/>
          </a:p>
          <a:p>
            <a:r>
              <a:rPr lang="en-US" dirty="0"/>
              <a:t>Success of the process</a:t>
            </a:r>
          </a:p>
          <a:p>
            <a:pPr marL="685800" lvl="2">
              <a:spcBef>
                <a:spcPts val="1000"/>
              </a:spcBef>
            </a:pPr>
            <a:r>
              <a:rPr lang="en-US" i="1" dirty="0"/>
              <a:t>How well did the processes followed to deliver the product/deliverable work?  (Project Management, System Delivery methodology, other?)</a:t>
            </a:r>
          </a:p>
          <a:p>
            <a:endParaRPr lang="en-US" dirty="0"/>
          </a:p>
          <a:p>
            <a:endParaRPr lang="en-US" dirty="0"/>
          </a:p>
        </p:txBody>
      </p:sp>
    </p:spTree>
    <p:extLst>
      <p:ext uri="{BB962C8B-B14F-4D97-AF65-F5344CB8AC3E}">
        <p14:creationId xmlns:p14="http://schemas.microsoft.com/office/powerpoint/2010/main" val="1709882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3165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64d26ecf-9427-411c-91ce-0410e79f6d0d">FCDSJYTTWTYP-1-1092</_dlc_DocId>
    <_dlc_DocIdUrl xmlns="64d26ecf-9427-411c-91ce-0410e79f6d0d">
      <Url>https://sharepoint.uwaterloo.ca/sites/Portfolio Management/_layouts/15/DocIdRedir.aspx?ID=FCDSJYTTWTYP-1-1092</Url>
      <Description>FCDSJYTTWTYP-1-1092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6A90C148AAAB4A894F83C8B496C647" ma:contentTypeVersion="1" ma:contentTypeDescription="Create a new document." ma:contentTypeScope="" ma:versionID="8550cff5e42f9a9aa14ffe05bc826386">
  <xsd:schema xmlns:xsd="http://www.w3.org/2001/XMLSchema" xmlns:xs="http://www.w3.org/2001/XMLSchema" xmlns:p="http://schemas.microsoft.com/office/2006/metadata/properties" xmlns:ns2="64d26ecf-9427-411c-91ce-0410e79f6d0d" targetNamespace="http://schemas.microsoft.com/office/2006/metadata/properties" ma:root="true" ma:fieldsID="d0d259e22aafd7ad09fbc79da3b3605f" ns2:_="">
    <xsd:import namespace="64d26ecf-9427-411c-91ce-0410e79f6d0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26ecf-9427-411c-91ce-0410e79f6d0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A57970-644B-435D-B97C-EDC179B58931}">
  <ds:schemaRefs>
    <ds:schemaRef ds:uri="http://schemas.microsoft.com/sharepoint/events"/>
  </ds:schemaRefs>
</ds:datastoreItem>
</file>

<file path=customXml/itemProps2.xml><?xml version="1.0" encoding="utf-8"?>
<ds:datastoreItem xmlns:ds="http://schemas.openxmlformats.org/officeDocument/2006/customXml" ds:itemID="{7CC9EBB9-716D-4271-88E7-2C9225B6394A}">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64d26ecf-9427-411c-91ce-0410e79f6d0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FC3DBA0-C69A-4391-A931-D78AA8A21E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26ecf-9427-411c-91ce-0410e79f6d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680BD24-3C54-4EF7-B8CF-7E1F72EA86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184</TotalTime>
  <Words>510</Words>
  <Application>Microsoft Office PowerPoint</Application>
  <PresentationFormat>Widescreen</PresentationFormat>
  <Paragraphs>54</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Project Close Out </vt:lpstr>
      <vt:lpstr>Agenda</vt:lpstr>
      <vt:lpstr>Project Overview</vt:lpstr>
      <vt:lpstr>Project Team Acknowledgements</vt:lpstr>
      <vt:lpstr>Project Deliverables</vt:lpstr>
      <vt:lpstr>Impact of Project Deliverables</vt:lpstr>
      <vt:lpstr>Lessons Learned </vt:lpstr>
      <vt:lpstr>Project performance outcomes</vt:lpstr>
      <vt:lpstr>Next steps</vt:lpstr>
    </vt:vector>
  </TitlesOfParts>
  <Company>University of Waterloo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Close Out</dc:title>
  <dc:creator>Hague, Wendy</dc:creator>
  <cp:lastModifiedBy>Pam Fluttert</cp:lastModifiedBy>
  <cp:revision>12</cp:revision>
  <dcterms:created xsi:type="dcterms:W3CDTF">2015-09-29T19:18:51Z</dcterms:created>
  <dcterms:modified xsi:type="dcterms:W3CDTF">2019-03-22T19:36:36Z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0x010100A16A90C148AAAB4A894F83C8B496C647</vt:lpwstr>
  </property>
  <property fmtid="{D5CDD505-2E9C-101B-9397-08002B2CF9AE}" pid="3" name="_dlc_DocIdItemGuid">
    <vt:lpwstr>bbe8075c-f047-42d3-b946-15b83d824ad5</vt:lpwstr>
  </property>
</Properties>
</file>