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8" r:id="rId3"/>
    <p:sldId id="294" r:id="rId4"/>
    <p:sldId id="298" r:id="rId5"/>
    <p:sldId id="302" r:id="rId6"/>
    <p:sldId id="299" r:id="rId7"/>
    <p:sldId id="300" r:id="rId8"/>
    <p:sldId id="288" r:id="rId9"/>
    <p:sldId id="30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00" autoAdjust="0"/>
    <p:restoredTop sz="79890" autoAdjust="0"/>
  </p:normalViewPr>
  <p:slideViewPr>
    <p:cSldViewPr>
      <p:cViewPr>
        <p:scale>
          <a:sx n="60" d="100"/>
          <a:sy n="60" d="100"/>
        </p:scale>
        <p:origin x="-185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56F83FC-1880-4780-86C5-90238ECB03DE}" type="datetimeFigureOut">
              <a:rPr lang="en-CA" smtClean="0"/>
              <a:t>07/01/2013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3B0849A-BEA9-4019-9B0B-0A0C708769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9378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95F9062-F317-44A8-A1FC-C0E852F71F2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5F2A846-C2A2-4077-A2B2-B80ABC90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4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1122" indent="-288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5573" indent="-23111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7802" indent="-23111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0031" indent="-23111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A4252A-3A56-4A06-A247-C5547F6B164F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C63-F1F8-4C6C-A30A-394E9724478C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E047-BC83-43BD-85A1-431753F78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3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C63-F1F8-4C6C-A30A-394E9724478C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E047-BC83-43BD-85A1-431753F78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1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C63-F1F8-4C6C-A30A-394E9724478C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E047-BC83-43BD-85A1-431753F78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3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C63-F1F8-4C6C-A30A-394E9724478C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E047-BC83-43BD-85A1-431753F78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7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C63-F1F8-4C6C-A30A-394E9724478C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E047-BC83-43BD-85A1-431753F78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8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C63-F1F8-4C6C-A30A-394E9724478C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E047-BC83-43BD-85A1-431753F78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6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C63-F1F8-4C6C-A30A-394E9724478C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E047-BC83-43BD-85A1-431753F78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8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C63-F1F8-4C6C-A30A-394E9724478C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E047-BC83-43BD-85A1-431753F78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9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C63-F1F8-4C6C-A30A-394E9724478C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E047-BC83-43BD-85A1-431753F78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C63-F1F8-4C6C-A30A-394E9724478C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E047-BC83-43BD-85A1-431753F78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7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C63-F1F8-4C6C-A30A-394E9724478C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E047-BC83-43BD-85A1-431753F78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8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58C63-F1F8-4C6C-A30A-394E9724478C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2E047-BC83-43BD-85A1-431753F78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2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waterloo.ca/it-strategic-plan/" TargetMode="External"/><Relationship Id="rId2" Type="http://schemas.openxmlformats.org/officeDocument/2006/relationships/hyperlink" Target="mailto:dave.wallace@uwaterloo.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 Strategic Plan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53200" cy="1752600"/>
          </a:xfrm>
        </p:spPr>
        <p:txBody>
          <a:bodyPr/>
          <a:lstStyle/>
          <a:p>
            <a:r>
              <a:rPr lang="en-US" dirty="0" smtClean="0"/>
              <a:t>Consultation with</a:t>
            </a:r>
            <a:br>
              <a:rPr lang="en-US" dirty="0" smtClean="0"/>
            </a:br>
            <a:r>
              <a:rPr lang="en-US" dirty="0" smtClean="0"/>
              <a:t>Web Advisory Committee</a:t>
            </a:r>
          </a:p>
          <a:p>
            <a:r>
              <a:rPr lang="en-US" dirty="0" smtClean="0"/>
              <a:t>19 December 2012</a:t>
            </a:r>
          </a:p>
        </p:txBody>
      </p:sp>
    </p:spTree>
    <p:extLst>
      <p:ext uri="{BB962C8B-B14F-4D97-AF65-F5344CB8AC3E}">
        <p14:creationId xmlns:p14="http://schemas.microsoft.com/office/powerpoint/2010/main" val="7458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IT Strategic Plan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696200" cy="444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 pitchFamily="34" charset="0"/>
              </a:rPr>
              <a:t>To create an Information Technology (IT) Strategic Plan to advance the state of IT </a:t>
            </a:r>
            <a:r>
              <a:rPr lang="en-US" dirty="0" smtClean="0">
                <a:cs typeface="Calibri" pitchFamily="34" charset="0"/>
              </a:rPr>
              <a:t>to meet </a:t>
            </a:r>
            <a:r>
              <a:rPr lang="en-US" dirty="0">
                <a:cs typeface="Calibri" pitchFamily="34" charset="0"/>
              </a:rPr>
              <a:t>the opportunities for the University of Waterloo over the next 5 years</a:t>
            </a:r>
            <a:r>
              <a:rPr lang="en-US" dirty="0" smtClean="0">
                <a:cs typeface="Calibri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cs typeface="Calibri" pitchFamily="34" charset="0"/>
            </a:endParaRPr>
          </a:p>
          <a:p>
            <a:r>
              <a:rPr lang="en-US" i="1" dirty="0" smtClean="0"/>
              <a:t>A </a:t>
            </a:r>
            <a:r>
              <a:rPr lang="en-US" i="1" dirty="0" err="1" smtClean="0"/>
              <a:t>uWaterloo</a:t>
            </a:r>
            <a:r>
              <a:rPr lang="en-US" i="1" dirty="0" smtClean="0"/>
              <a:t> IT Strategic Plan, not an IST plan! Answers the question of where IT should be headed together.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5606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Deliverables and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cs typeface="Calibri" pitchFamily="34" charset="0"/>
              </a:rPr>
              <a:t>September</a:t>
            </a:r>
            <a:r>
              <a:rPr lang="en-US" dirty="0" smtClean="0">
                <a:cs typeface="Calibri" pitchFamily="34" charset="0"/>
              </a:rPr>
              <a:t>: Planning </a:t>
            </a:r>
            <a:r>
              <a:rPr lang="en-US" dirty="0">
                <a:cs typeface="Calibri" pitchFamily="34" charset="0"/>
              </a:rPr>
              <a:t>and </a:t>
            </a:r>
            <a:r>
              <a:rPr lang="en-US" dirty="0" smtClean="0">
                <a:cs typeface="Calibri" pitchFamily="34" charset="0"/>
              </a:rPr>
              <a:t>organization</a:t>
            </a:r>
            <a:endParaRPr lang="en-US" dirty="0"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cs typeface="Calibri" pitchFamily="34" charset="0"/>
              </a:rPr>
              <a:t>October</a:t>
            </a:r>
            <a:r>
              <a:rPr lang="en-US" dirty="0" smtClean="0">
                <a:cs typeface="Calibri" pitchFamily="34" charset="0"/>
              </a:rPr>
              <a:t>: Info gathering in advance of consultations</a:t>
            </a:r>
          </a:p>
          <a:p>
            <a:r>
              <a:rPr lang="en-US" b="1" dirty="0" smtClean="0">
                <a:cs typeface="Calibri" pitchFamily="34" charset="0"/>
              </a:rPr>
              <a:t>November, December</a:t>
            </a:r>
            <a:r>
              <a:rPr lang="en-US" dirty="0" smtClean="0">
                <a:cs typeface="Calibri" pitchFamily="34" charset="0"/>
              </a:rPr>
              <a:t>: Consultations</a:t>
            </a:r>
          </a:p>
          <a:p>
            <a:r>
              <a:rPr lang="en-US" dirty="0" smtClean="0">
                <a:cs typeface="Calibri" pitchFamily="34" charset="0"/>
              </a:rPr>
              <a:t>By </a:t>
            </a:r>
            <a:r>
              <a:rPr lang="en-US" b="1" dirty="0" smtClean="0">
                <a:cs typeface="Calibri" pitchFamily="34" charset="0"/>
              </a:rPr>
              <a:t>February</a:t>
            </a:r>
            <a:r>
              <a:rPr lang="en-US" dirty="0" smtClean="0">
                <a:cs typeface="Calibri" pitchFamily="34" charset="0"/>
              </a:rPr>
              <a:t>: First Draft Strategic Plan</a:t>
            </a:r>
            <a:endParaRPr lang="en-US" dirty="0"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cs typeface="Calibri" pitchFamily="34" charset="0"/>
              </a:rPr>
              <a:t>Feb/Mar</a:t>
            </a:r>
            <a:r>
              <a:rPr lang="en-US" dirty="0" smtClean="0">
                <a:cs typeface="Calibri" pitchFamily="34" charset="0"/>
              </a:rPr>
              <a:t>: Communications </a:t>
            </a:r>
            <a:r>
              <a:rPr lang="en-US" dirty="0">
                <a:cs typeface="Calibri" pitchFamily="34" charset="0"/>
              </a:rPr>
              <a:t>and </a:t>
            </a:r>
            <a:r>
              <a:rPr lang="en-US" dirty="0" smtClean="0">
                <a:cs typeface="Calibri" pitchFamily="34" charset="0"/>
              </a:rPr>
              <a:t>refinements</a:t>
            </a:r>
            <a:endParaRPr lang="en-US" dirty="0"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cs typeface="Calibri" pitchFamily="34" charset="0"/>
              </a:rPr>
              <a:t>By </a:t>
            </a:r>
            <a:r>
              <a:rPr lang="en-US" b="1" dirty="0" smtClean="0">
                <a:cs typeface="Calibri" pitchFamily="34" charset="0"/>
              </a:rPr>
              <a:t>end April</a:t>
            </a:r>
            <a:r>
              <a:rPr lang="en-US" dirty="0" smtClean="0">
                <a:cs typeface="Calibri" pitchFamily="34" charset="0"/>
              </a:rPr>
              <a:t>: IT Strategic Plan – work starts!</a:t>
            </a:r>
            <a:endParaRPr lang="en-US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76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Strategy Map as “Top Down” Development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dirty="0" smtClean="0"/>
              <a:t>visual approach for organizing your strategic objectives (the things you want to accomplish, where you want to go) in the areas of …</a:t>
            </a:r>
          </a:p>
          <a:p>
            <a:pPr lvl="1"/>
            <a:r>
              <a:rPr lang="en-US" dirty="0" smtClean="0"/>
              <a:t>Stakeholders (people who need our IT services)</a:t>
            </a:r>
          </a:p>
          <a:p>
            <a:pPr lvl="1"/>
            <a:r>
              <a:rPr lang="en-US" dirty="0" smtClean="0"/>
              <a:t>Resource Management (the money)</a:t>
            </a:r>
          </a:p>
          <a:p>
            <a:pPr lvl="1"/>
            <a:r>
              <a:rPr lang="en-US" dirty="0" smtClean="0"/>
              <a:t>Internal Processes (what we do)</a:t>
            </a:r>
          </a:p>
          <a:p>
            <a:pPr lvl="1"/>
            <a:r>
              <a:rPr lang="en-US" dirty="0" smtClean="0"/>
              <a:t>Organizational Capabilities (our skills, capacity)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7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9144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539750" y="6165850"/>
            <a:ext cx="8604250" cy="3587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en-US" sz="800" b="1">
              <a:latin typeface="Lucida Fax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341438"/>
            <a:ext cx="9144000" cy="1008062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2420938"/>
            <a:ext cx="9144000" cy="2808287"/>
          </a:xfrm>
          <a:prstGeom prst="rect">
            <a:avLst/>
          </a:prstGeom>
          <a:solidFill>
            <a:srgbClr val="527D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364163" y="5300663"/>
            <a:ext cx="3779837" cy="936625"/>
          </a:xfrm>
          <a:prstGeom prst="rect">
            <a:avLst/>
          </a:prstGeom>
          <a:solidFill>
            <a:srgbClr val="33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5300663"/>
            <a:ext cx="5292725" cy="936625"/>
          </a:xfrm>
          <a:prstGeom prst="rect">
            <a:avLst/>
          </a:prstGeom>
          <a:solidFill>
            <a:srgbClr val="F07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76200" y="44450"/>
            <a:ext cx="373380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100">
                <a:latin typeface="Calibri" pitchFamily="34" charset="0"/>
              </a:rPr>
              <a:t>Our Purpose </a:t>
            </a:r>
            <a:r>
              <a:rPr lang="en-US" sz="900">
                <a:latin typeface="Calibri" pitchFamily="34" charset="0"/>
              </a:rPr>
              <a:t>(Mission)</a:t>
            </a:r>
            <a:r>
              <a:rPr lang="en-US" sz="1100">
                <a:latin typeface="Calibri" pitchFamily="34" charset="0"/>
              </a:rPr>
              <a:t>:</a:t>
            </a:r>
            <a:r>
              <a:rPr lang="en-US" sz="1100" b="1">
                <a:latin typeface="Calibri" pitchFamily="34" charset="0"/>
              </a:rPr>
              <a:t> </a:t>
            </a:r>
          </a:p>
          <a:p>
            <a:pPr algn="ctr"/>
            <a:r>
              <a:rPr lang="en-CA" sz="1100" b="1">
                <a:latin typeface="Calibri" pitchFamily="34" charset="0"/>
              </a:rPr>
              <a:t>Evolve an exceptional, innovative IT environment to enable engagement, creativity, and impact.</a:t>
            </a:r>
            <a:endParaRPr lang="en-US" sz="1100" b="1">
              <a:latin typeface="Calibri" pitchFamily="34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5334000" y="44450"/>
            <a:ext cx="373380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100">
                <a:latin typeface="Calibri" pitchFamily="34" charset="0"/>
              </a:rPr>
              <a:t>Our Goal for 2018 </a:t>
            </a:r>
            <a:r>
              <a:rPr lang="en-US" sz="900">
                <a:latin typeface="Calibri" pitchFamily="34" charset="0"/>
              </a:rPr>
              <a:t>(Vision 2018)</a:t>
            </a:r>
            <a:r>
              <a:rPr lang="en-US" sz="1100">
                <a:latin typeface="Calibri" pitchFamily="34" charset="0"/>
              </a:rPr>
              <a:t>: </a:t>
            </a:r>
          </a:p>
          <a:p>
            <a:pPr algn="ctr"/>
            <a:r>
              <a:rPr lang="en-US" sz="1100" b="1">
                <a:latin typeface="Calibri" pitchFamily="34" charset="0"/>
              </a:rPr>
              <a:t>Enable the University’s mission through exceptional learning, teaching and research environments.</a:t>
            </a: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3995738" y="0"/>
            <a:ext cx="1143000" cy="620713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Calibri" pitchFamily="34" charset="0"/>
              </a:rPr>
              <a:t>V5.0 Draft uWaterloo</a:t>
            </a:r>
          </a:p>
          <a:p>
            <a:pPr algn="ctr"/>
            <a:r>
              <a:rPr lang="en-US" sz="1200" b="1">
                <a:solidFill>
                  <a:schemeClr val="bg1"/>
                </a:solidFill>
                <a:latin typeface="Calibri" pitchFamily="34" charset="0"/>
              </a:rPr>
              <a:t>IT Community</a:t>
            </a: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762000" y="5410200"/>
            <a:ext cx="1066800" cy="533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en-US" sz="800" b="1">
              <a:latin typeface="Lucida Fax" pitchFamily="18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F3A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34925" y="6453188"/>
            <a:ext cx="935038" cy="228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000" b="1">
                <a:latin typeface="Calibri" pitchFamily="34" charset="0"/>
              </a:rPr>
              <a:t>CORE VALUES</a:t>
            </a:r>
          </a:p>
        </p:txBody>
      </p:sp>
      <p:cxnSp>
        <p:nvCxnSpPr>
          <p:cNvPr id="2063" name="AutoShape 15"/>
          <p:cNvCxnSpPr>
            <a:cxnSpLocks noChangeShapeType="1"/>
          </p:cNvCxnSpPr>
          <p:nvPr/>
        </p:nvCxnSpPr>
        <p:spPr bwMode="auto">
          <a:xfrm>
            <a:off x="1981200" y="36195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2843213" y="6156325"/>
            <a:ext cx="4572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33333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6948488" y="6165850"/>
            <a:ext cx="4572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33333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34925" y="1412875"/>
            <a:ext cx="898525" cy="3810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000" b="1">
                <a:latin typeface="Calibri" pitchFamily="34" charset="0"/>
              </a:rPr>
              <a:t>Stakeholder</a:t>
            </a: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34925" y="3141663"/>
            <a:ext cx="719138" cy="4318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000" b="1">
                <a:latin typeface="Calibri" pitchFamily="34" charset="0"/>
              </a:rPr>
              <a:t>Internal Process</a:t>
            </a: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34925" y="5351463"/>
            <a:ext cx="1079500" cy="4540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000" b="1">
                <a:latin typeface="Calibri" pitchFamily="34" charset="0"/>
              </a:rPr>
              <a:t>Organizational </a:t>
            </a:r>
          </a:p>
          <a:p>
            <a:pPr algn="ctr"/>
            <a:r>
              <a:rPr lang="en-US" sz="1000" b="1">
                <a:latin typeface="Calibri" pitchFamily="34" charset="0"/>
              </a:rPr>
              <a:t>Capabilities</a:t>
            </a: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8066088" y="5373688"/>
            <a:ext cx="1042987" cy="431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000" b="1">
                <a:latin typeface="Calibri" pitchFamily="34" charset="0"/>
              </a:rPr>
              <a:t>Resource Management</a:t>
            </a:r>
          </a:p>
        </p:txBody>
      </p:sp>
      <p:sp>
        <p:nvSpPr>
          <p:cNvPr id="2070" name="AutoShape 24"/>
          <p:cNvSpPr>
            <a:spLocks noChangeArrowheads="1"/>
          </p:cNvSpPr>
          <p:nvPr/>
        </p:nvSpPr>
        <p:spPr bwMode="auto">
          <a:xfrm>
            <a:off x="107950" y="836613"/>
            <a:ext cx="8928100" cy="3603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100">
                <a:latin typeface="Calibri" pitchFamily="34" charset="0"/>
              </a:rPr>
              <a:t>Our Promise to Our Stakeholders:</a:t>
            </a:r>
            <a:r>
              <a:rPr lang="en-US" sz="1200" b="1">
                <a:latin typeface="Calibri" pitchFamily="34" charset="0"/>
              </a:rPr>
              <a:t> Inspiring and supporting the University of Waterloo through technology leadership and excellence. </a:t>
            </a:r>
          </a:p>
        </p:txBody>
      </p:sp>
      <p:sp>
        <p:nvSpPr>
          <p:cNvPr id="2071" name="AutoShape 25"/>
          <p:cNvSpPr>
            <a:spLocks noChangeArrowheads="1"/>
          </p:cNvSpPr>
          <p:nvPr/>
        </p:nvSpPr>
        <p:spPr bwMode="auto">
          <a:xfrm>
            <a:off x="395288" y="1916113"/>
            <a:ext cx="2016125" cy="3603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 b="1">
                <a:latin typeface="Calibri" pitchFamily="34" charset="0"/>
              </a:rPr>
              <a:t>Enable the optimization of  administrative processes across campuses</a:t>
            </a:r>
          </a:p>
        </p:txBody>
      </p:sp>
      <p:sp>
        <p:nvSpPr>
          <p:cNvPr id="2072" name="AutoShape 26"/>
          <p:cNvSpPr>
            <a:spLocks noChangeArrowheads="1"/>
          </p:cNvSpPr>
          <p:nvPr/>
        </p:nvSpPr>
        <p:spPr bwMode="auto">
          <a:xfrm>
            <a:off x="4860925" y="1412875"/>
            <a:ext cx="2232025" cy="381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 b="1">
                <a:latin typeface="Calibri" pitchFamily="34" charset="0"/>
              </a:rPr>
              <a:t>Enable the achievement of uW teaching and student life-learning objectives</a:t>
            </a:r>
          </a:p>
        </p:txBody>
      </p:sp>
      <p:sp>
        <p:nvSpPr>
          <p:cNvPr id="2073" name="AutoShape 27"/>
          <p:cNvSpPr>
            <a:spLocks noChangeArrowheads="1"/>
          </p:cNvSpPr>
          <p:nvPr/>
        </p:nvSpPr>
        <p:spPr bwMode="auto">
          <a:xfrm>
            <a:off x="2195513" y="1412875"/>
            <a:ext cx="1800225" cy="381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 b="1">
                <a:latin typeface="Calibri" pitchFamily="34" charset="0"/>
              </a:rPr>
              <a:t>Enable the achievement of uW research and scholarship objectives </a:t>
            </a:r>
          </a:p>
        </p:txBody>
      </p:sp>
      <p:sp>
        <p:nvSpPr>
          <p:cNvPr id="2074" name="AutoShape 28"/>
          <p:cNvSpPr>
            <a:spLocks noChangeArrowheads="1"/>
          </p:cNvSpPr>
          <p:nvPr/>
        </p:nvSpPr>
        <p:spPr bwMode="auto">
          <a:xfrm>
            <a:off x="3276600" y="1916113"/>
            <a:ext cx="2303463" cy="3603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 b="1">
                <a:latin typeface="Calibri" pitchFamily="34" charset="0"/>
              </a:rPr>
              <a:t>Empower the user and optimize their experience</a:t>
            </a:r>
          </a:p>
        </p:txBody>
      </p:sp>
      <p:cxnSp>
        <p:nvCxnSpPr>
          <p:cNvPr id="2075" name="AutoShape 31"/>
          <p:cNvCxnSpPr>
            <a:cxnSpLocks noChangeShapeType="1"/>
            <a:stCxn id="2074" idx="1"/>
            <a:endCxn id="2071" idx="3"/>
          </p:cNvCxnSpPr>
          <p:nvPr/>
        </p:nvCxnSpPr>
        <p:spPr bwMode="auto">
          <a:xfrm rot="10800000">
            <a:off x="2411413" y="2097088"/>
            <a:ext cx="8651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6" name="AutoShape 32"/>
          <p:cNvCxnSpPr>
            <a:cxnSpLocks noChangeShapeType="1"/>
            <a:stCxn id="2074" idx="0"/>
            <a:endCxn id="2073" idx="3"/>
          </p:cNvCxnSpPr>
          <p:nvPr/>
        </p:nvCxnSpPr>
        <p:spPr bwMode="auto">
          <a:xfrm rot="5400000" flipH="1">
            <a:off x="4056063" y="1543050"/>
            <a:ext cx="312738" cy="4333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7" name="AutoShape 34"/>
          <p:cNvSpPr>
            <a:spLocks noChangeArrowheads="1"/>
          </p:cNvSpPr>
          <p:nvPr/>
        </p:nvSpPr>
        <p:spPr bwMode="auto">
          <a:xfrm>
            <a:off x="2700338" y="2924175"/>
            <a:ext cx="3455987" cy="2174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 b="1">
                <a:latin typeface="Calibri" pitchFamily="34" charset="0"/>
              </a:rPr>
              <a:t>Exchange high quality data and information when, where, and how needed</a:t>
            </a:r>
          </a:p>
        </p:txBody>
      </p:sp>
      <p:sp>
        <p:nvSpPr>
          <p:cNvPr id="2078" name="AutoShape 35"/>
          <p:cNvSpPr>
            <a:spLocks noChangeArrowheads="1"/>
          </p:cNvSpPr>
          <p:nvPr/>
        </p:nvSpPr>
        <p:spPr bwMode="auto">
          <a:xfrm>
            <a:off x="6948488" y="2852738"/>
            <a:ext cx="2160587" cy="3603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 b="1">
                <a:latin typeface="Calibri" pitchFamily="34" charset="0"/>
              </a:rPr>
              <a:t>Enable timely access to the right integrated, cutting-edge information technologies</a:t>
            </a:r>
          </a:p>
        </p:txBody>
      </p:sp>
      <p:cxnSp>
        <p:nvCxnSpPr>
          <p:cNvPr id="2079" name="AutoShape 37"/>
          <p:cNvCxnSpPr>
            <a:cxnSpLocks noChangeShapeType="1"/>
            <a:stCxn id="2078" idx="1"/>
            <a:endCxn id="2077" idx="3"/>
          </p:cNvCxnSpPr>
          <p:nvPr/>
        </p:nvCxnSpPr>
        <p:spPr bwMode="auto">
          <a:xfrm flipH="1">
            <a:off x="6156325" y="3033713"/>
            <a:ext cx="7921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0" name="AutoShape 38"/>
          <p:cNvSpPr>
            <a:spLocks noChangeArrowheads="1"/>
          </p:cNvSpPr>
          <p:nvPr/>
        </p:nvSpPr>
        <p:spPr bwMode="auto">
          <a:xfrm>
            <a:off x="1187450" y="5805488"/>
            <a:ext cx="1871663" cy="3603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 b="1">
                <a:latin typeface="Calibri" pitchFamily="34" charset="0"/>
              </a:rPr>
              <a:t>Build a cohesive, knowledgeable IT community across the campus</a:t>
            </a:r>
          </a:p>
        </p:txBody>
      </p:sp>
      <p:sp>
        <p:nvSpPr>
          <p:cNvPr id="2081" name="AutoShape 39"/>
          <p:cNvSpPr>
            <a:spLocks noChangeArrowheads="1"/>
          </p:cNvSpPr>
          <p:nvPr/>
        </p:nvSpPr>
        <p:spPr bwMode="auto">
          <a:xfrm>
            <a:off x="1187450" y="5373688"/>
            <a:ext cx="1871663" cy="3603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 b="1">
                <a:latin typeface="Calibri" pitchFamily="34" charset="0"/>
              </a:rPr>
              <a:t>Build a culture of pro-active support and technology leadership</a:t>
            </a:r>
          </a:p>
        </p:txBody>
      </p:sp>
      <p:sp>
        <p:nvSpPr>
          <p:cNvPr id="2082" name="AutoShape 40"/>
          <p:cNvSpPr>
            <a:spLocks noChangeArrowheads="1"/>
          </p:cNvSpPr>
          <p:nvPr/>
        </p:nvSpPr>
        <p:spPr bwMode="auto">
          <a:xfrm>
            <a:off x="3132138" y="5373688"/>
            <a:ext cx="2016125" cy="3603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 b="1">
                <a:latin typeface="Calibri" pitchFamily="34" charset="0"/>
              </a:rPr>
              <a:t>Take an University-wide perspective to IT</a:t>
            </a:r>
          </a:p>
        </p:txBody>
      </p:sp>
      <p:sp>
        <p:nvSpPr>
          <p:cNvPr id="2083" name="AutoShape 41"/>
          <p:cNvSpPr>
            <a:spLocks noChangeArrowheads="1"/>
          </p:cNvSpPr>
          <p:nvPr/>
        </p:nvSpPr>
        <p:spPr bwMode="auto">
          <a:xfrm>
            <a:off x="3132138" y="5805488"/>
            <a:ext cx="2017712" cy="3603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 b="1">
                <a:latin typeface="Calibri" pitchFamily="34" charset="0"/>
              </a:rPr>
              <a:t>Build collaborative relationships with our Stakeholders and each other</a:t>
            </a:r>
          </a:p>
        </p:txBody>
      </p:sp>
      <p:sp>
        <p:nvSpPr>
          <p:cNvPr id="2084" name="AutoShape 42"/>
          <p:cNvSpPr>
            <a:spLocks noChangeArrowheads="1"/>
          </p:cNvSpPr>
          <p:nvPr/>
        </p:nvSpPr>
        <p:spPr bwMode="auto">
          <a:xfrm>
            <a:off x="5651500" y="5373688"/>
            <a:ext cx="2305050" cy="3603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 b="1">
                <a:latin typeface="Calibri" pitchFamily="34" charset="0"/>
              </a:rPr>
              <a:t>Make the necessary technology infrastructure and resource investments</a:t>
            </a:r>
          </a:p>
        </p:txBody>
      </p:sp>
      <p:sp>
        <p:nvSpPr>
          <p:cNvPr id="2085" name="AutoShape 44"/>
          <p:cNvSpPr>
            <a:spLocks noChangeArrowheads="1"/>
          </p:cNvSpPr>
          <p:nvPr/>
        </p:nvSpPr>
        <p:spPr bwMode="auto">
          <a:xfrm>
            <a:off x="5651500" y="5805488"/>
            <a:ext cx="2305050" cy="3603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 b="1">
                <a:latin typeface="Calibri" pitchFamily="34" charset="0"/>
              </a:rPr>
              <a:t>Optimize the allocation and use of our financial, technology, and human resources</a:t>
            </a:r>
          </a:p>
        </p:txBody>
      </p:sp>
      <p:sp>
        <p:nvSpPr>
          <p:cNvPr id="2086" name="AutoShape 45"/>
          <p:cNvSpPr>
            <a:spLocks noChangeArrowheads="1"/>
          </p:cNvSpPr>
          <p:nvPr/>
        </p:nvSpPr>
        <p:spPr bwMode="auto">
          <a:xfrm>
            <a:off x="3708400" y="4581525"/>
            <a:ext cx="1439863" cy="5032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 b="1">
                <a:latin typeface="Calibri" pitchFamily="34" charset="0"/>
              </a:rPr>
              <a:t>Understand </a:t>
            </a:r>
          </a:p>
          <a:p>
            <a:pPr algn="ctr"/>
            <a:r>
              <a:rPr lang="en-US" sz="800" b="1">
                <a:latin typeface="Calibri" pitchFamily="34" charset="0"/>
              </a:rPr>
              <a:t>the needs of our Stakeholders</a:t>
            </a:r>
          </a:p>
        </p:txBody>
      </p:sp>
      <p:sp>
        <p:nvSpPr>
          <p:cNvPr id="2087" name="AutoShape 46"/>
          <p:cNvSpPr>
            <a:spLocks noChangeArrowheads="1"/>
          </p:cNvSpPr>
          <p:nvPr/>
        </p:nvSpPr>
        <p:spPr bwMode="auto">
          <a:xfrm>
            <a:off x="2339975" y="3860800"/>
            <a:ext cx="1368425" cy="5048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 b="1">
                <a:latin typeface="Calibri" pitchFamily="34" charset="0"/>
              </a:rPr>
              <a:t>Continuously improve and optimize IT processes, workflow, and platforms</a:t>
            </a:r>
          </a:p>
        </p:txBody>
      </p:sp>
      <p:sp>
        <p:nvSpPr>
          <p:cNvPr id="2088" name="AutoShape 47"/>
          <p:cNvSpPr>
            <a:spLocks noChangeArrowheads="1"/>
          </p:cNvSpPr>
          <p:nvPr/>
        </p:nvSpPr>
        <p:spPr bwMode="auto">
          <a:xfrm>
            <a:off x="107950" y="4581525"/>
            <a:ext cx="2378075" cy="5032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 b="1">
                <a:latin typeface="Calibri" pitchFamily="34" charset="0"/>
              </a:rPr>
              <a:t>Define IT accountabilities, responsibilities and authorities, available</a:t>
            </a:r>
            <a:r>
              <a:rPr lang="en-US" sz="800">
                <a:latin typeface="Calibri" pitchFamily="34" charset="0"/>
              </a:rPr>
              <a:t> </a:t>
            </a:r>
            <a:r>
              <a:rPr lang="en-US" sz="800" b="1">
                <a:latin typeface="Calibri" pitchFamily="34" charset="0"/>
              </a:rPr>
              <a:t>resources, and supports, and clearly communicate this to our Stakeholders </a:t>
            </a:r>
          </a:p>
        </p:txBody>
      </p:sp>
      <p:sp>
        <p:nvSpPr>
          <p:cNvPr id="2089" name="AutoShape 48"/>
          <p:cNvSpPr>
            <a:spLocks noChangeArrowheads="1"/>
          </p:cNvSpPr>
          <p:nvPr/>
        </p:nvSpPr>
        <p:spPr bwMode="auto">
          <a:xfrm>
            <a:off x="2700338" y="3284538"/>
            <a:ext cx="3455987" cy="3603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 b="1">
                <a:latin typeface="Calibri" pitchFamily="34" charset="0"/>
              </a:rPr>
              <a:t>Maintain a secure, reliable, accessible, and useable information and technology environment</a:t>
            </a:r>
          </a:p>
        </p:txBody>
      </p:sp>
      <p:cxnSp>
        <p:nvCxnSpPr>
          <p:cNvPr id="2090" name="AutoShape 49"/>
          <p:cNvCxnSpPr>
            <a:cxnSpLocks noChangeShapeType="1"/>
            <a:stCxn id="2088" idx="0"/>
            <a:endCxn id="2116" idx="1"/>
          </p:cNvCxnSpPr>
          <p:nvPr/>
        </p:nvCxnSpPr>
        <p:spPr bwMode="auto">
          <a:xfrm rot="-5400000">
            <a:off x="1277938" y="2655888"/>
            <a:ext cx="1944687" cy="19065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1" name="AutoShape 50"/>
          <p:cNvCxnSpPr>
            <a:cxnSpLocks noChangeShapeType="1"/>
            <a:stCxn id="2087" idx="1"/>
            <a:endCxn id="2116" idx="1"/>
          </p:cNvCxnSpPr>
          <p:nvPr/>
        </p:nvCxnSpPr>
        <p:spPr bwMode="auto">
          <a:xfrm rot="10800000" flipH="1">
            <a:off x="2339975" y="2636838"/>
            <a:ext cx="863600" cy="1476375"/>
          </a:xfrm>
          <a:prstGeom prst="curvedConnector3">
            <a:avLst>
              <a:gd name="adj1" fmla="val -2647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2" name="AutoShape 51"/>
          <p:cNvCxnSpPr>
            <a:cxnSpLocks noChangeShapeType="1"/>
            <a:stCxn id="2087" idx="0"/>
            <a:endCxn id="2089" idx="2"/>
          </p:cNvCxnSpPr>
          <p:nvPr/>
        </p:nvCxnSpPr>
        <p:spPr bwMode="auto">
          <a:xfrm rot="-5400000">
            <a:off x="3618707" y="3050381"/>
            <a:ext cx="215900" cy="140493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3" name="AutoShape 52"/>
          <p:cNvCxnSpPr>
            <a:cxnSpLocks noChangeShapeType="1"/>
            <a:stCxn id="2089" idx="0"/>
            <a:endCxn id="2077" idx="2"/>
          </p:cNvCxnSpPr>
          <p:nvPr/>
        </p:nvCxnSpPr>
        <p:spPr bwMode="auto">
          <a:xfrm flipV="1">
            <a:off x="4429125" y="3141663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94" name="AutoShape 55"/>
          <p:cNvSpPr>
            <a:spLocks noChangeArrowheads="1"/>
          </p:cNvSpPr>
          <p:nvPr/>
        </p:nvSpPr>
        <p:spPr bwMode="auto">
          <a:xfrm>
            <a:off x="7308850" y="4510088"/>
            <a:ext cx="1439863" cy="647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 b="1">
                <a:latin typeface="Calibri" pitchFamily="34" charset="0"/>
              </a:rPr>
              <a:t>Understand, foster and leverage trends and innovations in information technologies</a:t>
            </a:r>
          </a:p>
        </p:txBody>
      </p:sp>
      <p:sp>
        <p:nvSpPr>
          <p:cNvPr id="2095" name="AutoShape 56"/>
          <p:cNvSpPr>
            <a:spLocks noChangeArrowheads="1"/>
          </p:cNvSpPr>
          <p:nvPr/>
        </p:nvSpPr>
        <p:spPr bwMode="auto">
          <a:xfrm>
            <a:off x="3851275" y="3860800"/>
            <a:ext cx="1152525" cy="5048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 b="1">
                <a:latin typeface="Calibri" pitchFamily="34" charset="0"/>
              </a:rPr>
              <a:t>Ensure data security, integrity, and privacy </a:t>
            </a:r>
          </a:p>
        </p:txBody>
      </p:sp>
      <p:cxnSp>
        <p:nvCxnSpPr>
          <p:cNvPr id="2096" name="AutoShape 57"/>
          <p:cNvCxnSpPr>
            <a:cxnSpLocks noChangeShapeType="1"/>
            <a:stCxn id="2095" idx="0"/>
            <a:endCxn id="2089" idx="2"/>
          </p:cNvCxnSpPr>
          <p:nvPr/>
        </p:nvCxnSpPr>
        <p:spPr bwMode="auto">
          <a:xfrm rot="-5400000">
            <a:off x="4320382" y="3752056"/>
            <a:ext cx="215900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7" name="AutoShape 59"/>
          <p:cNvCxnSpPr>
            <a:cxnSpLocks noChangeShapeType="1"/>
            <a:stCxn id="2116" idx="0"/>
            <a:endCxn id="2074" idx="2"/>
          </p:cNvCxnSpPr>
          <p:nvPr/>
        </p:nvCxnSpPr>
        <p:spPr bwMode="auto">
          <a:xfrm rot="-5400000">
            <a:off x="4320382" y="2383631"/>
            <a:ext cx="215900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98" name="AutoShape 61"/>
          <p:cNvSpPr>
            <a:spLocks noChangeArrowheads="1"/>
          </p:cNvSpPr>
          <p:nvPr/>
        </p:nvSpPr>
        <p:spPr bwMode="auto">
          <a:xfrm>
            <a:off x="5651500" y="4510088"/>
            <a:ext cx="1441450" cy="647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 b="1">
                <a:latin typeface="Calibri" pitchFamily="34" charset="0"/>
              </a:rPr>
              <a:t>Provide knowledgeable, pro-active insights, advice, and solutions through effective governance</a:t>
            </a:r>
            <a:endParaRPr lang="en-US" sz="800">
              <a:latin typeface="Calibri" pitchFamily="34" charset="0"/>
            </a:endParaRPr>
          </a:p>
        </p:txBody>
      </p:sp>
      <p:cxnSp>
        <p:nvCxnSpPr>
          <p:cNvPr id="2099" name="AutoShape 62"/>
          <p:cNvCxnSpPr>
            <a:cxnSpLocks noChangeShapeType="1"/>
            <a:stCxn id="2094" idx="1"/>
            <a:endCxn id="2098" idx="3"/>
          </p:cNvCxnSpPr>
          <p:nvPr/>
        </p:nvCxnSpPr>
        <p:spPr bwMode="auto">
          <a:xfrm flipH="1">
            <a:off x="7092950" y="4833938"/>
            <a:ext cx="215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0" name="AutoShape 63"/>
          <p:cNvCxnSpPr>
            <a:cxnSpLocks noChangeShapeType="1"/>
            <a:stCxn id="2098" idx="1"/>
            <a:endCxn id="2086" idx="3"/>
          </p:cNvCxnSpPr>
          <p:nvPr/>
        </p:nvCxnSpPr>
        <p:spPr bwMode="auto">
          <a:xfrm flipH="1">
            <a:off x="5148263" y="483393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1" name="AutoShape 64"/>
          <p:cNvCxnSpPr>
            <a:cxnSpLocks noChangeShapeType="1"/>
            <a:stCxn id="2094" idx="0"/>
            <a:endCxn id="2078" idx="2"/>
          </p:cNvCxnSpPr>
          <p:nvPr/>
        </p:nvCxnSpPr>
        <p:spPr bwMode="auto">
          <a:xfrm flipV="1">
            <a:off x="8029575" y="3213100"/>
            <a:ext cx="0" cy="1296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2" name="AutoShape 65"/>
          <p:cNvCxnSpPr>
            <a:cxnSpLocks noChangeShapeType="1"/>
            <a:stCxn id="2086" idx="1"/>
            <a:endCxn id="2088" idx="3"/>
          </p:cNvCxnSpPr>
          <p:nvPr/>
        </p:nvCxnSpPr>
        <p:spPr bwMode="auto">
          <a:xfrm flipH="1">
            <a:off x="2486025" y="4833938"/>
            <a:ext cx="12223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3" name="AutoShape 66"/>
          <p:cNvSpPr>
            <a:spLocks noChangeArrowheads="1"/>
          </p:cNvSpPr>
          <p:nvPr/>
        </p:nvSpPr>
        <p:spPr bwMode="auto">
          <a:xfrm>
            <a:off x="2843213" y="5148263"/>
            <a:ext cx="4572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33333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AutoShape 67"/>
          <p:cNvSpPr>
            <a:spLocks noChangeArrowheads="1"/>
          </p:cNvSpPr>
          <p:nvPr/>
        </p:nvSpPr>
        <p:spPr bwMode="auto">
          <a:xfrm>
            <a:off x="6948488" y="5157788"/>
            <a:ext cx="4572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33333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5" name="AutoShape 69"/>
          <p:cNvSpPr>
            <a:spLocks noChangeArrowheads="1"/>
          </p:cNvSpPr>
          <p:nvPr/>
        </p:nvSpPr>
        <p:spPr bwMode="auto">
          <a:xfrm>
            <a:off x="1333500" y="6453188"/>
            <a:ext cx="935038" cy="2889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900" b="1">
                <a:latin typeface="Calibri" pitchFamily="34" charset="0"/>
              </a:rPr>
              <a:t>Service</a:t>
            </a:r>
          </a:p>
        </p:txBody>
      </p:sp>
      <p:sp>
        <p:nvSpPr>
          <p:cNvPr id="2106" name="AutoShape 70"/>
          <p:cNvSpPr>
            <a:spLocks noChangeArrowheads="1"/>
          </p:cNvSpPr>
          <p:nvPr/>
        </p:nvSpPr>
        <p:spPr bwMode="auto">
          <a:xfrm>
            <a:off x="2916238" y="6453188"/>
            <a:ext cx="1511300" cy="2889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900" b="1">
                <a:latin typeface="Calibri" pitchFamily="34" charset="0"/>
              </a:rPr>
              <a:t>Openness &amp; Collaboration</a:t>
            </a:r>
          </a:p>
        </p:txBody>
      </p:sp>
      <p:sp>
        <p:nvSpPr>
          <p:cNvPr id="2107" name="AutoShape 72"/>
          <p:cNvSpPr>
            <a:spLocks noChangeArrowheads="1"/>
          </p:cNvSpPr>
          <p:nvPr/>
        </p:nvSpPr>
        <p:spPr bwMode="auto">
          <a:xfrm>
            <a:off x="5076825" y="6453188"/>
            <a:ext cx="1366838" cy="2889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900" b="1">
                <a:latin typeface="Calibri" pitchFamily="34" charset="0"/>
              </a:rPr>
              <a:t>Knowledge &amp;  Creativity</a:t>
            </a:r>
          </a:p>
        </p:txBody>
      </p:sp>
      <p:sp>
        <p:nvSpPr>
          <p:cNvPr id="2108" name="AutoShape 74"/>
          <p:cNvSpPr>
            <a:spLocks noChangeArrowheads="1"/>
          </p:cNvSpPr>
          <p:nvPr/>
        </p:nvSpPr>
        <p:spPr bwMode="auto">
          <a:xfrm>
            <a:off x="7235825" y="6453188"/>
            <a:ext cx="1368425" cy="2889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900" b="1">
                <a:latin typeface="Calibri" pitchFamily="34" charset="0"/>
              </a:rPr>
              <a:t>Operational Excellence</a:t>
            </a:r>
          </a:p>
        </p:txBody>
      </p:sp>
      <p:sp>
        <p:nvSpPr>
          <p:cNvPr id="2109" name="AutoShape 61"/>
          <p:cNvSpPr>
            <a:spLocks noChangeArrowheads="1"/>
          </p:cNvSpPr>
          <p:nvPr/>
        </p:nvSpPr>
        <p:spPr bwMode="auto">
          <a:xfrm>
            <a:off x="5689600" y="3860800"/>
            <a:ext cx="1690688" cy="431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 b="1">
                <a:latin typeface="Calibri" pitchFamily="34" charset="0"/>
              </a:rPr>
              <a:t>Take a design approach to IT development and implementation </a:t>
            </a:r>
          </a:p>
        </p:txBody>
      </p:sp>
      <p:cxnSp>
        <p:nvCxnSpPr>
          <p:cNvPr id="2110" name="AutoShape 57"/>
          <p:cNvCxnSpPr>
            <a:cxnSpLocks noChangeShapeType="1"/>
            <a:stCxn id="2086" idx="0"/>
            <a:endCxn id="2087" idx="2"/>
          </p:cNvCxnSpPr>
          <p:nvPr/>
        </p:nvCxnSpPr>
        <p:spPr bwMode="auto">
          <a:xfrm rot="5400000" flipH="1">
            <a:off x="3618707" y="3771106"/>
            <a:ext cx="215900" cy="140493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1" name="AutoShape 57"/>
          <p:cNvCxnSpPr>
            <a:cxnSpLocks noChangeShapeType="1"/>
            <a:stCxn id="2086" idx="0"/>
            <a:endCxn id="2095" idx="2"/>
          </p:cNvCxnSpPr>
          <p:nvPr/>
        </p:nvCxnSpPr>
        <p:spPr bwMode="auto">
          <a:xfrm rot="5400000" flipH="1">
            <a:off x="4320382" y="4472781"/>
            <a:ext cx="215900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2" name="AutoShape 52"/>
          <p:cNvCxnSpPr>
            <a:cxnSpLocks noChangeShapeType="1"/>
            <a:stCxn id="2089" idx="3"/>
            <a:endCxn id="2078" idx="2"/>
          </p:cNvCxnSpPr>
          <p:nvPr/>
        </p:nvCxnSpPr>
        <p:spPr bwMode="auto">
          <a:xfrm flipV="1">
            <a:off x="6156325" y="3213100"/>
            <a:ext cx="1873250" cy="2524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3" name="AutoShape 57"/>
          <p:cNvCxnSpPr>
            <a:cxnSpLocks noChangeShapeType="1"/>
            <a:stCxn id="2109" idx="0"/>
            <a:endCxn id="2089" idx="3"/>
          </p:cNvCxnSpPr>
          <p:nvPr/>
        </p:nvCxnSpPr>
        <p:spPr bwMode="auto">
          <a:xfrm rot="5400000" flipH="1">
            <a:off x="6148388" y="3473450"/>
            <a:ext cx="395287" cy="3794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4" name="AutoShape 57"/>
          <p:cNvCxnSpPr>
            <a:cxnSpLocks noChangeShapeType="1"/>
            <a:stCxn id="2086" idx="0"/>
            <a:endCxn id="2109" idx="2"/>
          </p:cNvCxnSpPr>
          <p:nvPr/>
        </p:nvCxnSpPr>
        <p:spPr bwMode="auto">
          <a:xfrm rot="-5400000">
            <a:off x="5337969" y="3383756"/>
            <a:ext cx="288925" cy="210661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5" name="AutoShape 57"/>
          <p:cNvCxnSpPr>
            <a:cxnSpLocks noChangeShapeType="1"/>
            <a:stCxn id="2094" idx="0"/>
            <a:endCxn id="2109" idx="3"/>
          </p:cNvCxnSpPr>
          <p:nvPr/>
        </p:nvCxnSpPr>
        <p:spPr bwMode="auto">
          <a:xfrm rot="5400000" flipH="1">
            <a:off x="7488238" y="3968750"/>
            <a:ext cx="433388" cy="6492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16" name="AutoShape 29"/>
          <p:cNvSpPr>
            <a:spLocks noChangeArrowheads="1"/>
          </p:cNvSpPr>
          <p:nvPr/>
        </p:nvSpPr>
        <p:spPr bwMode="auto">
          <a:xfrm>
            <a:off x="3203575" y="2492375"/>
            <a:ext cx="2447925" cy="2889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 b="1">
                <a:latin typeface="Calibri" pitchFamily="34" charset="0"/>
              </a:rPr>
              <a:t>Be easy to do business with</a:t>
            </a:r>
          </a:p>
        </p:txBody>
      </p:sp>
      <p:sp>
        <p:nvSpPr>
          <p:cNvPr id="2117" name="AutoShape 27"/>
          <p:cNvSpPr>
            <a:spLocks noChangeArrowheads="1"/>
          </p:cNvSpPr>
          <p:nvPr/>
        </p:nvSpPr>
        <p:spPr bwMode="auto">
          <a:xfrm>
            <a:off x="7019925" y="1916113"/>
            <a:ext cx="1439863" cy="3603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 b="1">
                <a:latin typeface="Calibri" pitchFamily="34" charset="0"/>
              </a:rPr>
              <a:t>Enable University outreach activities</a:t>
            </a:r>
          </a:p>
        </p:txBody>
      </p:sp>
      <p:cxnSp>
        <p:nvCxnSpPr>
          <p:cNvPr id="2118" name="AutoShape 31"/>
          <p:cNvCxnSpPr>
            <a:cxnSpLocks noChangeShapeType="1"/>
            <a:stCxn id="2074" idx="3"/>
            <a:endCxn id="2117" idx="1"/>
          </p:cNvCxnSpPr>
          <p:nvPr/>
        </p:nvCxnSpPr>
        <p:spPr bwMode="auto">
          <a:xfrm>
            <a:off x="5580063" y="2097088"/>
            <a:ext cx="14398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9" name="AutoShape 32"/>
          <p:cNvCxnSpPr>
            <a:cxnSpLocks noChangeShapeType="1"/>
            <a:stCxn id="2074" idx="0"/>
            <a:endCxn id="2072" idx="1"/>
          </p:cNvCxnSpPr>
          <p:nvPr/>
        </p:nvCxnSpPr>
        <p:spPr bwMode="auto">
          <a:xfrm rot="-5400000">
            <a:off x="4488656" y="1543844"/>
            <a:ext cx="312738" cy="4318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0" name="AutoShape 52"/>
          <p:cNvCxnSpPr>
            <a:cxnSpLocks noChangeShapeType="1"/>
            <a:stCxn id="2077" idx="0"/>
            <a:endCxn id="2116" idx="2"/>
          </p:cNvCxnSpPr>
          <p:nvPr/>
        </p:nvCxnSpPr>
        <p:spPr bwMode="auto">
          <a:xfrm flipH="1" flipV="1">
            <a:off x="4427538" y="2781300"/>
            <a:ext cx="1587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1" name="AutoShape 57"/>
          <p:cNvCxnSpPr>
            <a:cxnSpLocks noChangeShapeType="1"/>
            <a:stCxn id="2078" idx="0"/>
            <a:endCxn id="2116" idx="3"/>
          </p:cNvCxnSpPr>
          <p:nvPr/>
        </p:nvCxnSpPr>
        <p:spPr bwMode="auto">
          <a:xfrm rot="5400000" flipH="1">
            <a:off x="6732588" y="1555750"/>
            <a:ext cx="215900" cy="23780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8735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86"/>
            <a:ext cx="8229600" cy="1043174"/>
          </a:xfrm>
        </p:spPr>
        <p:txBody>
          <a:bodyPr/>
          <a:lstStyle/>
          <a:p>
            <a:r>
              <a:rPr lang="en-US" dirty="0" smtClean="0"/>
              <a:t>8 Emerging Themes for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6448"/>
            <a:ext cx="8229600" cy="442408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Enabling Research</a:t>
            </a:r>
            <a:r>
              <a:rPr lang="en-US" sz="2400" dirty="0"/>
              <a:t> – </a:t>
            </a:r>
            <a:r>
              <a:rPr lang="en-US" sz="2400" dirty="0" smtClean="0"/>
              <a:t>common services, local </a:t>
            </a:r>
            <a:r>
              <a:rPr lang="en-US" sz="2400" dirty="0"/>
              <a:t>specialty </a:t>
            </a:r>
            <a:r>
              <a:rPr lang="en-US" sz="2400" dirty="0" smtClean="0"/>
              <a:t>support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Supporting </a:t>
            </a:r>
            <a:r>
              <a:rPr lang="en-US" sz="2400" b="1" dirty="0" smtClean="0"/>
              <a:t>Student-Life </a:t>
            </a:r>
            <a:r>
              <a:rPr lang="en-US" sz="2400" dirty="0" smtClean="0"/>
              <a:t>– services, </a:t>
            </a:r>
            <a:r>
              <a:rPr lang="en-US" sz="2400" dirty="0"/>
              <a:t>support to </a:t>
            </a:r>
            <a:r>
              <a:rPr lang="en-US" sz="2400" dirty="0" smtClean="0"/>
              <a:t>student use of technologies </a:t>
            </a:r>
            <a:r>
              <a:rPr lang="en-US" sz="2400" dirty="0"/>
              <a:t>in </a:t>
            </a:r>
            <a:r>
              <a:rPr lang="en-US" sz="2400" dirty="0" smtClean="0"/>
              <a:t>life </a:t>
            </a:r>
            <a:r>
              <a:rPr lang="en-US" sz="2400" dirty="0"/>
              <a:t>and study, </a:t>
            </a:r>
            <a:r>
              <a:rPr lang="en-US" sz="2400" dirty="0" smtClean="0"/>
              <a:t>environment for </a:t>
            </a:r>
            <a:r>
              <a:rPr lang="en-US" sz="2400" dirty="0"/>
              <a:t>expanding </a:t>
            </a:r>
            <a:r>
              <a:rPr lang="en-US" sz="2400" dirty="0" smtClean="0"/>
              <a:t>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Enabling the Learning Environment </a:t>
            </a:r>
            <a:r>
              <a:rPr lang="en-US" sz="2400" dirty="0" smtClean="0"/>
              <a:t>– IT </a:t>
            </a:r>
            <a:r>
              <a:rPr lang="en-US" sz="2400" dirty="0"/>
              <a:t>services and support for technologies in their application to the learning </a:t>
            </a:r>
            <a:r>
              <a:rPr lang="en-US" sz="2400" dirty="0" smtClean="0"/>
              <a:t>environment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Information </a:t>
            </a:r>
            <a:r>
              <a:rPr lang="en-US" sz="2400" b="1" dirty="0"/>
              <a:t>Management</a:t>
            </a:r>
            <a:r>
              <a:rPr lang="en-US" sz="2400" dirty="0"/>
              <a:t> </a:t>
            </a:r>
            <a:r>
              <a:rPr lang="en-US" sz="2400" dirty="0" smtClean="0"/>
              <a:t>–access </a:t>
            </a:r>
            <a:r>
              <a:rPr lang="en-US" sz="2400" dirty="0"/>
              <a:t>to information </a:t>
            </a:r>
            <a:r>
              <a:rPr lang="en-US" sz="2400" dirty="0" smtClean="0"/>
              <a:t>to facilitate </a:t>
            </a:r>
            <a:r>
              <a:rPr lang="en-US" sz="2400" dirty="0"/>
              <a:t>use of data, while maintaining security and </a:t>
            </a:r>
            <a:r>
              <a:rPr lang="en-US" sz="2400" dirty="0" smtClean="0"/>
              <a:t>privacy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986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86"/>
            <a:ext cx="8229600" cy="1043174"/>
          </a:xfrm>
        </p:spPr>
        <p:txBody>
          <a:bodyPr/>
          <a:lstStyle/>
          <a:p>
            <a:r>
              <a:rPr lang="en-US" dirty="0" smtClean="0"/>
              <a:t>Emerging Themes for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8870"/>
            <a:ext cx="8229600" cy="469302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2400" b="1" dirty="0" smtClean="0"/>
              <a:t>Governance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en-US" sz="2400" dirty="0" smtClean="0"/>
              <a:t>transparent</a:t>
            </a:r>
            <a:r>
              <a:rPr lang="en-US" sz="2400" dirty="0"/>
              <a:t>, effective, </a:t>
            </a:r>
            <a:r>
              <a:rPr lang="en-US" sz="2400" dirty="0" smtClean="0"/>
              <a:t>participatory decisions</a:t>
            </a:r>
            <a:endParaRPr lang="en-US" sz="2400" dirty="0"/>
          </a:p>
          <a:p>
            <a:pPr marL="514350" indent="-514350">
              <a:buFont typeface="+mj-lt"/>
              <a:buAutoNum type="arabicPeriod" startAt="5"/>
            </a:pPr>
            <a:r>
              <a:rPr lang="en-US" sz="2400" b="1" dirty="0" smtClean="0"/>
              <a:t>Supporting Business Processes </a:t>
            </a:r>
            <a:r>
              <a:rPr lang="en-US" sz="2400" dirty="0" smtClean="0"/>
              <a:t>– </a:t>
            </a:r>
            <a:r>
              <a:rPr lang="en-US" sz="2400" dirty="0"/>
              <a:t>support </a:t>
            </a:r>
            <a:r>
              <a:rPr lang="en-US" sz="2400" dirty="0" smtClean="0"/>
              <a:t>admin functions </a:t>
            </a:r>
            <a:r>
              <a:rPr lang="en-US" sz="2400" dirty="0"/>
              <a:t>by providing effective, efficient, and user friendly </a:t>
            </a:r>
            <a:r>
              <a:rPr lang="en-US" sz="2400" dirty="0" smtClean="0"/>
              <a:t>applications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400" b="1" dirty="0"/>
              <a:t>Re-focusing Client Service </a:t>
            </a:r>
            <a:r>
              <a:rPr lang="en-US" sz="2400" dirty="0" smtClean="0"/>
              <a:t>– </a:t>
            </a:r>
            <a:r>
              <a:rPr lang="en-US" sz="2400" dirty="0"/>
              <a:t>focus our decisions, support, and evolution of technologies in collaboration with our </a:t>
            </a:r>
            <a:r>
              <a:rPr lang="en-US" sz="2400" dirty="0" smtClean="0"/>
              <a:t>users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400" b="1" dirty="0" smtClean="0"/>
              <a:t>Campus Integrations –</a:t>
            </a:r>
            <a:r>
              <a:rPr lang="en-US" sz="2400" dirty="0" smtClean="0"/>
              <a:t> </a:t>
            </a:r>
            <a:r>
              <a:rPr lang="en-US" sz="2400" dirty="0"/>
              <a:t>enable collaboration in IT </a:t>
            </a:r>
            <a:r>
              <a:rPr lang="en-US" sz="2400" dirty="0" smtClean="0"/>
              <a:t>support </a:t>
            </a:r>
            <a:r>
              <a:rPr lang="en-US" sz="2400" dirty="0"/>
              <a:t>and </a:t>
            </a:r>
            <a:r>
              <a:rPr lang="en-US" sz="2400" dirty="0" smtClean="0"/>
              <a:t>development in our design and architecture; federated IT</a:t>
            </a:r>
          </a:p>
          <a:p>
            <a:pPr marL="0" indent="0">
              <a:buNone/>
            </a:pPr>
            <a:r>
              <a:rPr lang="en-US" sz="2400" b="1" dirty="0" smtClean="0"/>
              <a:t>“Reputation” </a:t>
            </a:r>
            <a:r>
              <a:rPr lang="en-US" sz="2400" dirty="0" smtClean="0"/>
              <a:t>– embedded throughout</a:t>
            </a:r>
          </a:p>
        </p:txBody>
      </p:sp>
    </p:spTree>
    <p:extLst>
      <p:ext uri="{BB962C8B-B14F-4D97-AF65-F5344CB8AC3E}">
        <p14:creationId xmlns:p14="http://schemas.microsoft.com/office/powerpoint/2010/main" val="366481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What are the IT services that work well at </a:t>
            </a:r>
            <a:r>
              <a:rPr lang="en-CA" dirty="0" err="1"/>
              <a:t>uWaterloo</a:t>
            </a:r>
            <a:r>
              <a:rPr lang="en-CA" dirty="0"/>
              <a:t>?</a:t>
            </a:r>
          </a:p>
          <a:p>
            <a:r>
              <a:rPr lang="en-CA" dirty="0"/>
              <a:t>What are the challenges facing </a:t>
            </a:r>
            <a:r>
              <a:rPr lang="en-CA" dirty="0" err="1"/>
              <a:t>uWaterloo</a:t>
            </a:r>
            <a:r>
              <a:rPr lang="en-CA" dirty="0"/>
              <a:t> IT today? The next 3-5 years?</a:t>
            </a:r>
          </a:p>
          <a:p>
            <a:r>
              <a:rPr lang="en-CA" dirty="0"/>
              <a:t>How could our IT environment be improved?</a:t>
            </a:r>
          </a:p>
          <a:p>
            <a:r>
              <a:rPr lang="en-CA" dirty="0"/>
              <a:t>What IT priorities do we need to focus 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7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 … anytime!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dave.wallace@uwaterloo.ca</a:t>
            </a:r>
            <a:r>
              <a:rPr lang="en-US" dirty="0"/>
              <a:t> (CIO</a:t>
            </a:r>
            <a:r>
              <a:rPr lang="en-US" dirty="0" smtClean="0"/>
              <a:t>)</a:t>
            </a:r>
            <a:endParaRPr lang="en-US" dirty="0" smtClean="0">
              <a:hlinkClick r:id=""/>
            </a:endParaRPr>
          </a:p>
          <a:p>
            <a:r>
              <a:rPr lang="en-US" dirty="0" smtClean="0">
                <a:hlinkClick r:id=""/>
              </a:rPr>
              <a:t>andrea.chappell@uwaterloo.ca</a:t>
            </a:r>
            <a:r>
              <a:rPr lang="en-US" dirty="0" smtClean="0"/>
              <a:t> (Project lead)</a:t>
            </a:r>
          </a:p>
          <a:p>
            <a:r>
              <a:rPr lang="en-US" dirty="0" smtClean="0"/>
              <a:t>Web Advisory Committee Members: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Pat Lafranier &amp; Natalie Cockburn </a:t>
            </a:r>
          </a:p>
          <a:p>
            <a:r>
              <a:rPr lang="en-US" dirty="0" smtClean="0"/>
              <a:t>Web site:</a:t>
            </a:r>
          </a:p>
          <a:p>
            <a:pPr marL="400050" lvl="1" indent="0">
              <a:buNone/>
            </a:pPr>
            <a:r>
              <a:rPr lang="en-US" dirty="0">
                <a:hlinkClick r:id="rId3"/>
              </a:rPr>
              <a:t>https://uwaterloo.ca/it-strategic-plan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Survey on the </a:t>
            </a:r>
            <a:r>
              <a:rPr lang="en-US" dirty="0" smtClean="0"/>
              <a:t>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5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1016_it_strategic_plan_project_taskfor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20121016_it_strategic_plan_project_taskforce</Template>
  <TotalTime>2390</TotalTime>
  <Words>681</Words>
  <Application>Microsoft Office PowerPoint</Application>
  <PresentationFormat>On-screen Show (4:3)</PresentationFormat>
  <Paragraphs>86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20121016_it_strategic_plan_project_taskforce</vt:lpstr>
      <vt:lpstr>IT Strategic Plan Project</vt:lpstr>
      <vt:lpstr>The IT Strategic Plan Project</vt:lpstr>
      <vt:lpstr>Major Deliverables and Timing</vt:lpstr>
      <vt:lpstr>Strategy Map as “Top Down” Development Model</vt:lpstr>
      <vt:lpstr>PowerPoint Presentation</vt:lpstr>
      <vt:lpstr>8 Emerging Themes for IT</vt:lpstr>
      <vt:lpstr>Emerging Themes for IT</vt:lpstr>
      <vt:lpstr>Questions</vt:lpstr>
      <vt:lpstr>Contact us … anytime!</vt:lpstr>
    </vt:vector>
  </TitlesOfParts>
  <Company>University of Waterloo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Strategic Plan Project</dc:title>
  <dc:creator>Chappell, Andrea R</dc:creator>
  <cp:lastModifiedBy>Stewart, Terry O</cp:lastModifiedBy>
  <cp:revision>49</cp:revision>
  <cp:lastPrinted>2012-11-13T14:56:55Z</cp:lastPrinted>
  <dcterms:created xsi:type="dcterms:W3CDTF">2012-10-30T00:36:39Z</dcterms:created>
  <dcterms:modified xsi:type="dcterms:W3CDTF">2013-01-07T16:46:00Z</dcterms:modified>
</cp:coreProperties>
</file>