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525" autoAdjust="0"/>
  </p:normalViewPr>
  <p:slideViewPr>
    <p:cSldViewPr snapToGrid="0" snapToObjects="1">
      <p:cViewPr varScale="1">
        <p:scale>
          <a:sx n="84" d="100"/>
          <a:sy n="84" d="100"/>
        </p:scale>
        <p:origin x="-9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ECE46-D5DF-9D47-9766-42440E0EED1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4C7FE-EDCC-3B4C-BDF0-6B53FA10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4C7FE-EDCC-3B4C-BDF0-6B53FA102D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2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MOOCs 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uToronto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(Laurie Harrison)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5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EdX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are '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coursettes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 (5-6 weeks long, selected content)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Provost provides $15K to support each development,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covers the rest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Archive period data (users who still access the course (with a bit of community thrown in) after the course is closed)--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UofT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just got some funding to support research project about what these users are doing "Beyond and Between Traditional MOOCs: Agile and Just-in-time learning"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Instructor presence is general (typically) rather than individual responses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of their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coursettes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used as recourses to degree credit courses 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UofT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flipped classrooms (same instructors, this use was incentive for building the MOOC)</a:t>
            </a:r>
          </a:p>
          <a:p>
            <a:pPr marL="171450" indent="-171450">
              <a:buFont typeface="Arial"/>
              <a:buChar char="•"/>
            </a:pPr>
            <a:r>
              <a:rPr lang="en-US" sz="1200" b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UofT</a:t>
            </a:r>
            <a:r>
              <a:rPr lang="en-US" sz="1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considers the MOOC their safe place to experiment with quality learning strategies at scale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MOOCs allow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deal with range of levels of readiness (to learn), community outreach, showcase research, active learning at scale (i.e., Digital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Labcoat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—crowd sourced digital lab for very large intro Psych course)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4C7FE-EDCC-3B4C-BDF0-6B53FA102D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1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8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6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8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2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6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1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42BF-E022-ED48-87EE-E0C2E07CBB8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2B4E-7301-C342-83CA-DD23D24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5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195"/>
            <a:ext cx="7772400" cy="1470025"/>
          </a:xfrm>
        </p:spPr>
        <p:txBody>
          <a:bodyPr/>
          <a:lstStyle/>
          <a:p>
            <a:r>
              <a:rPr lang="en-US" dirty="0"/>
              <a:t>MOOCs, Open Courseware: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67970"/>
            <a:ext cx="6400800" cy="1752600"/>
          </a:xfrm>
        </p:spPr>
        <p:txBody>
          <a:bodyPr/>
          <a:lstStyle/>
          <a:p>
            <a:r>
              <a:rPr lang="en-US" dirty="0" smtClean="0"/>
              <a:t>What’s up at </a:t>
            </a:r>
            <a:r>
              <a:rPr lang="en-US" dirty="0" err="1" smtClean="0"/>
              <a:t>uWaterloo</a:t>
            </a:r>
            <a:endParaRPr lang="en-US" dirty="0"/>
          </a:p>
          <a:p>
            <a:r>
              <a:rPr lang="en-US" dirty="0" smtClean="0"/>
              <a:t>and across the province</a:t>
            </a:r>
            <a:endParaRPr lang="en-US" dirty="0"/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9013" y="5991420"/>
            <a:ext cx="2936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Cathy Newell Kelly</a:t>
            </a:r>
          </a:p>
          <a:p>
            <a:r>
              <a:rPr lang="en-US" dirty="0" smtClean="0"/>
              <a:t>Centre for Extended Learning</a:t>
            </a:r>
          </a:p>
        </p:txBody>
      </p:sp>
    </p:spTree>
    <p:extLst>
      <p:ext uri="{BB962C8B-B14F-4D97-AF65-F5344CB8AC3E}">
        <p14:creationId xmlns:p14="http://schemas.microsoft.com/office/powerpoint/2010/main" val="319623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1800"/>
          </a:xfrm>
        </p:spPr>
        <p:txBody>
          <a:bodyPr/>
          <a:lstStyle/>
          <a:p>
            <a:r>
              <a:rPr lang="en-US" dirty="0" smtClean="0"/>
              <a:t>Online learning available</a:t>
            </a:r>
          </a:p>
          <a:p>
            <a:r>
              <a:rPr lang="en-US" dirty="0" smtClean="0"/>
              <a:t>How does CEL provide support?</a:t>
            </a:r>
          </a:p>
          <a:p>
            <a:r>
              <a:rPr lang="en-US" dirty="0" smtClean="0"/>
              <a:t>CEL partners</a:t>
            </a:r>
            <a:endParaRPr lang="en-US" dirty="0"/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5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Online learning available</a:t>
            </a:r>
          </a:p>
          <a:p>
            <a:r>
              <a:rPr lang="en-US" dirty="0" smtClean="0"/>
              <a:t>300ish courses, dozen or so programs</a:t>
            </a:r>
          </a:p>
          <a:p>
            <a:r>
              <a:rPr lang="en-US" dirty="0" smtClean="0"/>
              <a:t>Growth in grad (course-based Masters)</a:t>
            </a:r>
          </a:p>
          <a:p>
            <a:r>
              <a:rPr lang="en-US" dirty="0" err="1" smtClean="0"/>
              <a:t>WatPD</a:t>
            </a:r>
            <a:r>
              <a:rPr lang="en-US" dirty="0" smtClean="0"/>
              <a:t>, Student Success, Academic Integrity</a:t>
            </a:r>
          </a:p>
          <a:p>
            <a:r>
              <a:rPr lang="en-US" dirty="0" smtClean="0"/>
              <a:t>Professional Development</a:t>
            </a:r>
            <a:endParaRPr lang="en-US" dirty="0"/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3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does CEL provide support?</a:t>
            </a:r>
          </a:p>
          <a:p>
            <a:r>
              <a:rPr lang="en-US" dirty="0" smtClean="0"/>
              <a:t>Team of 55+ staff</a:t>
            </a:r>
          </a:p>
          <a:p>
            <a:r>
              <a:rPr lang="en-US" dirty="0" smtClean="0"/>
              <a:t>Design, digital media development, quality assurance, student support, systems development and support</a:t>
            </a:r>
          </a:p>
          <a:p>
            <a:r>
              <a:rPr lang="en-US" dirty="0" smtClean="0"/>
              <a:t>Focused on fully online, some blended</a:t>
            </a:r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5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CEL partners</a:t>
            </a:r>
          </a:p>
          <a:p>
            <a:r>
              <a:rPr lang="en-US" dirty="0" smtClean="0"/>
              <a:t>ITMS</a:t>
            </a:r>
          </a:p>
          <a:p>
            <a:r>
              <a:rPr lang="en-US" dirty="0" smtClean="0"/>
              <a:t>CTE</a:t>
            </a:r>
          </a:p>
          <a:p>
            <a:r>
              <a:rPr lang="en-US" dirty="0" err="1" smtClean="0"/>
              <a:t>AccessAbility</a:t>
            </a:r>
            <a:endParaRPr lang="en-US" dirty="0" smtClean="0"/>
          </a:p>
          <a:p>
            <a:r>
              <a:rPr lang="en-US" dirty="0" smtClean="0"/>
              <a:t>Library</a:t>
            </a:r>
          </a:p>
          <a:p>
            <a:r>
              <a:rPr lang="en-US" dirty="0"/>
              <a:t> </a:t>
            </a:r>
            <a:r>
              <a:rPr lang="en-US" dirty="0" smtClean="0"/>
              <a:t>many others!</a:t>
            </a:r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4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MTCU &amp; COU</a:t>
            </a:r>
          </a:p>
          <a:p>
            <a:r>
              <a:rPr lang="en-US" dirty="0" smtClean="0"/>
              <a:t>Math open content</a:t>
            </a:r>
          </a:p>
          <a:p>
            <a:r>
              <a:rPr lang="en-US" dirty="0"/>
              <a:t>MOOCs &amp; Open courseware</a:t>
            </a:r>
          </a:p>
          <a:p>
            <a:endParaRPr lang="en-US" dirty="0"/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392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MTCU &amp; COU</a:t>
            </a:r>
          </a:p>
          <a:p>
            <a:r>
              <a:rPr lang="en-US" dirty="0" smtClean="0"/>
              <a:t>MTCU wants greater collaboration, improved access, quality</a:t>
            </a:r>
          </a:p>
          <a:p>
            <a:r>
              <a:rPr lang="en-US" dirty="0" smtClean="0"/>
              <a:t>COU established “Ontario Universities Online” initiative</a:t>
            </a:r>
          </a:p>
          <a:p>
            <a:r>
              <a:rPr lang="en-US" dirty="0" smtClean="0"/>
              <a:t>Currently funding available (Productivity &amp; Innovation fund $45M, and Online Learning fund $42M over 3 years)</a:t>
            </a:r>
            <a:endParaRPr lang="en-US" dirty="0"/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98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48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Math open content</a:t>
            </a:r>
          </a:p>
          <a:p>
            <a:r>
              <a:rPr lang="en-US" dirty="0" smtClean="0"/>
              <a:t>Building core math courses online, as well as high school curriculum</a:t>
            </a:r>
          </a:p>
          <a:p>
            <a:r>
              <a:rPr lang="en-US" dirty="0" smtClean="0"/>
              <a:t>All content to be freely available</a:t>
            </a:r>
          </a:p>
          <a:p>
            <a:r>
              <a:rPr lang="en-US" dirty="0" smtClean="0"/>
              <a:t>Exploring tools for delivery (Maple, D2L)</a:t>
            </a:r>
            <a:endParaRPr lang="en-US" dirty="0"/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8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MOOCs and Open courseware</a:t>
            </a:r>
          </a:p>
          <a:p>
            <a:r>
              <a:rPr lang="en-US" dirty="0" smtClean="0"/>
              <a:t>MOOCs are freely available, and include instructor support (feedback, support)</a:t>
            </a:r>
          </a:p>
          <a:p>
            <a:r>
              <a:rPr lang="en-US" dirty="0" smtClean="0"/>
              <a:t>Open courseware is freely available, but without the instructor support</a:t>
            </a:r>
          </a:p>
          <a:p>
            <a:r>
              <a:rPr lang="en-US" dirty="0" smtClean="0"/>
              <a:t>Waterloo is working toward launch of an “Open Waterloo” site later this fall</a:t>
            </a:r>
            <a:endParaRPr lang="en-US" dirty="0"/>
          </a:p>
        </p:txBody>
      </p:sp>
      <p:pic>
        <p:nvPicPr>
          <p:cNvPr id="4" name="Picture 3" descr="UniversityOfWaterloo_logo_horiz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9447"/>
            <a:ext cx="2315881" cy="9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335</Words>
  <Application>Microsoft Office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MOOCs, Open Courseware:</vt:lpstr>
      <vt:lpstr>Setting the Context</vt:lpstr>
      <vt:lpstr>Setting the Context</vt:lpstr>
      <vt:lpstr>Setting the Context</vt:lpstr>
      <vt:lpstr>Setting the Context</vt:lpstr>
      <vt:lpstr>Some current projects</vt:lpstr>
      <vt:lpstr>Some current projects</vt:lpstr>
      <vt:lpstr>Some current projects</vt:lpstr>
      <vt:lpstr>Some current projects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Learning Updates</dc:title>
  <dc:creator>Cathy Kelly</dc:creator>
  <cp:lastModifiedBy>Stewart, Terry O</cp:lastModifiedBy>
  <cp:revision>12</cp:revision>
  <dcterms:created xsi:type="dcterms:W3CDTF">2013-09-04T12:15:21Z</dcterms:created>
  <dcterms:modified xsi:type="dcterms:W3CDTF">2013-12-10T20:59:17Z</dcterms:modified>
</cp:coreProperties>
</file>