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74" r:id="rId6"/>
    <p:sldId id="275" r:id="rId7"/>
    <p:sldId id="258" r:id="rId8"/>
    <p:sldId id="260" r:id="rId9"/>
    <p:sldId id="263" r:id="rId10"/>
    <p:sldId id="264" r:id="rId11"/>
    <p:sldId id="259" r:id="rId12"/>
    <p:sldId id="270" r:id="rId13"/>
    <p:sldId id="278" r:id="rId14"/>
    <p:sldId id="269" r:id="rId15"/>
    <p:sldId id="273" r:id="rId16"/>
    <p:sldId id="265" r:id="rId17"/>
    <p:sldId id="271" r:id="rId18"/>
    <p:sldId id="277" r:id="rId19"/>
    <p:sldId id="272" r:id="rId20"/>
    <p:sldId id="279" r:id="rId21"/>
    <p:sldId id="276" r:id="rId22"/>
    <p:sldId id="280" r:id="rId23"/>
    <p:sldId id="268" r:id="rId24"/>
  </p:sldIdLst>
  <p:sldSz cx="9144000" cy="6858000" type="screen4x3"/>
  <p:notesSz cx="6858000" cy="9144000"/>
  <p:defaultTextStyle>
    <a:defPPr>
      <a:defRPr lang="en-CA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9" d="100"/>
          <a:sy n="109" d="100"/>
        </p:scale>
        <p:origin x="1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4390" y="1182415"/>
            <a:ext cx="7512410" cy="24180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690" y="3684743"/>
            <a:ext cx="4966138" cy="1167524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65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54D15-0C25-4060-9C2E-AC9255B5A31B}" type="datetime1">
              <a:rPr lang="en-US"/>
              <a:pPr>
                <a:defRPr/>
              </a:pPr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E033B-CA08-495C-B915-533F9DD40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4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690" y="3582278"/>
            <a:ext cx="4002689" cy="2204216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3723" y="1086070"/>
            <a:ext cx="7418553" cy="2364828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67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62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62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AD704-8CC2-4D1C-BEAA-5671176B6288}" type="datetime1">
              <a:rPr lang="en-US"/>
              <a:pPr>
                <a:defRPr/>
              </a:pPr>
              <a:t>5/14/2013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59E52-56AC-4DC0-9869-CD396D842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3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62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62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6027B-1E69-4CD3-8B0B-50EC931A2E5E}" type="datetime1">
              <a:rPr lang="en-US"/>
              <a:pPr>
                <a:defRPr/>
              </a:pPr>
              <a:t>5/14/2013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87198-77A1-40BF-8AF1-29F245139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6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D9715-7616-4AD0-A9DB-134E3FFB31CD}" type="datetime1">
              <a:rPr lang="en-US"/>
              <a:pPr>
                <a:defRPr/>
              </a:pPr>
              <a:t>5/14/2013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3F839-9132-47E9-9BA0-E81BE0FA1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3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BCEA1-ED36-4375-A563-BC6E42C52E80}" type="datetime1">
              <a:rPr lang="en-US"/>
              <a:pPr>
                <a:defRPr/>
              </a:pPr>
              <a:t>5/14/2013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33A38-0E0B-4692-A593-ED271E2E4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9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28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66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54D3A-C667-4727-82E8-CDB807675A16}" type="datetime1">
              <a:rPr lang="en-US"/>
              <a:pPr>
                <a:defRPr/>
              </a:pPr>
              <a:t>5/14/2013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3FEB5-CCE0-4570-8CE5-2B1F1B818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24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99143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1131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65881"/>
            <a:ext cx="5486400" cy="3783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205F3-2874-49A6-8F85-F5218C24AD6E}" type="datetime1">
              <a:rPr lang="en-US"/>
              <a:pPr>
                <a:defRPr/>
              </a:pPr>
              <a:t>5/14/2013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1950F-7512-42CE-B4F4-06DE6F991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8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227763"/>
            <a:ext cx="2133600" cy="2460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684A41C-3BB0-4BFD-B987-87226E6AD350}" type="datetime1">
              <a:rPr lang="en-US"/>
              <a:pPr>
                <a:defRPr/>
              </a:pPr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59475"/>
            <a:ext cx="3163888" cy="25717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0988" y="6089650"/>
            <a:ext cx="7858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8EE6F28-AE74-4ED7-9D03-AA1EC9CB6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5" r:id="rId2"/>
    <p:sldLayoutId id="2147483723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jRnuYSWC8Y0gelXrgN_0LwuVghvP8pSbvxrfx84GZhM/edi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jRnuYSWC8Y0gelXrgN_0LwuVghvP8pSbvxrfx84GZhM/edit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trial.assetbank.co.uk/assetbank-trial25/action/viewHom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174750" y="1182688"/>
            <a:ext cx="7512050" cy="2417762"/>
          </a:xfrm>
        </p:spPr>
        <p:txBody>
          <a:bodyPr/>
          <a:lstStyle/>
          <a:p>
            <a:pPr eaLnBrk="1" hangingPunct="1"/>
            <a:r>
              <a:rPr lang="en-US" dirty="0" smtClean="0"/>
              <a:t>Digital Media Asset Management Project Update: Web </a:t>
            </a:r>
            <a:r>
              <a:rPr lang="en-US" dirty="0" smtClean="0"/>
              <a:t>Advisory </a:t>
            </a:r>
            <a:r>
              <a:rPr lang="en-US" dirty="0" smtClean="0"/>
              <a:t>Committee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240088" y="3684588"/>
            <a:ext cx="4967287" cy="1168400"/>
          </a:xfrm>
        </p:spPr>
        <p:txBody>
          <a:bodyPr/>
          <a:lstStyle/>
          <a:p>
            <a:pPr eaLnBrk="1" hangingPunct="1"/>
            <a:r>
              <a:rPr lang="en-US" dirty="0" smtClean="0"/>
              <a:t>May 15, </a:t>
            </a:r>
            <a:r>
              <a:rPr lang="en-US" dirty="0" smtClean="0"/>
              <a:t>2013</a:t>
            </a:r>
          </a:p>
          <a:p>
            <a:pPr eaLnBrk="1" hangingPunct="1"/>
            <a:r>
              <a:rPr lang="en-US" dirty="0" smtClean="0"/>
              <a:t>Pascal Calarco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Broader context w/other systems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Hyland </a:t>
            </a:r>
            <a:r>
              <a:rPr lang="en-US" sz="2800" b="1" dirty="0" err="1" smtClean="0"/>
              <a:t>OnBase</a:t>
            </a:r>
            <a:r>
              <a:rPr lang="en-US" sz="2800" b="1" dirty="0" smtClean="0"/>
              <a:t>: </a:t>
            </a:r>
            <a:r>
              <a:rPr lang="en-US" sz="2800" dirty="0" smtClean="0"/>
              <a:t>document management of University records</a:t>
            </a:r>
          </a:p>
          <a:p>
            <a:r>
              <a:rPr lang="en-US" sz="2800" b="1" dirty="0" err="1" smtClean="0"/>
              <a:t>DuraSpace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DSpace</a:t>
            </a:r>
            <a:r>
              <a:rPr lang="en-US" sz="2800" b="1" dirty="0" smtClean="0"/>
              <a:t>: </a:t>
            </a:r>
            <a:r>
              <a:rPr lang="en-US" sz="2800" dirty="0" smtClean="0"/>
              <a:t>used for </a:t>
            </a:r>
            <a:r>
              <a:rPr lang="en-US" sz="2800" dirty="0" err="1" smtClean="0"/>
              <a:t>UWSpace</a:t>
            </a:r>
            <a:r>
              <a:rPr lang="en-US" sz="2800" dirty="0" smtClean="0"/>
              <a:t>, electronic theses &amp; dissertations</a:t>
            </a:r>
          </a:p>
          <a:p>
            <a:r>
              <a:rPr lang="en-US" sz="2800" b="1" dirty="0" smtClean="0"/>
              <a:t>Microsoft </a:t>
            </a:r>
            <a:r>
              <a:rPr lang="en-US" sz="2800" b="1" dirty="0" err="1" smtClean="0"/>
              <a:t>Sharepoint</a:t>
            </a:r>
            <a:r>
              <a:rPr lang="en-US" sz="2800" b="1" dirty="0" smtClean="0"/>
              <a:t>: </a:t>
            </a:r>
            <a:r>
              <a:rPr lang="en-US" sz="2800" dirty="0" smtClean="0"/>
              <a:t>collaboration, document sharing</a:t>
            </a:r>
          </a:p>
          <a:p>
            <a:r>
              <a:rPr lang="en-US" sz="2800" b="1" dirty="0" smtClean="0"/>
              <a:t>Various </a:t>
            </a:r>
            <a:r>
              <a:rPr lang="en-US" sz="2800" dirty="0" smtClean="0"/>
              <a:t>digital video delivery channels</a:t>
            </a:r>
            <a:endParaRPr lang="en-US" sz="2800" b="1" dirty="0" smtClean="0"/>
          </a:p>
          <a:p>
            <a:r>
              <a:rPr lang="en-US" sz="2800" b="1" dirty="0" smtClean="0"/>
              <a:t>Future: </a:t>
            </a:r>
            <a:r>
              <a:rPr lang="en-US" sz="2800" dirty="0" smtClean="0"/>
              <a:t>need for enterprise digital video </a:t>
            </a:r>
            <a:r>
              <a:rPr lang="en-US" sz="2800" dirty="0" err="1" smtClean="0"/>
              <a:t>mgmt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552215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Digital Video Capture/Delivery systems in use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iTunesU</a:t>
            </a:r>
            <a:endParaRPr lang="en-US" sz="2000" dirty="0" smtClean="0"/>
          </a:p>
          <a:p>
            <a:r>
              <a:rPr lang="en-US" sz="2000" dirty="0" smtClean="0"/>
              <a:t>Adobe Connect</a:t>
            </a:r>
          </a:p>
          <a:p>
            <a:r>
              <a:rPr lang="en-US" sz="2000" dirty="0" smtClean="0"/>
              <a:t>D2L Learning Repository, D2L Capture</a:t>
            </a:r>
          </a:p>
          <a:p>
            <a:r>
              <a:rPr lang="en-US" sz="2000" dirty="0" smtClean="0"/>
              <a:t>YouTube</a:t>
            </a:r>
          </a:p>
          <a:p>
            <a:r>
              <a:rPr lang="en-US" sz="2000" dirty="0" err="1" smtClean="0"/>
              <a:t>Telepresence</a:t>
            </a:r>
            <a:r>
              <a:rPr lang="en-US" sz="2000" dirty="0" smtClean="0"/>
              <a:t> Content Server</a:t>
            </a:r>
          </a:p>
          <a:p>
            <a:r>
              <a:rPr lang="en-US" sz="2000" dirty="0" err="1" smtClean="0"/>
              <a:t>Webstreaming</a:t>
            </a:r>
            <a:endParaRPr lang="en-US" sz="2000" dirty="0" smtClean="0"/>
          </a:p>
          <a:p>
            <a:r>
              <a:rPr lang="en-US" sz="2000" dirty="0" smtClean="0"/>
              <a:t>Cisco SNS</a:t>
            </a:r>
          </a:p>
          <a:p>
            <a:r>
              <a:rPr lang="en-US" sz="2000" dirty="0" err="1" smtClean="0"/>
              <a:t>Wowza</a:t>
            </a:r>
            <a:r>
              <a:rPr lang="en-US" sz="2000" dirty="0" smtClean="0"/>
              <a:t> streaming</a:t>
            </a:r>
          </a:p>
          <a:p>
            <a:r>
              <a:rPr lang="en-US" sz="2000" dirty="0" smtClean="0"/>
              <a:t>Audio podcasting</a:t>
            </a:r>
          </a:p>
          <a:p>
            <a:r>
              <a:rPr lang="en-US" sz="2000" dirty="0" smtClean="0"/>
              <a:t>Streaming licensed films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0419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Few Integration Possibilities w/Digital Video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LEARN: </a:t>
            </a:r>
            <a:r>
              <a:rPr lang="en-US" sz="2400" dirty="0" smtClean="0"/>
              <a:t>currently hosted application, no direct access to database or integration between DAM and D2L Learning Repository</a:t>
            </a:r>
          </a:p>
          <a:p>
            <a:r>
              <a:rPr lang="en-US" sz="2400" b="1" dirty="0" smtClean="0"/>
              <a:t>CISCO SNS, </a:t>
            </a:r>
            <a:r>
              <a:rPr lang="en-US" sz="2400" b="1" dirty="0" err="1" smtClean="0"/>
              <a:t>Telepresence</a:t>
            </a:r>
            <a:r>
              <a:rPr lang="en-US" sz="2400" b="1" dirty="0" smtClean="0"/>
              <a:t>: </a:t>
            </a:r>
            <a:r>
              <a:rPr lang="en-US" sz="2400" dirty="0" smtClean="0"/>
              <a:t>content must stay in these systems for delivery; can reference assets via APIs</a:t>
            </a:r>
          </a:p>
          <a:p>
            <a:r>
              <a:rPr lang="en-US" sz="2400" b="1" dirty="0" smtClean="0"/>
              <a:t>YouTube, </a:t>
            </a:r>
            <a:r>
              <a:rPr lang="en-US" sz="2400" b="1" dirty="0" err="1" smtClean="0"/>
              <a:t>iTunesU</a:t>
            </a:r>
            <a:r>
              <a:rPr lang="en-US" sz="2400" b="1" dirty="0" smtClean="0"/>
              <a:t>: </a:t>
            </a:r>
            <a:r>
              <a:rPr lang="en-US" sz="2400" dirty="0" smtClean="0"/>
              <a:t>delivery channels, not management</a:t>
            </a:r>
          </a:p>
          <a:p>
            <a:r>
              <a:rPr lang="en-US" sz="2400" dirty="0" smtClean="0"/>
              <a:t>Possible to have metadata record in DAM system that points to digital asset in video system/LEARN for staff use inventory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024114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COTS or Community Source?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57675"/>
          </a:xfrm>
        </p:spPr>
        <p:txBody>
          <a:bodyPr/>
          <a:lstStyle/>
          <a:p>
            <a:r>
              <a:rPr lang="en-US" sz="2400" dirty="0" smtClean="0"/>
              <a:t>Do we have the skills &amp; resources available for a community source-based solution?</a:t>
            </a:r>
          </a:p>
          <a:p>
            <a:r>
              <a:rPr lang="en-US" sz="2400" dirty="0" smtClean="0"/>
              <a:t>Cost of purchase vs. development time TCO</a:t>
            </a:r>
          </a:p>
          <a:p>
            <a:r>
              <a:rPr lang="en-US" sz="2400" dirty="0" smtClean="0"/>
              <a:t>Time to get a solution to users</a:t>
            </a:r>
          </a:p>
          <a:p>
            <a:r>
              <a:rPr lang="en-US" sz="2400" dirty="0" smtClean="0"/>
              <a:t>Integration points between proposed solutions and campus enterprise systems and services</a:t>
            </a:r>
          </a:p>
          <a:p>
            <a:r>
              <a:rPr lang="en-US" sz="2400" dirty="0" smtClean="0"/>
              <a:t>Internal facing productivity tool vs. public-facing service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35881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Recommendation: </a:t>
            </a:r>
            <a:r>
              <a:rPr lang="en-US" dirty="0" err="1" smtClean="0"/>
              <a:t>AssetBank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994"/>
            <a:ext cx="8229600" cy="4360319"/>
          </a:xfrm>
        </p:spPr>
        <p:txBody>
          <a:bodyPr/>
          <a:lstStyle/>
          <a:p>
            <a:r>
              <a:rPr lang="en-US" sz="2000" dirty="0" smtClean="0"/>
              <a:t>UK-based company; widely used in UK higher education; Dalhousie, Queens, Sheridan</a:t>
            </a:r>
          </a:p>
          <a:p>
            <a:r>
              <a:rPr lang="en-US" sz="2000" dirty="0" smtClean="0"/>
              <a:t>Training &amp; support through Ottawa-based </a:t>
            </a:r>
            <a:r>
              <a:rPr lang="en-US" sz="2000" dirty="0" err="1" smtClean="0"/>
              <a:t>Archimedia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Reasonable one time perpetual enterprise license: ~$18k</a:t>
            </a:r>
          </a:p>
          <a:p>
            <a:r>
              <a:rPr lang="en-US" sz="2000" dirty="0" smtClean="0"/>
              <a:t>Cost share amongst initial academic support units?  Centrally funded?</a:t>
            </a:r>
          </a:p>
          <a:p>
            <a:r>
              <a:rPr lang="en-US" sz="2000" dirty="0" smtClean="0"/>
              <a:t>Library &amp; Secretariat could provide metadata schema development, </a:t>
            </a:r>
            <a:r>
              <a:rPr lang="en-US" sz="2000" dirty="0" err="1" smtClean="0"/>
              <a:t>WatCLASS</a:t>
            </a:r>
            <a:r>
              <a:rPr lang="en-US" sz="2000" dirty="0" smtClean="0"/>
              <a:t> categories</a:t>
            </a:r>
          </a:p>
          <a:p>
            <a:r>
              <a:rPr lang="en-US" sz="2000" dirty="0" smtClean="0"/>
              <a:t>Application administration shared between units</a:t>
            </a:r>
          </a:p>
          <a:p>
            <a:r>
              <a:rPr lang="en-US" sz="2000" b="1" dirty="0" smtClean="0"/>
              <a:t>Limit scope </a:t>
            </a:r>
            <a:r>
              <a:rPr lang="en-US" sz="2000" dirty="0" smtClean="0"/>
              <a:t>to digital images and photographs</a:t>
            </a:r>
          </a:p>
          <a:p>
            <a:r>
              <a:rPr lang="en-US" sz="2000" b="1" dirty="0" smtClean="0"/>
              <a:t>Limit initial implementation </a:t>
            </a:r>
            <a:r>
              <a:rPr lang="en-US" sz="2000" dirty="0" smtClean="0"/>
              <a:t>to CPA, Engineering, Library, Athletics</a:t>
            </a:r>
          </a:p>
          <a:p>
            <a:r>
              <a:rPr lang="en-US" sz="2000" b="1" dirty="0" smtClean="0"/>
              <a:t>Not include</a:t>
            </a:r>
            <a:r>
              <a:rPr lang="en-US" sz="2000" dirty="0" smtClean="0"/>
              <a:t> digital video &amp; audio for initial phase</a:t>
            </a:r>
            <a:endParaRPr lang="en-CA" sz="2000" b="1" dirty="0"/>
          </a:p>
        </p:txBody>
      </p:sp>
    </p:spTree>
    <p:extLst>
      <p:ext uri="{BB962C8B-B14F-4D97-AF65-F5344CB8AC3E}">
        <p14:creationId xmlns:p14="http://schemas.microsoft.com/office/powerpoint/2010/main" val="168904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AssetBank</a:t>
            </a:r>
            <a:r>
              <a:rPr lang="en-US" dirty="0" smtClean="0"/>
              <a:t>: Technical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Choice of OS: Windows or Linux</a:t>
            </a:r>
          </a:p>
          <a:p>
            <a:r>
              <a:rPr lang="en-US" sz="2000" dirty="0" smtClean="0"/>
              <a:t>Apache Tomcat &amp; Java; Apache HTTP recommended </a:t>
            </a:r>
          </a:p>
          <a:p>
            <a:r>
              <a:rPr lang="en-US" sz="2000" dirty="0" smtClean="0"/>
              <a:t>Choice of database: MySQL, SQL Server, Oracle</a:t>
            </a:r>
          </a:p>
          <a:p>
            <a:r>
              <a:rPr lang="en-US" sz="2000" dirty="0" smtClean="0"/>
              <a:t>Permissions: users, groups, individual object</a:t>
            </a:r>
          </a:p>
          <a:p>
            <a:r>
              <a:rPr lang="en-US" sz="2000" dirty="0" smtClean="0"/>
              <a:t>Full-text indexing/first page preview: Word, PDF, etc.</a:t>
            </a:r>
          </a:p>
          <a:p>
            <a:r>
              <a:rPr lang="en-US" sz="2000" dirty="0" smtClean="0"/>
              <a:t>Metadata: can be customized by media type </a:t>
            </a:r>
          </a:p>
          <a:p>
            <a:r>
              <a:rPr lang="en-US" sz="2000" dirty="0" smtClean="0"/>
              <a:t>Drupal integration: objects can be referenced from external CMS via Direct Link or published </a:t>
            </a:r>
            <a:r>
              <a:rPr lang="en-US" sz="2000" dirty="0" smtClean="0">
                <a:hlinkClick r:id="rId2"/>
              </a:rPr>
              <a:t>REST API</a:t>
            </a:r>
            <a:endParaRPr lang="en-US" sz="2000" dirty="0" smtClean="0"/>
          </a:p>
          <a:p>
            <a:r>
              <a:rPr lang="en-US" sz="2000" dirty="0" smtClean="0"/>
              <a:t>Authentication/authorization: LDAP, MS AD; </a:t>
            </a:r>
            <a:r>
              <a:rPr lang="en-CA" sz="2000" dirty="0" err="1" smtClean="0"/>
              <a:t>WIASSOPlugin</a:t>
            </a:r>
            <a:r>
              <a:rPr lang="en-CA" sz="2000" dirty="0" smtClean="0"/>
              <a:t> with IIS</a:t>
            </a:r>
            <a:endParaRPr lang="en-US" sz="2000" dirty="0" smtClean="0"/>
          </a:p>
          <a:p>
            <a:r>
              <a:rPr lang="en-US" sz="2000" dirty="0" smtClean="0"/>
              <a:t>Storage needs: 1 TB to start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509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WCAG 2.0 Compliance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120"/>
            <a:ext cx="8229600" cy="4334193"/>
          </a:xfrm>
        </p:spPr>
        <p:txBody>
          <a:bodyPr/>
          <a:lstStyle/>
          <a:p>
            <a:r>
              <a:rPr lang="en-US" dirty="0" err="1" smtClean="0"/>
              <a:t>AssetBank</a:t>
            </a:r>
            <a:r>
              <a:rPr lang="en-US" dirty="0" smtClean="0"/>
              <a:t> currently WCAG 1.0 AA compliant</a:t>
            </a:r>
          </a:p>
          <a:p>
            <a:r>
              <a:rPr lang="en-US" dirty="0" smtClean="0"/>
              <a:t>Vendor cannot guarantee WCAG 2.0 A compliance by 2014-01-01</a:t>
            </a:r>
          </a:p>
          <a:p>
            <a:r>
              <a:rPr lang="en-US" dirty="0" smtClean="0"/>
              <a:t>If internal productivity tool, have until 2021-01-01 to attain compliance</a:t>
            </a:r>
          </a:p>
          <a:p>
            <a:r>
              <a:rPr lang="en-US" b="1" dirty="0" smtClean="0"/>
              <a:t>Limit usage</a:t>
            </a:r>
            <a:r>
              <a:rPr lang="en-US" dirty="0" smtClean="0"/>
              <a:t> to internal staff use until compliance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59787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Drupal integration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objects can be referenced from external CMS via Direct Link or published </a:t>
            </a:r>
            <a:r>
              <a:rPr lang="en-US" dirty="0">
                <a:hlinkClick r:id="rId2"/>
              </a:rPr>
              <a:t>REST API</a:t>
            </a:r>
            <a:endParaRPr lang="en-US" dirty="0"/>
          </a:p>
          <a:p>
            <a:r>
              <a:rPr lang="en-US" dirty="0" smtClean="0"/>
              <a:t>For initial implementation, we do not recommend referencing objects in </a:t>
            </a:r>
            <a:r>
              <a:rPr lang="en-US" dirty="0" err="1" smtClean="0"/>
              <a:t>AssetBank</a:t>
            </a:r>
            <a:r>
              <a:rPr lang="en-US" dirty="0" smtClean="0"/>
              <a:t> for direct rendering on production websites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451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uWaterloo Test Instance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u="sng" dirty="0">
                <a:hlinkClick r:id="rId2"/>
              </a:rPr>
              <a:t>http://</a:t>
            </a:r>
            <a:r>
              <a:rPr lang="en-CA" u="sng" dirty="0" smtClean="0">
                <a:hlinkClick r:id="rId2"/>
              </a:rPr>
              <a:t>trial.assetbank.co.uk/assetbank-trial25/action/viewHome</a:t>
            </a:r>
            <a:endParaRPr lang="en-CA" u="sng" dirty="0" smtClean="0"/>
          </a:p>
          <a:p>
            <a:endParaRPr lang="en-US" u="sng" dirty="0"/>
          </a:p>
          <a:p>
            <a:r>
              <a:rPr lang="en-US" dirty="0" smtClean="0"/>
              <a:t>Username: Pascal</a:t>
            </a:r>
          </a:p>
          <a:p>
            <a:r>
              <a:rPr lang="en-US" dirty="0" smtClean="0"/>
              <a:t>Password: Pascal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226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Approval &amp; Funding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Investigation phase completed and accepted at UCIST March 27, 2013</a:t>
            </a:r>
          </a:p>
          <a:p>
            <a:r>
              <a:rPr lang="en-US" dirty="0" smtClean="0"/>
              <a:t>~$25k software &amp; training costs</a:t>
            </a:r>
          </a:p>
          <a:p>
            <a:r>
              <a:rPr lang="en-US" dirty="0" smtClean="0"/>
              <a:t>$12k server and ~25TB RAID 5 storage</a:t>
            </a:r>
          </a:p>
          <a:p>
            <a:r>
              <a:rPr lang="en-US" dirty="0" smtClean="0"/>
              <a:t>Library, IST, CPA: $6k each</a:t>
            </a:r>
          </a:p>
          <a:p>
            <a:r>
              <a:rPr lang="en-US" dirty="0" smtClean="0"/>
              <a:t>Engineering: $3k-$4k</a:t>
            </a:r>
          </a:p>
          <a:p>
            <a:r>
              <a:rPr lang="en-US" dirty="0" smtClean="0"/>
              <a:t>Need about $15k more in initial funding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135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objectives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Conduct the project initiation phase for a campus-wide DMAM-solution </a:t>
            </a:r>
            <a:r>
              <a:rPr lang="en-US" dirty="0" smtClean="0"/>
              <a:t>project.</a:t>
            </a:r>
          </a:p>
          <a:p>
            <a:r>
              <a:rPr lang="en-US" dirty="0" smtClean="0"/>
              <a:t>Provide </a:t>
            </a:r>
            <a:r>
              <a:rPr lang="en-US" dirty="0"/>
              <a:t>recommendations to support whether / how the university should proceed with a campus-wide DAM </a:t>
            </a:r>
            <a:r>
              <a:rPr lang="en-US" dirty="0" smtClean="0"/>
              <a:t>project.</a:t>
            </a:r>
          </a:p>
          <a:p>
            <a:r>
              <a:rPr lang="en-US" dirty="0" smtClean="0"/>
              <a:t>Base </a:t>
            </a:r>
            <a:r>
              <a:rPr lang="en-US" dirty="0"/>
              <a:t>the recommendations on the research conducted during the project initiation phase.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14519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 Thanks!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203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600" dirty="0"/>
              <a:t>Plan and conduct a business analysis for managing the university’s multi-media digital assets (i.e., conduct needs assessments to ascertain the university’s needs with respect to digital asset management, to define what the scope of a DMAM project would entail, and to commence preliminary requirements definition for requirements that would need to be met technically)</a:t>
            </a:r>
            <a:endParaRPr lang="en-CA" sz="1600" dirty="0"/>
          </a:p>
          <a:p>
            <a:pPr lvl="0">
              <a:buFont typeface="+mj-lt"/>
              <a:buAutoNum type="arabicPeriod"/>
            </a:pPr>
            <a:r>
              <a:rPr lang="en-US" sz="1600" dirty="0"/>
              <a:t>Conduct marketplace research on available DMAM solutions and on marketplace maturity</a:t>
            </a:r>
            <a:endParaRPr lang="en-CA" sz="1600" dirty="0"/>
          </a:p>
          <a:p>
            <a:pPr lvl="0">
              <a:buFont typeface="+mj-lt"/>
              <a:buAutoNum type="arabicPeriod"/>
            </a:pPr>
            <a:r>
              <a:rPr lang="en-US" sz="1600" dirty="0"/>
              <a:t>Perform a comparative analysis of DMAM solutions and models implemented at postsecondary institutions of similar size and structure to University of Waterloo</a:t>
            </a:r>
            <a:endParaRPr lang="en-CA" sz="1600" dirty="0"/>
          </a:p>
          <a:p>
            <a:pPr lvl="0">
              <a:buFont typeface="+mj-lt"/>
              <a:buAutoNum type="arabicPeriod"/>
            </a:pPr>
            <a:r>
              <a:rPr lang="en-US" sz="1600" dirty="0"/>
              <a:t>Identify financial and staffing (expertise) resources and team / organizational structure required for a successful implementation of a DMAM solution to meet campus-wide needs</a:t>
            </a:r>
            <a:endParaRPr lang="en-CA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Develop a project charter for a DMAM project including project scope, critical project deliverables, key project stakeholders, key roles and responsibilities, team / organizational structure, and key risks, issues and assumptions 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890714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definition for project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“Digital media asset </a:t>
            </a:r>
            <a:r>
              <a:rPr lang="en-US" sz="2800" dirty="0"/>
              <a:t>management (</a:t>
            </a:r>
            <a:r>
              <a:rPr lang="en-US" sz="2800" dirty="0" smtClean="0"/>
              <a:t>DMAM</a:t>
            </a:r>
            <a:r>
              <a:rPr lang="en-US" sz="2800" dirty="0"/>
              <a:t>) consists of management tasks and decisions surrounding the ingestion, annotation, cataloguing, storage, retrieval and distribution of digital </a:t>
            </a:r>
            <a:r>
              <a:rPr lang="en-US" sz="2800" dirty="0" smtClean="0"/>
              <a:t>media assets</a:t>
            </a:r>
            <a:r>
              <a:rPr lang="en-US" sz="2800" dirty="0"/>
              <a:t>, such as digital images, animations, </a:t>
            </a:r>
            <a:r>
              <a:rPr lang="en-US" sz="2800" dirty="0" smtClean="0"/>
              <a:t>video, </a:t>
            </a:r>
            <a:r>
              <a:rPr lang="en-US" sz="2800" dirty="0"/>
              <a:t>audio, and possibly other digital assets</a:t>
            </a:r>
            <a:r>
              <a:rPr lang="en-US" sz="2800" dirty="0" smtClean="0"/>
              <a:t>.” – </a:t>
            </a:r>
            <a:r>
              <a:rPr lang="en-US" sz="2000" dirty="0" smtClean="0"/>
              <a:t>adapted from Wikipedia entry on Digital Asset Management</a:t>
            </a:r>
          </a:p>
          <a:p>
            <a:pPr marL="0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947736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 summarizing </a:t>
            </a:r>
            <a:r>
              <a:rPr lang="en-US" b="1" dirty="0" smtClean="0"/>
              <a:t>research findings &amp; recommendations </a:t>
            </a:r>
            <a:r>
              <a:rPr lang="en-US" dirty="0" smtClean="0"/>
              <a:t>to move forward/not &amp; how</a:t>
            </a:r>
          </a:p>
          <a:p>
            <a:r>
              <a:rPr lang="en-US" dirty="0" smtClean="0"/>
              <a:t>Draft </a:t>
            </a:r>
            <a:r>
              <a:rPr lang="en-US" b="1" dirty="0" smtClean="0"/>
              <a:t>Project charter </a:t>
            </a:r>
            <a:r>
              <a:rPr lang="en-US" dirty="0" smtClean="0"/>
              <a:t>for DAM solution to meet campus-wide needs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9406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Composition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Eric </a:t>
            </a:r>
            <a:r>
              <a:rPr lang="en-US" sz="2000" dirty="0" err="1" smtClean="0"/>
              <a:t>Bremner</a:t>
            </a:r>
            <a:r>
              <a:rPr lang="en-US" sz="2000" dirty="0" smtClean="0"/>
              <a:t> (IST/CPA)</a:t>
            </a:r>
          </a:p>
          <a:p>
            <a:r>
              <a:rPr lang="en-US" sz="2000" dirty="0"/>
              <a:t>Alison </a:t>
            </a:r>
            <a:r>
              <a:rPr lang="en-US" sz="2000" dirty="0" smtClean="0"/>
              <a:t>Gelata (</a:t>
            </a:r>
            <a:r>
              <a:rPr lang="en-US" sz="2000" dirty="0"/>
              <a:t>Engineering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Dave Hinton</a:t>
            </a:r>
            <a:r>
              <a:rPr lang="en-US" sz="2000" dirty="0"/>
              <a:t> </a:t>
            </a:r>
            <a:r>
              <a:rPr lang="en-US" sz="2000" dirty="0" smtClean="0"/>
              <a:t>(IST, Computing Systems Services)</a:t>
            </a:r>
          </a:p>
          <a:p>
            <a:r>
              <a:rPr lang="en-US" sz="2000" dirty="0" smtClean="0"/>
              <a:t>Liam </a:t>
            </a:r>
            <a:r>
              <a:rPr lang="en-US" sz="2000" dirty="0" err="1" smtClean="0"/>
              <a:t>Morland</a:t>
            </a:r>
            <a:r>
              <a:rPr lang="en-US" sz="2000" dirty="0" smtClean="0"/>
              <a:t> (IST, Client Services)</a:t>
            </a:r>
          </a:p>
          <a:p>
            <a:r>
              <a:rPr lang="en-US" sz="2000" dirty="0" smtClean="0"/>
              <a:t>Koorus Bookan, Dianne Naughton, </a:t>
            </a:r>
            <a:r>
              <a:rPr lang="en-US" sz="2000" dirty="0"/>
              <a:t>Cheryl </a:t>
            </a:r>
            <a:r>
              <a:rPr lang="en-US" sz="2000" dirty="0" smtClean="0"/>
              <a:t>Petrie (IST, ITMS)</a:t>
            </a:r>
          </a:p>
          <a:p>
            <a:r>
              <a:rPr lang="en-US" sz="2000" dirty="0" smtClean="0"/>
              <a:t>Pascal Calarco, Susan </a:t>
            </a:r>
            <a:r>
              <a:rPr lang="en-US" sz="2000" dirty="0" err="1" smtClean="0"/>
              <a:t>Lanczek</a:t>
            </a:r>
            <a:r>
              <a:rPr lang="en-US" sz="2000" dirty="0" smtClean="0"/>
              <a:t> (Library)</a:t>
            </a:r>
          </a:p>
          <a:p>
            <a:r>
              <a:rPr lang="en-US" sz="2000" dirty="0" smtClean="0"/>
              <a:t>Chris Halonen (Secretariat)</a:t>
            </a:r>
          </a:p>
        </p:txBody>
      </p:sp>
    </p:spTree>
    <p:extLst>
      <p:ext uri="{BB962C8B-B14F-4D97-AF65-F5344CB8AC3E}">
        <p14:creationId xmlns:p14="http://schemas.microsoft.com/office/powerpoint/2010/main" val="2544370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Requirements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286"/>
            <a:ext cx="8229600" cy="4369027"/>
          </a:xfrm>
        </p:spPr>
        <p:txBody>
          <a:bodyPr/>
          <a:lstStyle/>
          <a:p>
            <a:pPr lvl="0"/>
            <a:r>
              <a:rPr lang="en-US" sz="1800" b="1" dirty="0"/>
              <a:t>Formats:</a:t>
            </a:r>
            <a:r>
              <a:rPr lang="en-US" sz="1800" dirty="0"/>
              <a:t> Be able to manage any MIME type; institutionally we will want to define acceptable formats for the system</a:t>
            </a:r>
            <a:endParaRPr lang="en-CA" sz="1800" dirty="0"/>
          </a:p>
          <a:p>
            <a:pPr lvl="0"/>
            <a:r>
              <a:rPr lang="en-US" sz="1800" b="1" dirty="0"/>
              <a:t>Volume of assets:</a:t>
            </a:r>
            <a:r>
              <a:rPr lang="en-US" sz="1800" dirty="0"/>
              <a:t> offer a scalable solution, with an estimated 5-25TB to start, and grow from there  </a:t>
            </a:r>
            <a:endParaRPr lang="en-CA" sz="1800" dirty="0"/>
          </a:p>
          <a:p>
            <a:pPr lvl="0"/>
            <a:r>
              <a:rPr lang="en-US" sz="1800" b="1" dirty="0"/>
              <a:t>Transcoding:</a:t>
            </a:r>
            <a:r>
              <a:rPr lang="en-US" sz="1800" dirty="0"/>
              <a:t> the solution must provide for changing media formats, for example to derive a lower quality image for publishing from a master</a:t>
            </a:r>
            <a:endParaRPr lang="en-CA" sz="1800" dirty="0"/>
          </a:p>
          <a:p>
            <a:pPr lvl="0"/>
            <a:r>
              <a:rPr lang="en-US" sz="1800" b="1" dirty="0"/>
              <a:t>Copyright &amp; license management:</a:t>
            </a:r>
            <a:r>
              <a:rPr lang="en-US" sz="1800" dirty="0"/>
              <a:t> provide for management of assets that have terms of use or restrictions; ideally manage at object level</a:t>
            </a:r>
            <a:endParaRPr lang="en-CA" sz="1800" dirty="0"/>
          </a:p>
          <a:p>
            <a:pPr lvl="0"/>
            <a:r>
              <a:rPr lang="en-US" sz="1800" b="1" dirty="0"/>
              <a:t>User permissions:</a:t>
            </a:r>
            <a:r>
              <a:rPr lang="en-US" sz="1800" dirty="0"/>
              <a:t> ability to restrict view/use of assets as needed by individuals and groups, at individual object through collections</a:t>
            </a:r>
            <a:endParaRPr lang="en-CA" sz="1800" dirty="0"/>
          </a:p>
          <a:p>
            <a:pPr lvl="0"/>
            <a:r>
              <a:rPr lang="en-US" sz="1800" b="1" dirty="0"/>
              <a:t>Approval process:</a:t>
            </a:r>
            <a:r>
              <a:rPr lang="en-US" sz="1800" dirty="0"/>
              <a:t> for gatekeeping assets before they go into </a:t>
            </a:r>
            <a:r>
              <a:rPr lang="en-US" sz="2000" dirty="0" smtClean="0"/>
              <a:t>repository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420862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Findings: Requirements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828"/>
            <a:ext cx="8229600" cy="4441371"/>
          </a:xfrm>
        </p:spPr>
        <p:txBody>
          <a:bodyPr/>
          <a:lstStyle/>
          <a:p>
            <a:pPr lvl="0"/>
            <a:r>
              <a:rPr lang="en-US" sz="1800" b="1" dirty="0"/>
              <a:t>Flexible metadata:</a:t>
            </a:r>
            <a:r>
              <a:rPr lang="en-US" sz="1800" dirty="0"/>
              <a:t> solution should allow a variety of customized schema and different schema for different use collections, while being able to search across entire repository</a:t>
            </a:r>
            <a:endParaRPr lang="en-CA" sz="1800" dirty="0"/>
          </a:p>
          <a:p>
            <a:pPr lvl="0"/>
            <a:r>
              <a:rPr lang="en-US" sz="1800" b="1" dirty="0"/>
              <a:t>Search/browse:  </a:t>
            </a:r>
            <a:r>
              <a:rPr lang="en-US" sz="1800" dirty="0"/>
              <a:t>by theme/topic of assets, including developing vocabularies/categories specific to </a:t>
            </a:r>
            <a:r>
              <a:rPr lang="en-US" sz="1800" dirty="0" err="1"/>
              <a:t>uWaterloo</a:t>
            </a:r>
            <a:endParaRPr lang="en-CA" sz="1800" dirty="0"/>
          </a:p>
          <a:p>
            <a:pPr lvl="0"/>
            <a:r>
              <a:rPr lang="en-US" sz="1800" b="1" dirty="0"/>
              <a:t>Bulk ingest &amp; processing: </a:t>
            </a:r>
            <a:r>
              <a:rPr lang="en-US" sz="1800" dirty="0"/>
              <a:t>offer flexible bulk file and metadata ingest with workflow support</a:t>
            </a:r>
            <a:endParaRPr lang="en-CA" sz="1800" dirty="0"/>
          </a:p>
          <a:p>
            <a:pPr lvl="0"/>
            <a:r>
              <a:rPr lang="en-US" sz="1800" b="1" dirty="0"/>
              <a:t>Lifecycle management: </a:t>
            </a:r>
            <a:r>
              <a:rPr lang="en-US" sz="1800" dirty="0"/>
              <a:t>assets must be able to be have retention periods applied to them so they can be removed after their usefulness has ended</a:t>
            </a:r>
            <a:endParaRPr lang="en-CA" sz="1800" dirty="0"/>
          </a:p>
          <a:p>
            <a:pPr lvl="0"/>
            <a:r>
              <a:rPr lang="en-US" sz="1800" b="1" dirty="0"/>
              <a:t>Training and support: </a:t>
            </a:r>
            <a:r>
              <a:rPr lang="en-US" sz="1800" dirty="0"/>
              <a:t>for both content creators and managers</a:t>
            </a:r>
            <a:endParaRPr lang="en-CA" sz="1800" dirty="0"/>
          </a:p>
          <a:p>
            <a:pPr lvl="0"/>
            <a:r>
              <a:rPr lang="en-US" sz="1800" b="1" dirty="0" smtClean="0"/>
              <a:t>Integration: </a:t>
            </a:r>
            <a:r>
              <a:rPr lang="en-US" sz="1800" dirty="0"/>
              <a:t>WCMS, digital video capture &amp; delivery, campus authentication; </a:t>
            </a:r>
            <a:endParaRPr lang="en-US" sz="1800" dirty="0" smtClean="0"/>
          </a:p>
          <a:p>
            <a:pPr lvl="0"/>
            <a:r>
              <a:rPr lang="en-US" sz="1800" b="1" dirty="0" smtClean="0"/>
              <a:t>WCAG </a:t>
            </a:r>
            <a:r>
              <a:rPr lang="en-US" sz="1800" b="1" dirty="0"/>
              <a:t>2.0 A or AA level compliance: </a:t>
            </a:r>
            <a:r>
              <a:rPr lang="en-US" sz="1800" dirty="0"/>
              <a:t> by 2014-01-01</a:t>
            </a:r>
            <a:endParaRPr lang="en-CA" sz="18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908208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Features Identified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="1" dirty="0"/>
              <a:t>Version control:</a:t>
            </a:r>
            <a:r>
              <a:rPr lang="en-US" sz="2000" dirty="0"/>
              <a:t> to manage multiple iterations of an asset</a:t>
            </a:r>
            <a:endParaRPr lang="en-CA" sz="2000" dirty="0"/>
          </a:p>
          <a:p>
            <a:pPr lvl="0"/>
            <a:r>
              <a:rPr lang="en-US" sz="2000" b="1" dirty="0"/>
              <a:t>Integration points:</a:t>
            </a:r>
            <a:r>
              <a:rPr lang="en-US" sz="2000" dirty="0"/>
              <a:t> </a:t>
            </a:r>
            <a:r>
              <a:rPr lang="en-US" sz="2000" dirty="0" smtClean="0"/>
              <a:t>search </a:t>
            </a:r>
            <a:r>
              <a:rPr lang="en-US" sz="2000" dirty="0"/>
              <a:t>external stock photography </a:t>
            </a:r>
            <a:r>
              <a:rPr lang="en-US" sz="2000" dirty="0" smtClean="0"/>
              <a:t>vendors (via APIs)</a:t>
            </a:r>
            <a:endParaRPr lang="en-CA" sz="2000" dirty="0"/>
          </a:p>
          <a:p>
            <a:pPr lvl="0"/>
            <a:r>
              <a:rPr lang="en-US" sz="2000" b="1" dirty="0"/>
              <a:t>Watermarking:</a:t>
            </a:r>
            <a:r>
              <a:rPr lang="en-US" sz="2000" dirty="0"/>
              <a:t> for images and video frames</a:t>
            </a:r>
            <a:endParaRPr lang="en-CA" sz="2000" dirty="0"/>
          </a:p>
          <a:p>
            <a:pPr lvl="0"/>
            <a:r>
              <a:rPr lang="en-US" sz="2000" b="1" dirty="0"/>
              <a:t>Digital preservation features:</a:t>
            </a:r>
            <a:r>
              <a:rPr lang="en-US" sz="2000" dirty="0"/>
              <a:t> offer bit integrity checksum functionality, for example, to assist with long-term preservation of assets</a:t>
            </a:r>
            <a:endParaRPr lang="en-CA" sz="2000" dirty="0"/>
          </a:p>
          <a:p>
            <a:pPr lvl="0"/>
            <a:r>
              <a:rPr lang="en-US" sz="2000" b="1" dirty="0"/>
              <a:t>Format migration:</a:t>
            </a:r>
            <a:r>
              <a:rPr lang="en-US" sz="2000" dirty="0"/>
              <a:t> migrate today’s file format standards to future standard formats</a:t>
            </a:r>
            <a:endParaRPr lang="en-CA" sz="2000" dirty="0"/>
          </a:p>
          <a:p>
            <a:pPr lvl="0"/>
            <a:r>
              <a:rPr lang="en-US" sz="2000" b="1" dirty="0"/>
              <a:t>Hosted or local installation: </a:t>
            </a:r>
            <a:r>
              <a:rPr lang="en-US" sz="2000" dirty="0"/>
              <a:t>ideally offerings for both 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548979281"/>
      </p:ext>
    </p:extLst>
  </p:cSld>
  <p:clrMapOvr>
    <a:masterClrMapping/>
  </p:clrMapOvr>
</p:sld>
</file>

<file path=ppt/theme/theme1.xml><?xml version="1.0" encoding="utf-8"?>
<a:theme xmlns:a="http://schemas.openxmlformats.org/drawingml/2006/main" name="University_Black">
  <a:themeElements>
    <a:clrScheme name="Custom 1">
      <a:dk1>
        <a:sysClr val="windowText" lastClr="000000"/>
      </a:dk1>
      <a:lt1>
        <a:srgbClr val="FFFFFF"/>
      </a:lt1>
      <a:dk2>
        <a:srgbClr val="96172E"/>
      </a:dk2>
      <a:lt2>
        <a:srgbClr val="FFFFFF"/>
      </a:lt2>
      <a:accent1>
        <a:srgbClr val="0073CF"/>
      </a:accent1>
      <a:accent2>
        <a:srgbClr val="E98300"/>
      </a:accent2>
      <a:accent3>
        <a:srgbClr val="E0249A"/>
      </a:accent3>
      <a:accent4>
        <a:srgbClr val="009AA6"/>
      </a:accent4>
      <a:accent5>
        <a:srgbClr val="57068C"/>
      </a:accent5>
      <a:accent6>
        <a:srgbClr val="B6BF00"/>
      </a:accent6>
      <a:hlink>
        <a:srgbClr val="FECB00"/>
      </a:hlink>
      <a:folHlink>
        <a:srgbClr val="FECB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57C96A803FF844A97D66418082B9BF" ma:contentTypeVersion="0" ma:contentTypeDescription="Create a new document." ma:contentTypeScope="" ma:versionID="772e18044e92a1c8fdbc6e2e7254a8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0E3058-A8EE-45F6-BBB1-FDC7A75A93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99436D-2558-44DA-9275-2853CC637F31}">
  <ds:schemaRefs>
    <ds:schemaRef ds:uri="http://schemas.microsoft.com/office/infopath/2007/PartnerControls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C6CB150-2DD8-4BC1-9052-9281412E14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University_Black</Template>
  <TotalTime>496</TotalTime>
  <Words>1183</Words>
  <Application>Microsoft Office PowerPoint</Application>
  <PresentationFormat>On-screen Show (4:3)</PresentationFormat>
  <Paragraphs>117</Paragraphs>
  <Slides>20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University_Black</vt:lpstr>
      <vt:lpstr>Digital Media Asset Management Project Update: Web Advisory Committee</vt:lpstr>
      <vt:lpstr>Project objectives</vt:lpstr>
      <vt:lpstr>Statement of work</vt:lpstr>
      <vt:lpstr>Working definition for project</vt:lpstr>
      <vt:lpstr>Deliverables</vt:lpstr>
      <vt:lpstr>Team Composition</vt:lpstr>
      <vt:lpstr>Findings: Requirements 1</vt:lpstr>
      <vt:lpstr>Findings: Requirements 2</vt:lpstr>
      <vt:lpstr>Optional Features Identified</vt:lpstr>
      <vt:lpstr>Broader context w/other systems</vt:lpstr>
      <vt:lpstr>Digital Video Capture/Delivery systems in use</vt:lpstr>
      <vt:lpstr>Few Integration Possibilities w/Digital Video </vt:lpstr>
      <vt:lpstr>COTS or Community Source?</vt:lpstr>
      <vt:lpstr>Recommendation: AssetBank</vt:lpstr>
      <vt:lpstr>AssetBank: Technical</vt:lpstr>
      <vt:lpstr>WCAG 2.0 Compliance</vt:lpstr>
      <vt:lpstr>Drupal integration</vt:lpstr>
      <vt:lpstr>uWaterloo Test Instance</vt:lpstr>
      <vt:lpstr>Project Approval &amp; Funding</vt:lpstr>
      <vt:lpstr>Questions?  Thanks!</vt:lpstr>
    </vt:vector>
  </TitlesOfParts>
  <Company>University of Waterloo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Asset Management Project Update</dc:title>
  <dc:creator>nagrhoda</dc:creator>
  <cp:lastModifiedBy>nagrhoda</cp:lastModifiedBy>
  <cp:revision>43</cp:revision>
  <cp:lastPrinted>2010-03-08T19:59:32Z</cp:lastPrinted>
  <dcterms:created xsi:type="dcterms:W3CDTF">2012-01-20T14:29:30Z</dcterms:created>
  <dcterms:modified xsi:type="dcterms:W3CDTF">2013-05-14T20:28:55Z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0x010100AC57C96A803FF844A97D66418082B9BF</vt:lpwstr>
  </property>
</Properties>
</file>