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321" r:id="rId2"/>
    <p:sldId id="320" r:id="rId3"/>
    <p:sldId id="342" r:id="rId4"/>
    <p:sldId id="345" r:id="rId5"/>
    <p:sldId id="343" r:id="rId6"/>
    <p:sldId id="344" r:id="rId7"/>
  </p:sldIdLst>
  <p:sldSz cx="9144000" cy="6858000" type="screen4x3"/>
  <p:notesSz cx="6858000" cy="90281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00"/>
    <a:srgbClr val="0066CC"/>
    <a:srgbClr val="3D3DFF"/>
    <a:srgbClr val="3333CC"/>
    <a:srgbClr val="C0C0C0"/>
    <a:srgbClr val="4D4D4D"/>
    <a:srgbClr val="CCA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9822" autoAdjust="0"/>
  </p:normalViewPr>
  <p:slideViewPr>
    <p:cSldViewPr>
      <p:cViewPr>
        <p:scale>
          <a:sx n="100" d="100"/>
          <a:sy n="100" d="100"/>
        </p:scale>
        <p:origin x="-540" y="180"/>
      </p:cViewPr>
      <p:guideLst>
        <p:guide orient="horz" pos="120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28" y="-72"/>
      </p:cViewPr>
      <p:guideLst>
        <p:guide orient="horz" pos="2844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0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0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5126D17-7918-451A-A7A5-E865883E2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62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0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0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77863"/>
            <a:ext cx="4513262" cy="3384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77263"/>
            <a:ext cx="2971800" cy="450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77263"/>
            <a:ext cx="2971800" cy="450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4166C7A-B9C1-46E9-BCCE-2083C8A53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91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err="1" smtClean="0"/>
              <a:t>ndr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166C7A-B9C1-46E9-BCCE-2083C8A5382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56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686F9F2-5081-48A2-9648-775652110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685800" y="703263"/>
            <a:ext cx="754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CC4E8FD-3365-4DB4-AB5C-2977CE9B0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685800" y="703263"/>
            <a:ext cx="754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CA"/>
          </a:p>
        </p:txBody>
      </p:sp>
      <p:pic>
        <p:nvPicPr>
          <p:cNvPr id="6" name="Picture 5" descr="Litcom_RGB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6440488"/>
            <a:ext cx="12493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19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2F8AF13-3026-4518-99D4-3C0744330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7"/>
          <p:cNvSpPr>
            <a:spLocks noChangeShapeType="1"/>
          </p:cNvSpPr>
          <p:nvPr/>
        </p:nvSpPr>
        <p:spPr bwMode="auto">
          <a:xfrm>
            <a:off x="685800" y="703263"/>
            <a:ext cx="754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CA"/>
          </a:p>
        </p:txBody>
      </p:sp>
      <p:pic>
        <p:nvPicPr>
          <p:cNvPr id="4" name="Picture 5" descr="Litcom_RGB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9388" y="6440488"/>
            <a:ext cx="12493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5B829C2-1217-42A1-9A64-56E4FE4C3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543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19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90900" y="6400800"/>
            <a:ext cx="23622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/>
            </a:lvl1pPr>
          </a:lstStyle>
          <a:p>
            <a:pPr>
              <a:defRPr/>
            </a:pPr>
            <a:r>
              <a:rPr lang="en-US"/>
              <a:t>Page </a:t>
            </a:r>
            <a:fld id="{963931EF-FBE8-4870-85B3-09D3E8910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877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05400" y="6629400"/>
            <a:ext cx="2895600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Page </a:t>
            </a:r>
            <a:fld id="{5DDBD9C6-9FB9-4611-B730-88319C6D6618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2581" y="1772816"/>
            <a:ext cx="9144000" cy="3536950"/>
          </a:xfrm>
        </p:spPr>
        <p:txBody>
          <a:bodyPr/>
          <a:lstStyle/>
          <a:p>
            <a:pPr algn="ctr" eaLnBrk="1" hangingPunct="1"/>
            <a:r>
              <a:rPr lang="en-US" sz="3200" i="1" dirty="0" smtClean="0">
                <a:solidFill>
                  <a:srgbClr val="000000"/>
                </a:solidFill>
                <a:latin typeface="Calibri" pitchFamily="34" charset="0"/>
              </a:rPr>
              <a:t>Organize for Success</a:t>
            </a:r>
            <a:br>
              <a:rPr lang="en-US" sz="3200" i="1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3200" i="1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en-US" sz="3200" i="1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2000" i="1" dirty="0" smtClean="0">
                <a:solidFill>
                  <a:srgbClr val="000000"/>
                </a:solidFill>
                <a:latin typeface="Calibri" pitchFamily="34" charset="0"/>
              </a:rPr>
              <a:t>IST </a:t>
            </a:r>
            <a:r>
              <a:rPr lang="en-US" sz="2000" i="1" smtClean="0">
                <a:solidFill>
                  <a:srgbClr val="000000"/>
                </a:solidFill>
                <a:latin typeface="Calibri" pitchFamily="34" charset="0"/>
              </a:rPr>
              <a:t>Organization Design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alibri" pitchFamily="34" charset="0"/>
              </a:rPr>
            </a:br>
            <a:endParaRPr lang="en-US" i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2916238" y="5805488"/>
            <a:ext cx="6227762" cy="1052512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96338" y="5791200"/>
            <a:ext cx="135133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CA" b="1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January, 2013</a:t>
            </a:r>
            <a:endParaRPr lang="en-CA" b="1" dirty="0">
              <a:solidFill>
                <a:srgbClr val="000000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0" y="2865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31787" y="6453336"/>
            <a:ext cx="2555875" cy="244475"/>
            <a:chOff x="314325" y="461963"/>
            <a:chExt cx="2555875" cy="244475"/>
          </a:xfrm>
        </p:grpSpPr>
        <p:sp>
          <p:nvSpPr>
            <p:cNvPr id="9224" name="Rectangle 9"/>
            <p:cNvSpPr>
              <a:spLocks noChangeArrowheads="1"/>
            </p:cNvSpPr>
            <p:nvPr/>
          </p:nvSpPr>
          <p:spPr bwMode="auto">
            <a:xfrm>
              <a:off x="314325" y="461963"/>
              <a:ext cx="247808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CA" sz="1000" b="1">
                  <a:solidFill>
                    <a:srgbClr val="000066"/>
                  </a:solidFill>
                  <a:cs typeface="Times New Roman" pitchFamily="18" charset="0"/>
                </a:rPr>
                <a:t>MALCOLM BERNSTEIN CONSULTING</a:t>
              </a:r>
              <a:endParaRPr lang="en-CA" sz="1000"/>
            </a:p>
          </p:txBody>
        </p:sp>
        <p:sp>
          <p:nvSpPr>
            <p:cNvPr id="9225" name="Line 13"/>
            <p:cNvSpPr>
              <a:spLocks noChangeShapeType="1"/>
            </p:cNvSpPr>
            <p:nvPr/>
          </p:nvSpPr>
          <p:spPr bwMode="auto">
            <a:xfrm>
              <a:off x="323850" y="476250"/>
              <a:ext cx="2520950" cy="0"/>
            </a:xfrm>
            <a:prstGeom prst="line">
              <a:avLst/>
            </a:prstGeom>
            <a:noFill/>
            <a:ln w="19050">
              <a:solidFill>
                <a:srgbClr val="CCA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Line 14"/>
            <p:cNvSpPr>
              <a:spLocks noChangeShapeType="1"/>
            </p:cNvSpPr>
            <p:nvPr/>
          </p:nvSpPr>
          <p:spPr bwMode="auto">
            <a:xfrm>
              <a:off x="349250" y="692150"/>
              <a:ext cx="2520950" cy="0"/>
            </a:xfrm>
            <a:prstGeom prst="line">
              <a:avLst/>
            </a:prstGeom>
            <a:noFill/>
            <a:ln w="19050">
              <a:solidFill>
                <a:srgbClr val="CCA5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2" name="Picture 5" descr="Litcom_RG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6375400"/>
            <a:ext cx="1087437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uw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235" y="692696"/>
            <a:ext cx="161607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Meeting Objectives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609600" y="908050"/>
            <a:ext cx="7994650" cy="4114800"/>
          </a:xfrm>
        </p:spPr>
        <p:txBody>
          <a:bodyPr/>
          <a:lstStyle/>
          <a:p>
            <a:pPr eaLnBrk="1" hangingPunct="1"/>
            <a:r>
              <a:rPr lang="en-CA" sz="2400" dirty="0" smtClean="0"/>
              <a:t>Provide an overview of the Organize for Success Project:</a:t>
            </a:r>
          </a:p>
          <a:p>
            <a:pPr lvl="1" eaLnBrk="1" hangingPunct="1"/>
            <a:r>
              <a:rPr lang="en-CA" dirty="0" smtClean="0"/>
              <a:t>Project objectives, scope, timing</a:t>
            </a:r>
          </a:p>
          <a:p>
            <a:pPr lvl="1" eaLnBrk="1" hangingPunct="1"/>
            <a:r>
              <a:rPr lang="en-CA" dirty="0" smtClean="0"/>
              <a:t>Current IST organization structure</a:t>
            </a:r>
          </a:p>
          <a:p>
            <a:pPr eaLnBrk="1" hangingPunct="1"/>
            <a:endParaRPr lang="en-CA" sz="2400" dirty="0"/>
          </a:p>
          <a:p>
            <a:pPr eaLnBrk="1" hangingPunct="1"/>
            <a:r>
              <a:rPr lang="en-CA" sz="2400" dirty="0" smtClean="0"/>
              <a:t>Obtain input / feedback regarding the future IST organization structure</a:t>
            </a:r>
            <a:endParaRPr lang="en-CA" sz="2400" dirty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52FFAC36-771E-4525-964C-DA25D03036B7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Organize for Success Project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Objective:  Develop </a:t>
            </a:r>
            <a:r>
              <a:rPr lang="en-CA" dirty="0"/>
              <a:t>an </a:t>
            </a:r>
            <a:r>
              <a:rPr lang="en-CA" dirty="0" smtClean="0"/>
              <a:t>IST </a:t>
            </a:r>
            <a:r>
              <a:rPr lang="en-CA" dirty="0"/>
              <a:t>organization design that is responsive to institutional needs by: </a:t>
            </a:r>
          </a:p>
          <a:p>
            <a:pPr lvl="1" eaLnBrk="1" hangingPunct="1"/>
            <a:r>
              <a:rPr lang="en-CA" sz="1800" dirty="0" smtClean="0"/>
              <a:t>Review </a:t>
            </a:r>
            <a:r>
              <a:rPr lang="en-CA" sz="1800" dirty="0"/>
              <a:t>the current organization, including:</a:t>
            </a:r>
          </a:p>
          <a:p>
            <a:pPr lvl="2" eaLnBrk="1" hangingPunct="1"/>
            <a:r>
              <a:rPr lang="en-CA" sz="1400" dirty="0"/>
              <a:t>Customers served</a:t>
            </a:r>
          </a:p>
          <a:p>
            <a:pPr lvl="2" eaLnBrk="1" hangingPunct="1"/>
            <a:r>
              <a:rPr lang="en-CA" sz="1400" dirty="0"/>
              <a:t>Services delivered</a:t>
            </a:r>
          </a:p>
          <a:p>
            <a:pPr lvl="2" eaLnBrk="1" hangingPunct="1"/>
            <a:r>
              <a:rPr lang="en-CA" sz="1400" dirty="0"/>
              <a:t>Estimated work volume</a:t>
            </a:r>
          </a:p>
          <a:p>
            <a:pPr lvl="2" eaLnBrk="1" hangingPunct="1"/>
            <a:r>
              <a:rPr lang="en-CA" sz="1400" dirty="0" smtClean="0"/>
              <a:t>Strengths</a:t>
            </a:r>
            <a:r>
              <a:rPr lang="en-CA" sz="1400" dirty="0"/>
              <a:t> </a:t>
            </a:r>
            <a:r>
              <a:rPr lang="en-CA" sz="1400" dirty="0" smtClean="0"/>
              <a:t>and weaknesses</a:t>
            </a:r>
          </a:p>
          <a:p>
            <a:pPr lvl="1" eaLnBrk="1" hangingPunct="1"/>
            <a:r>
              <a:rPr lang="en-CA" sz="1800" dirty="0" smtClean="0"/>
              <a:t>Conduct an environmental scan:</a:t>
            </a:r>
          </a:p>
          <a:p>
            <a:pPr lvl="2" eaLnBrk="1" hangingPunct="1"/>
            <a:r>
              <a:rPr lang="en-CA" sz="1400" dirty="0" smtClean="0"/>
              <a:t>Consult </a:t>
            </a:r>
            <a:r>
              <a:rPr lang="en-CA" sz="1400" dirty="0"/>
              <a:t>with selected faculties, task forces outside of IS&amp;T</a:t>
            </a:r>
          </a:p>
          <a:p>
            <a:pPr lvl="2" eaLnBrk="1" hangingPunct="1"/>
            <a:r>
              <a:rPr lang="en-CA" sz="1400" dirty="0"/>
              <a:t>Consult with selected educational institutions</a:t>
            </a:r>
          </a:p>
          <a:p>
            <a:pPr lvl="1" eaLnBrk="1" hangingPunct="1"/>
            <a:r>
              <a:rPr lang="en-CA" sz="1800" dirty="0" smtClean="0"/>
              <a:t>Develop </a:t>
            </a:r>
            <a:r>
              <a:rPr lang="en-CA" sz="1800" dirty="0"/>
              <a:t>a renewed organization that supports the vision, governing principles and new directions from the strategic </a:t>
            </a:r>
            <a:r>
              <a:rPr lang="en-CA" sz="1800" dirty="0" smtClean="0"/>
              <a:t>plan</a:t>
            </a:r>
          </a:p>
          <a:p>
            <a:pPr lvl="1" eaLnBrk="1" hangingPunct="1"/>
            <a:endParaRPr lang="en-CA" sz="1800" dirty="0"/>
          </a:p>
          <a:p>
            <a:pPr eaLnBrk="1" hangingPunct="1"/>
            <a:r>
              <a:rPr lang="en-CA" sz="2200" dirty="0" smtClean="0"/>
              <a:t>Timing:  October </a:t>
            </a:r>
            <a:r>
              <a:rPr lang="en-CA" sz="2200" dirty="0" smtClean="0"/>
              <a:t>2012– </a:t>
            </a:r>
            <a:r>
              <a:rPr lang="en-CA" sz="2200" dirty="0" smtClean="0"/>
              <a:t>April</a:t>
            </a:r>
            <a:r>
              <a:rPr lang="en-CA" sz="2200" dirty="0" smtClean="0"/>
              <a:t>, 2013</a:t>
            </a:r>
            <a:endParaRPr lang="en-CA" sz="2200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CC4E8FD-3365-4DB4-AB5C-2977CE9B0C1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271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Organization Structure – Current State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4629214"/>
              </p:ext>
            </p:extLst>
          </p:nvPr>
        </p:nvGraphicFramePr>
        <p:xfrm>
          <a:off x="389856" y="2834640"/>
          <a:ext cx="8334669" cy="402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90667"/>
                <a:gridCol w="1190667"/>
                <a:gridCol w="1190667"/>
                <a:gridCol w="1190667"/>
                <a:gridCol w="1190667"/>
                <a:gridCol w="1190667"/>
                <a:gridCol w="1190667"/>
              </a:tblGrid>
              <a:tr h="3789040">
                <a:tc>
                  <a:txBody>
                    <a:bodyPr/>
                    <a:lstStyle/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Financial Planning, Management</a:t>
                      </a: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, and Control</a:t>
                      </a:r>
                    </a:p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Human Resource Administration</a:t>
                      </a:r>
                    </a:p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Management of Space and Facilities</a:t>
                      </a:r>
                    </a:p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Major Departmental Events</a:t>
                      </a:r>
                    </a:p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Software Administration</a:t>
                      </a:r>
                    </a:p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Committee and Task Force Support</a:t>
                      </a:r>
                    </a:p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Administration Support for CIO</a:t>
                      </a:r>
                      <a:endParaRPr lang="en-CA" sz="10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Provide</a:t>
                      </a: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CA" sz="1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Help desk (CHIP) </a:t>
                      </a: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services (e.g. wireless troubleshooting, software distribution, WatIAM administration, BlackBerry setups)</a:t>
                      </a:r>
                    </a:p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Desktop support for academic support, including desktop rollover program</a:t>
                      </a:r>
                    </a:p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IT support for the Faculties</a:t>
                      </a:r>
                    </a:p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Coordinate</a:t>
                      </a: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IST communications</a:t>
                      </a:r>
                    </a:p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Perform web development, migration</a:t>
                      </a:r>
                    </a:p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IT Training Programs</a:t>
                      </a:r>
                      <a:endParaRPr lang="en-CA" sz="1000" baseline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Server acquisition,</a:t>
                      </a: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installation, and support</a:t>
                      </a:r>
                      <a:endParaRPr lang="en-CA" sz="100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Infrastructure support of Active Directory, DNS, web servers, printing, file  sharing, database</a:t>
                      </a:r>
                    </a:p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Application  integration for campus and departmental applications</a:t>
                      </a:r>
                    </a:p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Storage</a:t>
                      </a: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provisioning, for database requirements, shared file storage, backups</a:t>
                      </a:r>
                    </a:p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Campus email and calendaring applications</a:t>
                      </a:r>
                      <a:endParaRPr lang="en-CA" sz="100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storage, </a:t>
                      </a:r>
                      <a:endParaRPr lang="en-CA" sz="1000" dirty="0" smtClean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Draft Security Policies to be disseminated and enforced across the campus.</a:t>
                      </a:r>
                    </a:p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Monitor the network for unwanted intrusions and coordinate a response.</a:t>
                      </a:r>
                    </a:p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Manage the IST data center firewall.</a:t>
                      </a:r>
                    </a:p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Monitor the network for vulnerabilities</a:t>
                      </a: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and perform </a:t>
                      </a:r>
                      <a:r>
                        <a:rPr lang="en-CA" sz="1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penetration testing</a:t>
                      </a:r>
                      <a:endParaRPr lang="en-CA" sz="10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Design</a:t>
                      </a: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and operation of campus wired and wireless network.</a:t>
                      </a:r>
                    </a:p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Campus telecommunications services.</a:t>
                      </a:r>
                    </a:p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Physical security systems. </a:t>
                      </a:r>
                      <a:endParaRPr lang="en-CA" sz="10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Provide project</a:t>
                      </a: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management, business analysis, development, infrastructure, and related services. </a:t>
                      </a:r>
                    </a:p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ERP systems (Finance, HR, Student).</a:t>
                      </a:r>
                    </a:p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Campus-wide systems (Document and Identity Management)</a:t>
                      </a:r>
                    </a:p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Large information systems (Coop, Housing, Research, Advancement)</a:t>
                      </a:r>
                    </a:p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Department-focussed applications (Athletics, Food Services, Health Services)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Support</a:t>
                      </a: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 the on-line </a:t>
                      </a:r>
                      <a:r>
                        <a:rPr lang="en-CA" sz="1000" baseline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learning environment</a:t>
                      </a:r>
                    </a:p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Design</a:t>
                      </a:r>
                      <a:r>
                        <a:rPr lang="en-CA" sz="1000" baseline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, install, support e-classroom and presentation room audio and visual (a/v) equipment.</a:t>
                      </a:r>
                    </a:p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Provide video and web conferencing</a:t>
                      </a: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/streaming services and support. </a:t>
                      </a:r>
                    </a:p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Manage films and documentaries</a:t>
                      </a: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for education. </a:t>
                      </a:r>
                      <a:endParaRPr lang="en-CA" sz="100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  <a:p>
                      <a:pPr marL="82550" indent="-82550">
                        <a:buFont typeface="Arial" pitchFamily="34" charset="0"/>
                        <a:buChar char="•"/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Manage  a/v equipment loans and rentals.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389856" y="1792956"/>
            <a:ext cx="1088504" cy="994387"/>
          </a:xfrm>
          <a:prstGeom prst="rect">
            <a:avLst/>
          </a:prstGeom>
          <a:solidFill>
            <a:srgbClr val="DDDDD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91581" dir="3378596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Administrative Support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CA" sz="800" dirty="0">
              <a:latin typeface="Arial Narrow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Melissa</a:t>
            </a:r>
            <a:r>
              <a:rPr kumimoji="0" lang="en-CA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 Conrad</a:t>
            </a:r>
            <a:endParaRPr kumimoji="0" lang="en-C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62664" y="1805210"/>
            <a:ext cx="1071736" cy="982133"/>
          </a:xfrm>
          <a:prstGeom prst="rect">
            <a:avLst/>
          </a:prstGeom>
          <a:solidFill>
            <a:srgbClr val="DDDDD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91581" dir="3378596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Instructional</a:t>
            </a:r>
            <a:r>
              <a:rPr kumimoji="0" lang="en-CA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 Technologies and Multi-Media Services</a:t>
            </a:r>
            <a:endParaRPr lang="en-CA" sz="1000" dirty="0">
              <a:latin typeface="Arial Narrow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Andrea Chappell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604163" y="1793792"/>
            <a:ext cx="1088504" cy="993551"/>
          </a:xfrm>
          <a:prstGeom prst="rect">
            <a:avLst/>
          </a:prstGeom>
          <a:solidFill>
            <a:srgbClr val="DDDDD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91581" dir="3378596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Client Services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CA" sz="1000" dirty="0">
              <a:latin typeface="Arial Narrow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1000" dirty="0" smtClean="0">
                <a:latin typeface="Arial Narrow" pitchFamily="34" charset="0"/>
              </a:rPr>
              <a:t>Bob Hicks</a:t>
            </a:r>
            <a:endParaRPr kumimoji="0" lang="en-C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812022" y="1792956"/>
            <a:ext cx="1088504" cy="994387"/>
          </a:xfrm>
          <a:prstGeom prst="rect">
            <a:avLst/>
          </a:prstGeom>
          <a:solidFill>
            <a:srgbClr val="DDDDD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91581" dir="3378596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Computing Systems</a:t>
            </a:r>
            <a:r>
              <a:rPr kumimoji="0" lang="en-CA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 Services</a:t>
            </a:r>
            <a:endParaRPr kumimoji="0" lang="en-CA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1000" dirty="0" smtClean="0">
                <a:latin typeface="Arial Narrow" pitchFamily="34" charset="0"/>
              </a:rPr>
              <a:t>Martin Timmerman</a:t>
            </a:r>
            <a:endParaRPr kumimoji="0" lang="en-C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000128" y="1797255"/>
            <a:ext cx="1088504" cy="990088"/>
          </a:xfrm>
          <a:prstGeom prst="rect">
            <a:avLst/>
          </a:prstGeom>
          <a:solidFill>
            <a:srgbClr val="DDDDD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91581" dir="3378596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Information Security</a:t>
            </a:r>
            <a:r>
              <a:rPr kumimoji="0" lang="en-CA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 Services</a:t>
            </a:r>
            <a:endParaRPr kumimoji="0" lang="en-CA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1000" dirty="0" smtClean="0">
                <a:latin typeface="Arial Narrow" pitchFamily="34" charset="0"/>
              </a:rPr>
              <a:t>Jason Testart</a:t>
            </a:r>
            <a:endParaRPr kumimoji="0" lang="en-C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215880" y="1776627"/>
            <a:ext cx="1088504" cy="1010716"/>
          </a:xfrm>
          <a:prstGeom prst="rect">
            <a:avLst/>
          </a:prstGeom>
          <a:solidFill>
            <a:srgbClr val="DDDDD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91581" dir="3378596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CA" sz="800" b="1" dirty="0" smtClean="0">
              <a:latin typeface="Arial Narrow" pitchFamily="34" charset="0"/>
            </a:endParaRPr>
          </a:p>
          <a:p>
            <a:pPr algn="ctr" eaLnBrk="0" hangingPunct="0"/>
            <a:r>
              <a:rPr lang="en-CA" sz="1000" b="1" dirty="0" smtClean="0">
                <a:latin typeface="Arial Narrow" pitchFamily="34" charset="0"/>
              </a:rPr>
              <a:t>Network </a:t>
            </a:r>
            <a:r>
              <a:rPr lang="en-CA" sz="1000" b="1" dirty="0">
                <a:latin typeface="Arial Narrow" pitchFamily="34" charset="0"/>
              </a:rPr>
              <a:t>Services</a:t>
            </a:r>
          </a:p>
          <a:p>
            <a:pPr algn="ctr" eaLnBrk="0" hangingPunct="0"/>
            <a:endParaRPr lang="en-CA" sz="800" dirty="0">
              <a:latin typeface="Arial Narrow" pitchFamily="34" charset="0"/>
            </a:endParaRPr>
          </a:p>
          <a:p>
            <a:pPr algn="ctr" eaLnBrk="0" hangingPunct="0"/>
            <a:endParaRPr lang="en-CA" sz="1000" dirty="0">
              <a:latin typeface="Arial Narrow" pitchFamily="34" charset="0"/>
            </a:endParaRPr>
          </a:p>
          <a:p>
            <a:pPr algn="ctr" eaLnBrk="0" hangingPunct="0"/>
            <a:r>
              <a:rPr lang="en-CA" sz="1000" dirty="0">
                <a:latin typeface="Arial Narrow" pitchFamily="34" charset="0"/>
              </a:rPr>
              <a:t>Bruce Campbell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440016" y="1785316"/>
            <a:ext cx="1088504" cy="1002027"/>
          </a:xfrm>
          <a:prstGeom prst="rect">
            <a:avLst/>
          </a:prstGeom>
          <a:solidFill>
            <a:srgbClr val="DDDDD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91581" dir="3378596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algn="ctr" eaLnBrk="0" hangingPunct="0"/>
            <a:r>
              <a:rPr lang="en-CA" sz="1000" b="1" dirty="0">
                <a:latin typeface="Arial Narrow" pitchFamily="34" charset="0"/>
              </a:rPr>
              <a:t>Information </a:t>
            </a:r>
            <a:r>
              <a:rPr lang="en-CA" sz="1000" b="1" dirty="0" smtClean="0">
                <a:latin typeface="Arial Narrow" pitchFamily="34" charset="0"/>
              </a:rPr>
              <a:t>Systems</a:t>
            </a:r>
          </a:p>
          <a:p>
            <a:pPr algn="ctr" eaLnBrk="0" hangingPunct="0"/>
            <a:endParaRPr lang="en-CA" sz="800" dirty="0">
              <a:latin typeface="Arial Narrow" pitchFamily="34" charset="0"/>
            </a:endParaRPr>
          </a:p>
          <a:p>
            <a:pPr algn="ctr" eaLnBrk="0" hangingPunct="0"/>
            <a:r>
              <a:rPr lang="en-CA" sz="1000" dirty="0">
                <a:latin typeface="Arial Narrow" pitchFamily="34" charset="0"/>
              </a:rPr>
              <a:t>Dave </a:t>
            </a:r>
            <a:r>
              <a:rPr lang="en-CA" sz="1000" dirty="0" smtClean="0">
                <a:latin typeface="Arial Narrow" pitchFamily="34" charset="0"/>
              </a:rPr>
              <a:t>Kibble</a:t>
            </a:r>
            <a:endParaRPr lang="en-CA" sz="1000" dirty="0">
              <a:latin typeface="Arial Narrow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995936" y="764704"/>
            <a:ext cx="1088504" cy="792088"/>
          </a:xfrm>
          <a:prstGeom prst="rect">
            <a:avLst/>
          </a:prstGeom>
          <a:solidFill>
            <a:srgbClr val="DDDDD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91581" dir="3378596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1000" b="1" dirty="0" smtClean="0">
                <a:latin typeface="Arial Narrow" pitchFamily="34" charset="0"/>
              </a:rPr>
              <a:t>Chief Information Officer</a:t>
            </a:r>
            <a:endParaRPr kumimoji="0" lang="en-CA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Dave Wallace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934108" y="1635215"/>
            <a:ext cx="7264424" cy="0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91581" dir="3378596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>
            <a:stCxn id="16" idx="2"/>
            <a:endCxn id="11" idx="0"/>
          </p:cNvCxnSpPr>
          <p:nvPr/>
        </p:nvCxnSpPr>
        <p:spPr bwMode="auto">
          <a:xfrm>
            <a:off x="4540188" y="1556792"/>
            <a:ext cx="4192" cy="240463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91581" dir="3378596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3356274" y="1649776"/>
            <a:ext cx="0" cy="144016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91581" dir="3378596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>
            <a:off x="5760132" y="1626196"/>
            <a:ext cx="0" cy="144016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91581" dir="3378596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>
            <a:off x="6994487" y="1641300"/>
            <a:ext cx="0" cy="144016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91581" dir="3378596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8196386" y="1616737"/>
            <a:ext cx="0" cy="144016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91581" dir="3378596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>
            <a:off x="2123728" y="1628800"/>
            <a:ext cx="0" cy="144016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91581" dir="3378596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>
            <a:endCxn id="7" idx="0"/>
          </p:cNvCxnSpPr>
          <p:nvPr/>
        </p:nvCxnSpPr>
        <p:spPr bwMode="auto">
          <a:xfrm>
            <a:off x="934108" y="1628800"/>
            <a:ext cx="0" cy="164156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91581" dir="3378596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894326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Future IST Organization – Discussion Topics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suggest any changes </a:t>
            </a:r>
            <a:r>
              <a:rPr lang="en-US" dirty="0"/>
              <a:t>to the scope of services delivered by </a:t>
            </a:r>
            <a:r>
              <a:rPr lang="en-US" dirty="0" smtClean="0"/>
              <a:t>IST?  For instance:</a:t>
            </a:r>
          </a:p>
          <a:p>
            <a:pPr lvl="1"/>
            <a:r>
              <a:rPr lang="en-US" dirty="0" smtClean="0"/>
              <a:t>How can IST contribute to the process of identifying and deploying innovations in technology?</a:t>
            </a:r>
          </a:p>
          <a:p>
            <a:pPr lvl="1"/>
            <a:r>
              <a:rPr lang="en-US" dirty="0" smtClean="0"/>
              <a:t>How can IST contribute to supporting student life (and the view that the university is a technology leader)?</a:t>
            </a:r>
          </a:p>
          <a:p>
            <a:pPr lvl="1"/>
            <a:r>
              <a:rPr lang="en-US" dirty="0" smtClean="0"/>
              <a:t>Are there improvements to current services that you </a:t>
            </a:r>
            <a:r>
              <a:rPr lang="en-US" smtClean="0"/>
              <a:t>would suggest?</a:t>
            </a:r>
            <a:endParaRPr lang="en-US" dirty="0" smtClean="0"/>
          </a:p>
          <a:p>
            <a:pPr lvl="1"/>
            <a:endParaRPr lang="en-CA" dirty="0"/>
          </a:p>
          <a:p>
            <a:r>
              <a:rPr lang="en-US" dirty="0" smtClean="0"/>
              <a:t>Are new capabilities required?  In areas such as: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ccount management (liaison between IST &amp; its customers)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ata management (analytics, reporting)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roject management / program management (methods, techniques, project management services)</a:t>
            </a:r>
          </a:p>
          <a:p>
            <a:pPr lvl="1"/>
            <a:r>
              <a:rPr lang="en-US" dirty="0" smtClean="0"/>
              <a:t>Architecture</a:t>
            </a:r>
          </a:p>
          <a:p>
            <a:pPr lvl="1"/>
            <a:r>
              <a:rPr lang="en-US" dirty="0" smtClean="0"/>
              <a:t>Technology (different technology platforms)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CC4E8FD-3365-4DB4-AB5C-2977CE9B0C1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454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Future IST Organization – Discussion Topics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are the key touch points between IST and other areas of the </a:t>
            </a:r>
            <a:r>
              <a:rPr lang="en-US" dirty="0" smtClean="0"/>
              <a:t>university?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</a:t>
            </a:r>
            <a:r>
              <a:rPr lang="en-US" dirty="0"/>
              <a:t>changes or improvements would you recommend in order to improve customer </a:t>
            </a:r>
            <a:r>
              <a:rPr lang="en-US" dirty="0" smtClean="0"/>
              <a:t>service?</a:t>
            </a:r>
            <a:endParaRPr lang="en-CA" dirty="0"/>
          </a:p>
          <a:p>
            <a:endParaRPr lang="en-US" dirty="0" smtClean="0"/>
          </a:p>
          <a:p>
            <a:r>
              <a:rPr lang="en-US" dirty="0" smtClean="0"/>
              <a:t>Are </a:t>
            </a:r>
            <a:r>
              <a:rPr lang="en-US" dirty="0"/>
              <a:t>there any issues that you feel need to be addressed by the future organization structure of IST?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CC4E8FD-3365-4DB4-AB5C-2977CE9B0C1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72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ncor IT Strategy Detailed Presentation-Printout - v101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3366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DB8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incor IT Strategy Detailed Presentation-Printout - v10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91581" dir="3378596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9144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91581" dir="3378596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9144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Vincor IT Strategy Detailed Presentation-Printout - v10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ncor IT Strategy Detailed Presentation-Printout - v10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ncor IT Strategy Detailed Presentation-Printout - v10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ncor IT Strategy Detailed Presentation-Printout - v10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ncor IT Strategy Detailed Presentation-Printout - v1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ncor IT Strategy Detailed Presentation-Printout - v1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ncor IT Strategy Detailed Presentation-Printout - v1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Settings\Walter\My Documents\Consulting\Vincor\Final Deliverables\A.  IT Strategy\Vincor IT Strategy Detailed Presentation-Printout - v101.ppt</Template>
  <TotalTime>5099</TotalTime>
  <Words>635</Words>
  <Application>Microsoft Office PowerPoint</Application>
  <PresentationFormat>On-screen Show (4:3)</PresentationFormat>
  <Paragraphs>115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Vincor IT Strategy Detailed Presentation-Printout - v101</vt:lpstr>
      <vt:lpstr>Organize for Success  IST Organization Design </vt:lpstr>
      <vt:lpstr>Meeting Objectives</vt:lpstr>
      <vt:lpstr>Organize for Success Project</vt:lpstr>
      <vt:lpstr>Organization Structure – Current State</vt:lpstr>
      <vt:lpstr>Future IST Organization – Discussion Topics</vt:lpstr>
      <vt:lpstr>Future IST Organization – Discussion Topics</vt:lpstr>
    </vt:vector>
  </TitlesOfParts>
  <Company>Litcom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Org Design</dc:title>
  <dc:creator>Walter</dc:creator>
  <cp:lastModifiedBy>David</cp:lastModifiedBy>
  <cp:revision>215</cp:revision>
  <dcterms:created xsi:type="dcterms:W3CDTF">2003-10-11T22:05:20Z</dcterms:created>
  <dcterms:modified xsi:type="dcterms:W3CDTF">2013-01-15T20:56:37Z</dcterms:modified>
</cp:coreProperties>
</file>