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36"/>
  </p:notesMasterIdLst>
  <p:handoutMasterIdLst>
    <p:handoutMasterId r:id="rId37"/>
  </p:handoutMasterIdLst>
  <p:sldIdLst>
    <p:sldId id="395" r:id="rId2"/>
    <p:sldId id="509" r:id="rId3"/>
    <p:sldId id="518" r:id="rId4"/>
    <p:sldId id="510" r:id="rId5"/>
    <p:sldId id="511" r:id="rId6"/>
    <p:sldId id="512" r:id="rId7"/>
    <p:sldId id="521" r:id="rId8"/>
    <p:sldId id="515" r:id="rId9"/>
    <p:sldId id="516" r:id="rId10"/>
    <p:sldId id="556" r:id="rId11"/>
    <p:sldId id="519" r:id="rId12"/>
    <p:sldId id="533" r:id="rId13"/>
    <p:sldId id="520" r:id="rId14"/>
    <p:sldId id="526" r:id="rId15"/>
    <p:sldId id="525" r:id="rId16"/>
    <p:sldId id="552" r:id="rId17"/>
    <p:sldId id="527" r:id="rId18"/>
    <p:sldId id="529" r:id="rId19"/>
    <p:sldId id="530" r:id="rId20"/>
    <p:sldId id="532" r:id="rId21"/>
    <p:sldId id="534" r:id="rId22"/>
    <p:sldId id="536" r:id="rId23"/>
    <p:sldId id="549" r:id="rId24"/>
    <p:sldId id="537" r:id="rId25"/>
    <p:sldId id="538" r:id="rId26"/>
    <p:sldId id="551" r:id="rId27"/>
    <p:sldId id="557" r:id="rId28"/>
    <p:sldId id="550" r:id="rId29"/>
    <p:sldId id="544" r:id="rId30"/>
    <p:sldId id="545" r:id="rId31"/>
    <p:sldId id="547" r:id="rId32"/>
    <p:sldId id="539" r:id="rId33"/>
    <p:sldId id="554" r:id="rId34"/>
    <p:sldId id="555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8" autoAdjust="0"/>
    <p:restoredTop sz="99422" autoAdjust="0"/>
  </p:normalViewPr>
  <p:slideViewPr>
    <p:cSldViewPr snapToGrid="0">
      <p:cViewPr>
        <p:scale>
          <a:sx n="66" d="100"/>
          <a:sy n="66" d="100"/>
        </p:scale>
        <p:origin x="-1248" y="-366"/>
      </p:cViewPr>
      <p:guideLst>
        <p:guide orient="horz" pos="1491"/>
        <p:guide pos="4826"/>
        <p:guide pos="493"/>
        <p:guide pos="5701"/>
        <p:guide pos="5446"/>
        <p:guide pos="49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-2587" y="-77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5775" cy="463550"/>
          </a:xfrm>
          <a:prstGeom prst="rect">
            <a:avLst/>
          </a:prstGeom>
        </p:spPr>
        <p:txBody>
          <a:bodyPr vert="horz" lIns="92921" tIns="46461" rIns="92921" bIns="46461" rtlCol="0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7638" y="0"/>
            <a:ext cx="3025775" cy="463550"/>
          </a:xfrm>
          <a:prstGeom prst="rect">
            <a:avLst/>
          </a:prstGeom>
        </p:spPr>
        <p:txBody>
          <a:bodyPr vert="horz" wrap="square" lIns="92921" tIns="46461" rIns="92921" bIns="464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B20F34B-0AAA-470A-905D-315E54C081C5}" type="datetimeFigureOut">
              <a:rPr lang="en-US"/>
              <a:pPr>
                <a:defRPr/>
              </a:pPr>
              <a:t>12/19/2012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5775" cy="463550"/>
          </a:xfrm>
          <a:prstGeom prst="rect">
            <a:avLst/>
          </a:prstGeom>
        </p:spPr>
        <p:txBody>
          <a:bodyPr vert="horz" lIns="92921" tIns="46461" rIns="92921" bIns="46461" rtlCol="0" anchor="b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7638" y="8818563"/>
            <a:ext cx="3025775" cy="463550"/>
          </a:xfrm>
          <a:prstGeom prst="rect">
            <a:avLst/>
          </a:prstGeom>
        </p:spPr>
        <p:txBody>
          <a:bodyPr vert="horz" wrap="square" lIns="92921" tIns="46461" rIns="92921" bIns="464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914CE9C-080E-4AC2-8434-6F9D7CE6B6D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015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5775" cy="463550"/>
          </a:xfrm>
          <a:prstGeom prst="rect">
            <a:avLst/>
          </a:prstGeom>
        </p:spPr>
        <p:txBody>
          <a:bodyPr vert="horz" lIns="92921" tIns="46461" rIns="92921" bIns="46461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638" y="0"/>
            <a:ext cx="3025775" cy="463550"/>
          </a:xfrm>
          <a:prstGeom prst="rect">
            <a:avLst/>
          </a:prstGeom>
        </p:spPr>
        <p:txBody>
          <a:bodyPr vert="horz" wrap="square" lIns="92921" tIns="46461" rIns="92921" bIns="464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8D30DA9-0CF2-4124-AFFA-20173D51F5AE}" type="datetimeFigureOut">
              <a:rPr lang="en-US"/>
              <a:pPr>
                <a:defRPr/>
              </a:pPr>
              <a:t>12/19/2012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1" tIns="46461" rIns="92921" bIns="46461" rtlCol="0" anchor="ctr"/>
          <a:lstStyle/>
          <a:p>
            <a:pPr lvl="0"/>
            <a:endParaRPr lang="en-CA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21" tIns="46461" rIns="92921" bIns="4646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5775" cy="463550"/>
          </a:xfrm>
          <a:prstGeom prst="rect">
            <a:avLst/>
          </a:prstGeom>
        </p:spPr>
        <p:txBody>
          <a:bodyPr vert="horz" lIns="92921" tIns="46461" rIns="92921" bIns="46461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638" y="8818563"/>
            <a:ext cx="3025775" cy="463550"/>
          </a:xfrm>
          <a:prstGeom prst="rect">
            <a:avLst/>
          </a:prstGeom>
        </p:spPr>
        <p:txBody>
          <a:bodyPr vert="horz" wrap="square" lIns="92921" tIns="46461" rIns="92921" bIns="464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84B504B-7FA5-4868-9CCD-CFAD779EBE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063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9AF599-BD58-458C-832A-ED9290E47FD9}" type="slidenum">
              <a:rPr lang="en-CA" smtClean="0">
                <a:latin typeface="Arial" charset="0"/>
              </a:rPr>
              <a:pPr/>
              <a:t>1</a:t>
            </a:fld>
            <a:endParaRPr lang="en-CA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578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04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12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dirty="0" smtClean="0"/>
              <a:t>Over 3,400 participants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dirty="0" smtClean="0"/>
              <a:t>Of the five enabling</a:t>
            </a:r>
            <a:r>
              <a:rPr lang="en-US" baseline="0" dirty="0" smtClean="0"/>
              <a:t> goals identified, one was to increase </a:t>
            </a:r>
            <a:r>
              <a:rPr lang="en-US" baseline="0" dirty="0" err="1" smtClean="0"/>
              <a:t>uW’s</a:t>
            </a:r>
            <a:r>
              <a:rPr lang="en-US" baseline="0" dirty="0" smtClean="0"/>
              <a:t> visibility and outreach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Highest ranked comment in terms of feasibility and importance was ‘increase promotion of </a:t>
            </a:r>
            <a:r>
              <a:rPr lang="en-US" baseline="0" dirty="0" err="1" smtClean="0"/>
              <a:t>uW</a:t>
            </a:r>
            <a:r>
              <a:rPr lang="en-US" baseline="0" dirty="0" smtClean="0"/>
              <a:t> by communicating what we do’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Second highest – increase partnerships with businesses, universities and organizations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endParaRPr lang="en-US" baseline="0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13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14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15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Shares or leads other universities in “seeking to make a difference in society; well connected to industry” (where </a:t>
            </a:r>
            <a:r>
              <a:rPr lang="en-US" sz="2400" dirty="0" err="1" smtClean="0"/>
              <a:t>uW</a:t>
            </a:r>
            <a:r>
              <a:rPr lang="en-US" sz="2400" dirty="0" smtClean="0"/>
              <a:t> substantially outdistances U of T and McGill).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16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17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18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12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Slide 20 – Mobile and Homepage Redesign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Critical to stress that we now have a homepage that functions on mobile devices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Critical to understand that we do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have a homepage tailored for mobile delivery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Expect questions on responsive design for mobile (including the homepage)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WCMS team is conducting responsive design prototyping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Trend is rapidly shifting to offering responsive design websites (including universities)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20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Slide 21 – Digital Considerations and Factors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Mobile Image Recognition Technologies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It is recommended that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have a maximum of two standard signatures: a horizontal signature, and a vertical signature.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Mobile image-recognition technologies (e.g., Google Goggles) exist which provide mobile users with organic search results associated with images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realworld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(e.g., ads in magazines, posters in subways).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 help ensure that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signature is associated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by these technologies, it is recommended to constrain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signature to two consistent and standard formats (horizontal and vertical).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Increased variability and lack of standard application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signature can comprise the ability of these technologies to associate the image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thus also fail to provide a link to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website.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As with all marketing-communications, delivering a standard logo (in this case consistent horizontal and/or vertical signature) regardless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delivery vehicle (desktop, mobile) is what’s critical to the visual brand identity.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Requirements and Consistency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AODA requires all publicly facing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websites to be compliant for January 1, 2014.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use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on websites is covered under AODA.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Digital Initiatives team in CPA is reviewing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palette, and it is realized that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palette will need to be adjusted for use on publicly facing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websites in order to comply with AODA.  </a:t>
            </a: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used in print materials will need to be adjusted as well for consistency between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uWaterloo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websites and print materials. 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21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234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23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24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25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26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27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28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839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978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6140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578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32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33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34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4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5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6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/>
            <a:fld id="{7F50A561-98D3-475A-9003-89A40E93C1F5}" type="slidenum">
              <a:rPr lang="en-CA" sz="1200">
                <a:latin typeface="Calibri" pitchFamily="34" charset="0"/>
              </a:rPr>
              <a:pPr algn="r"/>
              <a:t>7</a:t>
            </a:fld>
            <a:endParaRPr lang="en-CA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354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B504B-7FA5-4868-9CCD-CFAD779EBE29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696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938" y="1587500"/>
            <a:ext cx="7512410" cy="2418036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B52C7-9862-47CA-B22E-B215B7967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822760" y="444500"/>
            <a:ext cx="5486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82276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368A6-48A9-49FC-BD8B-4C80105DD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87338" y="279400"/>
            <a:ext cx="8602662" cy="6245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1566862"/>
            <a:ext cx="7675562" cy="2674937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9BBC-D0B0-47AF-BA84-701AC32D0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B4FDF-DF79-404B-A1BB-F6002E879CEF}" type="datetimeFigureOut">
              <a:rPr lang="en-CA"/>
              <a:pPr>
                <a:defRPr/>
              </a:pPr>
              <a:t>19/12/2012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FBEFB-26EF-4121-BFA8-2A4AEC00AE2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96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87338" y="279400"/>
            <a:ext cx="8602662" cy="6245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80480" y="444500"/>
            <a:ext cx="5486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0480" y="1600200"/>
            <a:ext cx="8229600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81750"/>
            <a:ext cx="785813" cy="4762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BB15F50-15B0-4968-9684-CADE1EAC7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5" r:id="rId2"/>
    <p:sldLayoutId id="2147484066" r:id="rId3"/>
    <p:sldLayoutId id="2147484068" r:id="rId4"/>
    <p:sldLayoutId id="214748406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286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742950" y="635000"/>
            <a:ext cx="7512050" cy="4102100"/>
          </a:xfrm>
        </p:spPr>
        <p:txBody>
          <a:bodyPr/>
          <a:lstStyle/>
          <a:p>
            <a:pPr>
              <a:lnSpc>
                <a:spcPts val="6400"/>
              </a:lnSpc>
            </a:pPr>
            <a:r>
              <a:rPr lang="en-US" sz="4000" dirty="0" smtClean="0">
                <a:latin typeface="Arial" charset="0"/>
                <a:ea typeface="ＭＳ Ｐゴシック" pitchFamily="34" charset="-128"/>
                <a:cs typeface="Arial" charset="0"/>
              </a:rPr>
              <a:t>University of Waterloo</a:t>
            </a:r>
            <a:br>
              <a:rPr lang="en-US" sz="40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sz="4000" dirty="0" smtClean="0">
                <a:latin typeface="Arial" charset="0"/>
                <a:ea typeface="ＭＳ Ｐゴシック" pitchFamily="34" charset="-128"/>
                <a:cs typeface="Arial" charset="0"/>
              </a:rPr>
              <a:t>VISUAL IDENTITY REFINEMENT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12800" y="3327400"/>
            <a:ext cx="5945188" cy="127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825500" y="3511550"/>
            <a:ext cx="4572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 dirty="0" smtClean="0">
                <a:cs typeface="Arial" charset="0"/>
              </a:rPr>
              <a:t>Communications and Public Affairs</a:t>
            </a:r>
          </a:p>
          <a:p>
            <a:endParaRPr lang="en-US" b="1" dirty="0" smtClean="0">
              <a:cs typeface="Arial" charset="0"/>
            </a:endParaRPr>
          </a:p>
          <a:p>
            <a:r>
              <a:rPr lang="en-US" b="1" dirty="0" smtClean="0">
                <a:cs typeface="Arial" charset="0"/>
              </a:rPr>
              <a:t>Web </a:t>
            </a:r>
            <a:r>
              <a:rPr lang="en-US" b="1" dirty="0" smtClean="0">
                <a:cs typeface="Arial" charset="0"/>
              </a:rPr>
              <a:t>Advisory </a:t>
            </a:r>
            <a:r>
              <a:rPr lang="en-US" b="1" dirty="0" smtClean="0">
                <a:cs typeface="Arial" charset="0"/>
              </a:rPr>
              <a:t>Committee Meeting</a:t>
            </a:r>
            <a:endParaRPr lang="en-US" b="1" dirty="0" smtClean="0">
              <a:cs typeface="Arial" charset="0"/>
            </a:endParaRPr>
          </a:p>
          <a:p>
            <a:r>
              <a:rPr lang="en-US" sz="1600" dirty="0" smtClean="0">
                <a:cs typeface="Arial" charset="0"/>
              </a:rPr>
              <a:t>December 18, 2012</a:t>
            </a:r>
            <a:endParaRPr lang="en-US" sz="1600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sz="1600" dirty="0" smtClean="0">
                <a:cs typeface="Arial" charset="0"/>
              </a:rPr>
              <a:t>Presented by:</a:t>
            </a:r>
          </a:p>
          <a:p>
            <a:r>
              <a:rPr lang="en-US" sz="1600" dirty="0" smtClean="0">
                <a:cs typeface="Arial" charset="0"/>
              </a:rPr>
              <a:t>Ellen Réthoré</a:t>
            </a:r>
          </a:p>
          <a:p>
            <a:r>
              <a:rPr lang="en-US" sz="1600" dirty="0" smtClean="0">
                <a:cs typeface="Arial" charset="0"/>
              </a:rPr>
              <a:t>Christine Goucher</a:t>
            </a:r>
            <a:endParaRPr lang="en-US" sz="1600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7868" y="260648"/>
            <a:ext cx="8602132" cy="6264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205663" cy="4572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Environmental scan – 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current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wordmark</a:t>
            </a:r>
            <a:endParaRPr lang="en-US" sz="2800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D8176-A09A-4109-9CB7-737FDB0DF081}" type="slidenum">
              <a:rPr lang="en-US"/>
              <a:pPr/>
              <a:t>10</a:t>
            </a:fld>
            <a:endParaRPr lang="en-US"/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8514" y="2531631"/>
            <a:ext cx="1446286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761" y="2341131"/>
            <a:ext cx="155103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/>
          <p:cNvCxnSpPr/>
          <p:nvPr/>
        </p:nvCxnSpPr>
        <p:spPr bwMode="auto">
          <a:xfrm flipV="1">
            <a:off x="2235200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4546600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flipV="1">
            <a:off x="6799263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2" name="Picture 45"/>
          <p:cNvPicPr>
            <a:picLocks noChangeAspect="1"/>
          </p:cNvPicPr>
          <p:nvPr/>
        </p:nvPicPr>
        <p:blipFill>
          <a:blip r:embed="rId5" cstate="print"/>
          <a:srcRect t="32011" b="36890"/>
          <a:stretch>
            <a:fillRect/>
          </a:stretch>
        </p:blipFill>
        <p:spPr bwMode="auto">
          <a:xfrm>
            <a:off x="4859337" y="2512582"/>
            <a:ext cx="165517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824" y="4154051"/>
            <a:ext cx="15128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4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0172" y="4158831"/>
            <a:ext cx="166162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Straight Connector 58"/>
          <p:cNvCxnSpPr/>
          <p:nvPr/>
        </p:nvCxnSpPr>
        <p:spPr>
          <a:xfrm flipV="1">
            <a:off x="279400" y="5423278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8" name="Picture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16563" y="2365475"/>
            <a:ext cx="1590082" cy="5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Connector 33"/>
          <p:cNvCxnSpPr/>
          <p:nvPr/>
        </p:nvCxnSpPr>
        <p:spPr>
          <a:xfrm flipV="1">
            <a:off x="282257" y="3612148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83191" y="1655646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5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6196" y="4322331"/>
            <a:ext cx="1659469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6056" y="4149080"/>
            <a:ext cx="1218694" cy="5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38" y="279400"/>
            <a:ext cx="8602662" cy="6245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782637" y="1681163"/>
            <a:ext cx="5932487" cy="1130300"/>
          </a:xfrm>
        </p:spPr>
        <p:txBody>
          <a:bodyPr/>
          <a:lstStyle/>
          <a:p>
            <a:r>
              <a:rPr lang="en-US" sz="6000" b="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Research and consultations - what do we know?</a:t>
            </a:r>
          </a:p>
        </p:txBody>
      </p:sp>
    </p:spTree>
    <p:extLst>
      <p:ext uri="{BB962C8B-B14F-4D97-AF65-F5344CB8AC3E}">
        <p14:creationId xmlns:p14="http://schemas.microsoft.com/office/powerpoint/2010/main" val="33185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Sector analysis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Growing and international competition for the best students, faculty and staff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Increasing attention to rankings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Government and public demand for enhanced quality and accountability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‘Blurring’ between colleges and universities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800100" lvl="2" indent="0">
              <a:buNone/>
            </a:pPr>
            <a:endParaRPr lang="en-CA" sz="2200" dirty="0" smtClean="0"/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6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Mid-cycle Review consultations – 2011/12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Enabling goal - increase visibility and outreach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i="1" dirty="0"/>
              <a:t>“increase promotion of </a:t>
            </a:r>
            <a:r>
              <a:rPr lang="en-CA" sz="2200" i="1" dirty="0" err="1"/>
              <a:t>uW</a:t>
            </a:r>
            <a:r>
              <a:rPr lang="en-CA" sz="2200" i="1" dirty="0"/>
              <a:t> by communicating what we do</a:t>
            </a:r>
            <a:r>
              <a:rPr lang="en-CA" sz="2200" i="1" dirty="0" smtClean="0"/>
              <a:t>”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i="1" dirty="0" smtClean="0"/>
              <a:t>“partnerships with industry is good, and we should seek out more”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i="1" dirty="0" smtClean="0"/>
              <a:t> “Create a ‘brand’ for </a:t>
            </a:r>
            <a:r>
              <a:rPr lang="en-CA" sz="2200" i="1" dirty="0" err="1" smtClean="0"/>
              <a:t>uW</a:t>
            </a:r>
            <a:r>
              <a:rPr lang="en-CA" sz="2200" i="1" dirty="0" smtClean="0"/>
              <a:t> that is recognized nationally and internationally”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i="1" dirty="0" smtClean="0"/>
              <a:t>“better marketing of </a:t>
            </a:r>
            <a:r>
              <a:rPr lang="en-CA" sz="2200" i="1" dirty="0" err="1" smtClean="0"/>
              <a:t>uW</a:t>
            </a:r>
            <a:r>
              <a:rPr lang="en-CA" sz="2200" i="1" dirty="0" smtClean="0"/>
              <a:t> outside of Canada”</a:t>
            </a:r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02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884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700" b="1" dirty="0" smtClean="0"/>
              <a:t>Diploma redesign student feedback - 2011</a:t>
            </a:r>
            <a:endParaRPr lang="en-CA" sz="27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Comprehensive process of consultation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Students selected a traditional diploma</a:t>
            </a:r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884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74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err="1" smtClean="0"/>
              <a:t>Ipsos</a:t>
            </a:r>
            <a:r>
              <a:rPr lang="en-CA" sz="2800" b="1" dirty="0" smtClean="0"/>
              <a:t> Quantitative Research - 2008</a:t>
            </a:r>
          </a:p>
          <a:p>
            <a:pPr lvl="0">
              <a:buFont typeface="Arial" pitchFamily="34" charset="0"/>
              <a:buChar char="•"/>
            </a:pPr>
            <a:r>
              <a:rPr lang="en-US" dirty="0" err="1"/>
              <a:t>u</a:t>
            </a:r>
            <a:r>
              <a:rPr lang="en-US" dirty="0" err="1" smtClean="0"/>
              <a:t>Waterloo</a:t>
            </a:r>
            <a:r>
              <a:rPr lang="en-US" dirty="0" smtClean="0"/>
              <a:t> </a:t>
            </a:r>
            <a:r>
              <a:rPr lang="en-US" dirty="0"/>
              <a:t>is among the 10 most visible universities in Canada but </a:t>
            </a:r>
            <a:r>
              <a:rPr lang="en-US" i="1" dirty="0"/>
              <a:t>sits in 6</a:t>
            </a:r>
            <a:r>
              <a:rPr lang="en-US" i="1" baseline="30000" dirty="0"/>
              <a:t>th</a:t>
            </a:r>
            <a:r>
              <a:rPr lang="en-US" i="1" dirty="0"/>
              <a:t> position</a:t>
            </a:r>
            <a:r>
              <a:rPr lang="en-US" dirty="0"/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Audiences have </a:t>
            </a:r>
            <a:r>
              <a:rPr lang="en-US" i="1" dirty="0"/>
              <a:t>some familiarity</a:t>
            </a:r>
            <a:r>
              <a:rPr lang="en-US" dirty="0"/>
              <a:t> with </a:t>
            </a:r>
            <a:r>
              <a:rPr lang="en-US" dirty="0" err="1"/>
              <a:t>u</a:t>
            </a:r>
            <a:r>
              <a:rPr lang="en-US" dirty="0" err="1" smtClean="0"/>
              <a:t>Waterloo</a:t>
            </a:r>
            <a:r>
              <a:rPr lang="en-US" dirty="0" smtClean="0"/>
              <a:t> </a:t>
            </a:r>
            <a:r>
              <a:rPr lang="en-US" dirty="0"/>
              <a:t>but </a:t>
            </a:r>
            <a:r>
              <a:rPr lang="en-US" i="1" dirty="0"/>
              <a:t>lack any in-depth knowledge</a:t>
            </a: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n-US" dirty="0"/>
              <a:t>All audiences tend to </a:t>
            </a:r>
            <a:r>
              <a:rPr lang="en-US" i="1" dirty="0"/>
              <a:t>hear more about other Canadian universities</a:t>
            </a: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n-US" dirty="0"/>
              <a:t>Profile </a:t>
            </a:r>
            <a:r>
              <a:rPr lang="en-US" i="1" dirty="0"/>
              <a:t>is much higher in Ontario</a:t>
            </a:r>
            <a:r>
              <a:rPr lang="en-US" dirty="0"/>
              <a:t> than the rest of </a:t>
            </a:r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53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/>
            <a:r>
              <a:rPr lang="en-CA" sz="2800" b="1" dirty="0" err="1" smtClean="0"/>
              <a:t>Ipsos</a:t>
            </a:r>
            <a:r>
              <a:rPr lang="en-CA" sz="2800" b="1" dirty="0" smtClean="0"/>
              <a:t> Quantitative Research – 2008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sz="2400" dirty="0" err="1" smtClean="0"/>
              <a:t>uWaterloo</a:t>
            </a:r>
            <a:r>
              <a:rPr lang="en-US" sz="2400" dirty="0" smtClean="0"/>
              <a:t> is </a:t>
            </a:r>
            <a:r>
              <a:rPr lang="en-US" sz="2400" i="1" dirty="0" smtClean="0"/>
              <a:t>best </a:t>
            </a:r>
            <a:r>
              <a:rPr lang="en-US" sz="2400" i="1" dirty="0"/>
              <a:t>known for its programs</a:t>
            </a:r>
            <a:r>
              <a:rPr lang="en-US" sz="2400" dirty="0"/>
              <a:t>, specifically </a:t>
            </a:r>
            <a:r>
              <a:rPr lang="en-US" sz="2400" dirty="0" smtClean="0"/>
              <a:t>ENG, </a:t>
            </a:r>
            <a:r>
              <a:rPr lang="en-US" sz="2400" dirty="0"/>
              <a:t>Math, </a:t>
            </a:r>
            <a:r>
              <a:rPr lang="en-US" sz="2400" dirty="0" smtClean="0"/>
              <a:t>CS </a:t>
            </a:r>
            <a:r>
              <a:rPr lang="en-US" sz="2400" dirty="0"/>
              <a:t>and  </a:t>
            </a:r>
            <a:r>
              <a:rPr lang="en-US" sz="2400" dirty="0" smtClean="0"/>
              <a:t>Co-op</a:t>
            </a: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Recognized as the </a:t>
            </a:r>
            <a:r>
              <a:rPr lang="en-US" sz="2400" i="1" dirty="0"/>
              <a:t>most innovative </a:t>
            </a:r>
            <a:r>
              <a:rPr lang="en-US" sz="2400" dirty="0"/>
              <a:t>university in </a:t>
            </a:r>
            <a:r>
              <a:rPr lang="en-US" sz="2400" dirty="0" smtClean="0"/>
              <a:t>Canada</a:t>
            </a: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Image is of “dynamic, making a difference, innovative, connected</a:t>
            </a:r>
            <a:r>
              <a:rPr lang="en-US" sz="2400" dirty="0" smtClean="0"/>
              <a:t>”</a:t>
            </a: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Shares or leads other universities in “seeking to make a difference in society; </a:t>
            </a:r>
            <a:r>
              <a:rPr lang="en-US" sz="2400" i="1" dirty="0"/>
              <a:t>well connected </a:t>
            </a:r>
            <a:r>
              <a:rPr lang="en-US" sz="2400" dirty="0"/>
              <a:t>to industry” </a:t>
            </a:r>
          </a:p>
          <a:p>
            <a:pPr marL="0" indent="0"/>
            <a:r>
              <a:rPr lang="en-US" dirty="0"/>
              <a:t> </a:t>
            </a:r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lvl="1"/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97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National Reputation Rankings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2012 Maclean’s results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#1 - most innovative (21 years)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Slipped from first to third place…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Best overall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Leaders of tomorrow</a:t>
            </a:r>
          </a:p>
          <a:p>
            <a:pPr marL="800100" lvl="2" indent="0">
              <a:buNone/>
            </a:pPr>
            <a:endParaRPr lang="en-CA" sz="2200" dirty="0" smtClean="0"/>
          </a:p>
          <a:p>
            <a:pPr marL="800100" lvl="2" indent="0">
              <a:buNone/>
            </a:pPr>
            <a:endParaRPr lang="en-CA" sz="2200" dirty="0" smtClean="0"/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62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6896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International Rankings – vs. year ago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ARWU/Shanghai (no reputational component) 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198 – essentially flat over last five years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QS (reputation weighted 50%)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Dropped from 160 to 191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THE (reputation weighted 33%)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Dropped from 212 to 249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800100" lvl="2" indent="0">
              <a:buNone/>
            </a:pPr>
            <a:endParaRPr lang="en-CA" sz="2200" dirty="0" smtClean="0"/>
          </a:p>
          <a:p>
            <a:pPr lvl="2"/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6896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 we know?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353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38" y="279400"/>
            <a:ext cx="8602662" cy="6245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782637" y="1681163"/>
            <a:ext cx="5932487" cy="1130300"/>
          </a:xfrm>
        </p:spPr>
        <p:txBody>
          <a:bodyPr/>
          <a:lstStyle/>
          <a:p>
            <a:r>
              <a:rPr lang="en-US" sz="6000" b="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What’s ahead?</a:t>
            </a:r>
          </a:p>
        </p:txBody>
      </p:sp>
    </p:spTree>
    <p:extLst>
      <p:ext uri="{BB962C8B-B14F-4D97-AF65-F5344CB8AC3E}">
        <p14:creationId xmlns:p14="http://schemas.microsoft.com/office/powerpoint/2010/main" val="7698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>
              <a:buNone/>
            </a:pPr>
            <a:endParaRPr lang="en-CA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Not again!</a:t>
            </a:r>
          </a:p>
          <a:p>
            <a:endParaRPr lang="en-CA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But why?</a:t>
            </a:r>
          </a:p>
          <a:p>
            <a:pPr>
              <a:buFont typeface="Arial" charset="0"/>
              <a:buNone/>
            </a:pPr>
            <a:endParaRPr lang="en-US" sz="2800" dirty="0" smtClean="0">
              <a:ea typeface="ＭＳ Ｐゴシック"/>
              <a:cs typeface="ＭＳ Ｐゴシック"/>
            </a:endParaRPr>
          </a:p>
          <a:p>
            <a:pPr>
              <a:buFont typeface="Arial" charset="0"/>
              <a:buNone/>
            </a:pPr>
            <a:endParaRPr lang="en-US" sz="2800" dirty="0" smtClean="0">
              <a:ea typeface="ＭＳ Ｐゴシック"/>
              <a:cs typeface="ＭＳ Ｐゴシック"/>
            </a:endParaRPr>
          </a:p>
          <a:p>
            <a:pPr>
              <a:buFont typeface="Arial" charset="0"/>
              <a:buNone/>
            </a:pPr>
            <a:endParaRPr lang="en-CA" sz="2800" dirty="0" smtClean="0">
              <a:ea typeface="ＭＳ Ｐゴシック"/>
              <a:cs typeface="ＭＳ Ｐゴシック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Refining the Visual Identity</a:t>
            </a: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52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Digital implications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“By 2014 most web browsing will take place from a mobile device, casting desktop browsing in the same category as landlines, music CD’s and TV without TiVo.”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Source: US Department of Health and Human Services - 2012</a:t>
            </a:r>
            <a:endParaRPr lang="en-CA" sz="14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What’s ahead?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39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Digital implications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Mobile image-recognition technologies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Google Goggles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Identity consistency critical for search 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/>
              <a:t>AODA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/>
              <a:t>Accessibility for Ontarians with Disabilities </a:t>
            </a:r>
            <a:r>
              <a:rPr lang="en-CA" sz="2200" dirty="0" smtClean="0"/>
              <a:t>Act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Colour consistency </a:t>
            </a:r>
          </a:p>
          <a:p>
            <a:pPr marL="1714500" lvl="3" indent="-457200">
              <a:buFont typeface="Arial" pitchFamily="34" charset="0"/>
              <a:buChar char="•"/>
            </a:pPr>
            <a:r>
              <a:rPr lang="en-CA" sz="2200" dirty="0" smtClean="0"/>
              <a:t>across print and digital formats</a:t>
            </a:r>
            <a:endParaRPr lang="en-CA" sz="2200" dirty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What’s ahead?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19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38" y="279400"/>
            <a:ext cx="8602662" cy="6245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782637" y="1681163"/>
            <a:ext cx="7102376" cy="1130300"/>
          </a:xfrm>
        </p:spPr>
        <p:txBody>
          <a:bodyPr/>
          <a:lstStyle/>
          <a:p>
            <a:r>
              <a:rPr lang="en-US" sz="6000" b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W</a:t>
            </a:r>
            <a:r>
              <a:rPr lang="en-US" sz="6000" b="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22490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Recap of findings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Mid-cycle Review – visibility and outreach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Student </a:t>
            </a:r>
            <a:r>
              <a:rPr lang="en-CA" sz="2800" dirty="0"/>
              <a:t>feedback – traditional </a:t>
            </a:r>
            <a:r>
              <a:rPr lang="en-CA" sz="2800" dirty="0" smtClean="0"/>
              <a:t>diploma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err="1" smtClean="0"/>
              <a:t>Ipsos</a:t>
            </a:r>
            <a:r>
              <a:rPr lang="en-CA" sz="2800" dirty="0" smtClean="0"/>
              <a:t> </a:t>
            </a:r>
            <a:r>
              <a:rPr lang="en-CA" sz="2800" dirty="0" smtClean="0"/>
              <a:t>research</a:t>
            </a: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Rankings flat or slipping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Impact of digital communications 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1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/>
            <a:r>
              <a:rPr lang="en-CA" sz="2800" dirty="0" smtClean="0"/>
              <a:t>The ‘identity’ as a strategic asset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A disciplined </a:t>
            </a:r>
            <a:r>
              <a:rPr lang="en-CA" sz="2800" dirty="0" err="1" smtClean="0"/>
              <a:t>uWaterloo</a:t>
            </a:r>
            <a:r>
              <a:rPr lang="en-CA" sz="2800" dirty="0" smtClean="0"/>
              <a:t> public identity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Strategically focused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Thoughtfully built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Cementing and enriching our status and reputation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Contributes to the achievement of the university’s goals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88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8964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Refining the visual identity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/>
              <a:t>R</a:t>
            </a:r>
            <a:r>
              <a:rPr lang="en-CA" sz="2800" dirty="0" smtClean="0"/>
              <a:t>eturn of the shield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Why? 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800" dirty="0" smtClean="0"/>
              <a:t>a universal </a:t>
            </a:r>
            <a:r>
              <a:rPr lang="en-CA" sz="2800" dirty="0" smtClean="0"/>
              <a:t>icon for a university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78964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97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868" y="260648"/>
            <a:ext cx="8602132" cy="626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82638" y="1989563"/>
            <a:ext cx="7862887" cy="2005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3"/>
          <p:cNvSpPr txBox="1">
            <a:spLocks/>
          </p:cNvSpPr>
          <p:nvPr/>
        </p:nvSpPr>
        <p:spPr bwMode="auto">
          <a:xfrm>
            <a:off x="778964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mtClean="0">
                <a:ea typeface="ＭＳ Ｐゴシック"/>
                <a:cs typeface="ＭＳ Ｐゴシック"/>
              </a:rPr>
              <a:t>What does it mean?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CA" dirty="0" smtClean="0">
              <a:ea typeface="ＭＳ Ｐゴシック"/>
              <a:cs typeface="ＭＳ Ｐゴシック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55576" y="1412776"/>
            <a:ext cx="421421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286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CA" sz="2800" b="1" dirty="0" smtClean="0"/>
              <a:t>Top ranked universities</a:t>
            </a: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Font typeface="Wingdings" pitchFamily="2" charset="2"/>
              <a:buNone/>
            </a:pPr>
            <a:endParaRPr lang="en-CA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92382" y="2114935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286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CA" sz="1800" dirty="0" smtClean="0"/>
              <a:t>QS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 smtClean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Font typeface="Wingdings" pitchFamily="2" charset="2"/>
              <a:buNone/>
            </a:pPr>
            <a:endParaRPr lang="en-CA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370314"/>
            <a:ext cx="1400592" cy="111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514330"/>
            <a:ext cx="1919850" cy="3976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442322"/>
            <a:ext cx="1869304" cy="469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3573016"/>
            <a:ext cx="1463089" cy="4328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3573016"/>
            <a:ext cx="1440160" cy="455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3568" y="450912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THE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782638" y="4437112"/>
            <a:ext cx="7862887" cy="2005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4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37611" y="5818858"/>
            <a:ext cx="1367432" cy="5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5867053"/>
            <a:ext cx="1615346" cy="42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4941168"/>
            <a:ext cx="1697176" cy="5306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8748" y="4941168"/>
            <a:ext cx="1846990" cy="5181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3928" y="5013176"/>
            <a:ext cx="1218694" cy="5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260648"/>
            <a:ext cx="8640960" cy="626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644008" y="1484784"/>
            <a:ext cx="0" cy="475252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1680" y="3861048"/>
            <a:ext cx="590465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103" y="4437112"/>
            <a:ext cx="1116124" cy="12961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221088"/>
            <a:ext cx="1571476" cy="15714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988840"/>
            <a:ext cx="1728192" cy="1296144"/>
          </a:xfrm>
          <a:prstGeom prst="rect">
            <a:avLst/>
          </a:prstGeom>
        </p:spPr>
      </p:pic>
      <p:sp>
        <p:nvSpPr>
          <p:cNvPr id="26" name="Title 3"/>
          <p:cNvSpPr txBox="1">
            <a:spLocks/>
          </p:cNvSpPr>
          <p:nvPr/>
        </p:nvSpPr>
        <p:spPr bwMode="auto">
          <a:xfrm>
            <a:off x="795898" y="549275"/>
            <a:ext cx="8229600" cy="64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mtClean="0">
                <a:ea typeface="ＭＳ Ｐゴシック"/>
                <a:cs typeface="ＭＳ Ｐゴシック"/>
              </a:rPr>
              <a:t>What does it mean?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CA" dirty="0" smtClean="0">
              <a:ea typeface="ＭＳ Ｐゴシック"/>
              <a:cs typeface="ＭＳ Ｐゴシック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855" y="1390410"/>
            <a:ext cx="1208600" cy="23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Refining the visual identity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Return of an official ‘signature’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Shield + </a:t>
            </a:r>
            <a:r>
              <a:rPr lang="en-CA" sz="2200" dirty="0" err="1" smtClean="0"/>
              <a:t>wordmark</a:t>
            </a:r>
            <a:r>
              <a:rPr lang="en-CA" sz="2200" dirty="0" smtClean="0"/>
              <a:t> = signature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Consistency across all communications</a:t>
            </a:r>
            <a:endParaRPr lang="en-CA" sz="2800" dirty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1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36538" y="254000"/>
            <a:ext cx="8767762" cy="6271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480300" cy="4826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Official university signature - vertical </a:t>
            </a:r>
            <a:endParaRPr lang="en-US" sz="2800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12292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438" y="620713"/>
            <a:ext cx="7715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/>
          <p:cNvCxnSpPr/>
          <p:nvPr/>
        </p:nvCxnSpPr>
        <p:spPr>
          <a:xfrm flipV="1">
            <a:off x="0" y="5156200"/>
            <a:ext cx="9144000" cy="254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0" y="1397000"/>
            <a:ext cx="9144000" cy="254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5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0038" y="2279650"/>
            <a:ext cx="32385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55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38" y="260648"/>
            <a:ext cx="8602662" cy="6245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782637" y="1681163"/>
            <a:ext cx="5932487" cy="1130300"/>
          </a:xfrm>
        </p:spPr>
        <p:txBody>
          <a:bodyPr/>
          <a:lstStyle/>
          <a:p>
            <a:r>
              <a:rPr lang="en-US" sz="6000" b="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The current situation - where are we now? </a:t>
            </a:r>
            <a:br>
              <a:rPr lang="en-US" sz="6000" b="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6000" b="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36538" y="254000"/>
            <a:ext cx="8767762" cy="6271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480300" cy="4826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Official university signature - horizontal </a:t>
            </a:r>
            <a:endParaRPr lang="en-US" sz="2800" dirty="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3316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438" y="620713"/>
            <a:ext cx="7715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/>
          <p:cNvCxnSpPr/>
          <p:nvPr/>
        </p:nvCxnSpPr>
        <p:spPr>
          <a:xfrm flipV="1">
            <a:off x="0" y="5156200"/>
            <a:ext cx="9144000" cy="254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0" y="1397000"/>
            <a:ext cx="9144000" cy="254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9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2590800"/>
            <a:ext cx="41529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6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7868" y="260649"/>
            <a:ext cx="8602132" cy="626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205663" cy="4572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Environmental scan  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– 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refined 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signature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D8176-A09A-4109-9CB7-737FDB0DF081}" type="slidenum">
              <a:rPr lang="en-US"/>
              <a:pPr/>
              <a:t>31</a:t>
            </a:fld>
            <a:endParaRPr lang="en-US"/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8514" y="2531631"/>
            <a:ext cx="1446286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761" y="2341131"/>
            <a:ext cx="155103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/>
          <p:cNvCxnSpPr/>
          <p:nvPr/>
        </p:nvCxnSpPr>
        <p:spPr bwMode="auto">
          <a:xfrm flipV="1">
            <a:off x="2235200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4546600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flipV="1">
            <a:off x="6799263" y="1664856"/>
            <a:ext cx="0" cy="37465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2" name="Picture 45"/>
          <p:cNvPicPr>
            <a:picLocks noChangeAspect="1"/>
          </p:cNvPicPr>
          <p:nvPr/>
        </p:nvPicPr>
        <p:blipFill>
          <a:blip r:embed="rId5" cstate="print"/>
          <a:srcRect t="32011" b="36890"/>
          <a:stretch>
            <a:fillRect/>
          </a:stretch>
        </p:blipFill>
        <p:spPr bwMode="auto">
          <a:xfrm>
            <a:off x="4859337" y="2512582"/>
            <a:ext cx="165517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824" y="4154051"/>
            <a:ext cx="15128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4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0172" y="4158831"/>
            <a:ext cx="166162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Straight Connector 58"/>
          <p:cNvCxnSpPr/>
          <p:nvPr/>
        </p:nvCxnSpPr>
        <p:spPr>
          <a:xfrm flipV="1">
            <a:off x="279400" y="5423278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8" name="Picture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16563" y="2365475"/>
            <a:ext cx="1590082" cy="5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5731" y="4246208"/>
            <a:ext cx="1795364" cy="40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Connector 33"/>
          <p:cNvCxnSpPr/>
          <p:nvPr/>
        </p:nvCxnSpPr>
        <p:spPr>
          <a:xfrm flipV="1">
            <a:off x="282257" y="3590202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83191" y="1655646"/>
            <a:ext cx="8605416" cy="219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6056" y="4149080"/>
            <a:ext cx="1218694" cy="5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7431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Refining the visual identity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Working with campus…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Development of an Identity Framework  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200" dirty="0" smtClean="0"/>
              <a:t>a university-wide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Simplify stationery materials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Comprehensive </a:t>
            </a:r>
            <a:r>
              <a:rPr lang="en-CA" sz="2800" dirty="0"/>
              <a:t>i</a:t>
            </a:r>
            <a:r>
              <a:rPr lang="en-CA" sz="2800" dirty="0" smtClean="0"/>
              <a:t>dentity guidelines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7431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05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8964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Timing</a:t>
            </a:r>
          </a:p>
          <a:p>
            <a:pPr marL="342900" lvl="1" indent="-457200">
              <a:buFont typeface="Arial" pitchFamily="34" charset="0"/>
              <a:buChar char="•"/>
            </a:pPr>
            <a:r>
              <a:rPr lang="en-CA" sz="2800" dirty="0" smtClean="0"/>
              <a:t>Winter term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800" dirty="0" smtClean="0"/>
              <a:t>Campus presentations on strategy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800" dirty="0" smtClean="0"/>
              <a:t>Working with Dean’s Group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CA" sz="2800" dirty="0" smtClean="0"/>
              <a:t>Refined identity framework and guidelines</a:t>
            </a:r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78964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What does it mean?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52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57338"/>
            <a:ext cx="8873492" cy="3398837"/>
          </a:xfrm>
        </p:spPr>
        <p:txBody>
          <a:bodyPr/>
          <a:lstStyle/>
          <a:p>
            <a:pPr marL="0" indent="0" algn="ctr">
              <a:buNone/>
            </a:pPr>
            <a:r>
              <a:rPr lang="en-CA" sz="3600" b="1" dirty="0" smtClean="0"/>
              <a:t>Thank you</a:t>
            </a:r>
          </a:p>
          <a:p>
            <a:pPr marL="0" indent="0" algn="ctr">
              <a:buNone/>
            </a:pPr>
            <a:endParaRPr lang="en-CA" sz="3600" b="1" dirty="0" smtClean="0"/>
          </a:p>
          <a:p>
            <a:pPr marL="0" indent="0" algn="ctr">
              <a:buNone/>
            </a:pPr>
            <a:r>
              <a:rPr lang="en-CA" sz="2800" b="1" dirty="0" smtClean="0"/>
              <a:t>erethore@uwaterloo.ca</a:t>
            </a:r>
            <a:endParaRPr lang="en-CA" sz="2800" b="1" dirty="0"/>
          </a:p>
          <a:p>
            <a:pPr marL="0" indent="0" algn="ctr">
              <a:buNone/>
            </a:pPr>
            <a:r>
              <a:rPr lang="en-CA" sz="2800" b="1" dirty="0" smtClean="0"/>
              <a:t>cgoucher@uwaterloo.ca</a:t>
            </a:r>
            <a:endParaRPr lang="en-CA" sz="2800" b="1" dirty="0" smtClean="0"/>
          </a:p>
          <a:p>
            <a:pPr marL="0" indent="0" algn="ctr">
              <a:buNone/>
            </a:pPr>
            <a:endParaRPr lang="en-CA" sz="2800" b="1" dirty="0" smtClean="0"/>
          </a:p>
          <a:p>
            <a:pPr marL="0" indent="0" algn="ctr">
              <a:buNone/>
            </a:pPr>
            <a:endParaRPr lang="en-CA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CA" sz="2800" dirty="0"/>
          </a:p>
          <a:p>
            <a:pPr marL="0" indent="0"/>
            <a:r>
              <a:rPr lang="en-CA" sz="1400" dirty="0" smtClean="0"/>
              <a:t>	</a:t>
            </a:r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5859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960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2008 – Positioning &amp; Identity work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600" dirty="0" smtClean="0"/>
              <a:t>Broad consultation/active working group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600" dirty="0" smtClean="0"/>
              <a:t>Findings informed a new positioning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600" dirty="0" smtClean="0"/>
              <a:t>A sense that other than the ‘attribute’ words, positioning not implemented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600" dirty="0" smtClean="0"/>
              <a:t>Lack of institutional key messages</a:t>
            </a:r>
          </a:p>
          <a:p>
            <a:pPr marL="0" indent="0">
              <a:buNone/>
            </a:pPr>
            <a:endParaRPr lang="en-CA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960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Where are we 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05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808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/>
              <a:t>2008 – </a:t>
            </a:r>
            <a:r>
              <a:rPr lang="en-CA" sz="2800" b="1" dirty="0" smtClean="0"/>
              <a:t>Positioning &amp; Identity work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Visual Identity</a:t>
            </a:r>
          </a:p>
          <a:p>
            <a:pPr lvl="2"/>
            <a:r>
              <a:rPr lang="en-CA" sz="2400" dirty="0" smtClean="0"/>
              <a:t>University identity limited to new </a:t>
            </a:r>
            <a:r>
              <a:rPr lang="en-CA" sz="2400" dirty="0" err="1" smtClean="0"/>
              <a:t>wordmark</a:t>
            </a:r>
            <a:endParaRPr lang="en-CA" sz="2400" dirty="0" smtClean="0"/>
          </a:p>
          <a:p>
            <a:pPr lvl="2"/>
            <a:r>
              <a:rPr lang="en-CA" sz="2400" dirty="0" smtClean="0"/>
              <a:t>Introduced a Faculty colour palette</a:t>
            </a:r>
          </a:p>
          <a:p>
            <a:pPr lvl="2"/>
            <a:r>
              <a:rPr lang="en-CA" sz="2400" dirty="0" smtClean="0"/>
              <a:t>Various design ‘languages’</a:t>
            </a:r>
            <a:endParaRPr lang="en-CA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Lacked an Identity Framework  </a:t>
            </a:r>
          </a:p>
          <a:p>
            <a:pPr lvl="2"/>
            <a:r>
              <a:rPr lang="en-CA" sz="2400" dirty="0" smtClean="0"/>
              <a:t>a clearly defined system for the institution</a:t>
            </a:r>
          </a:p>
          <a:p>
            <a:pPr marL="0" indent="0">
              <a:buNone/>
            </a:pPr>
            <a:endParaRPr lang="en-CA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08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Where are we 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01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320" y="1557338"/>
            <a:ext cx="7094538" cy="3398837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 smtClean="0"/>
              <a:t>Today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/>
              <a:t>H</a:t>
            </a:r>
            <a:r>
              <a:rPr lang="en-CA" sz="2800" dirty="0" smtClean="0"/>
              <a:t>ighly fragmented identity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Nine core ‘brands’ – all different</a:t>
            </a:r>
          </a:p>
          <a:p>
            <a:pPr lvl="2"/>
            <a:r>
              <a:rPr lang="en-CA" sz="2000" dirty="0" smtClean="0"/>
              <a:t>Six Faculty ‘brands’</a:t>
            </a:r>
          </a:p>
          <a:p>
            <a:pPr lvl="2"/>
            <a:r>
              <a:rPr lang="en-CA" sz="2000" dirty="0" smtClean="0"/>
              <a:t>Marketing and Undergraduate Recruitment</a:t>
            </a:r>
          </a:p>
          <a:p>
            <a:pPr lvl="2"/>
            <a:r>
              <a:rPr lang="en-CA" sz="2000" dirty="0" smtClean="0"/>
              <a:t>Warriors</a:t>
            </a:r>
          </a:p>
          <a:p>
            <a:pPr lvl="2"/>
            <a:r>
              <a:rPr lang="en-CA" sz="2000" dirty="0" smtClean="0"/>
              <a:t>Alumni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/>
              <a:t>Research Centres and Institutes</a:t>
            </a:r>
            <a:endParaRPr lang="en-CA" sz="2800" dirty="0"/>
          </a:p>
          <a:p>
            <a:pPr marL="514350" lvl="1" indent="-514350">
              <a:buFont typeface="+mj-lt"/>
              <a:buAutoNum type="romanUcPeriod"/>
            </a:pPr>
            <a:endParaRPr lang="en-CA" sz="2000" dirty="0"/>
          </a:p>
          <a:p>
            <a:pPr lvl="2"/>
            <a:endParaRPr lang="en-CA" sz="2000" dirty="0" smtClean="0"/>
          </a:p>
          <a:p>
            <a:pPr marL="914400" lvl="2" indent="0">
              <a:buNone/>
            </a:pPr>
            <a:endParaRPr lang="en-CA" sz="2000" dirty="0"/>
          </a:p>
          <a:p>
            <a:pPr lvl="2"/>
            <a:endParaRPr lang="en-CA" sz="2000" dirty="0" smtClean="0"/>
          </a:p>
          <a:p>
            <a:pPr marL="0" lvl="1" indent="0">
              <a:buNone/>
            </a:pPr>
            <a:endParaRPr lang="en-CA" sz="20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2732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Where are we 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62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8840" y="549275"/>
            <a:ext cx="8229600" cy="868363"/>
          </a:xfrm>
        </p:spPr>
        <p:txBody>
          <a:bodyPr/>
          <a:lstStyle/>
          <a:p>
            <a:pPr algn="l"/>
            <a:r>
              <a:rPr lang="en-US" sz="3200" dirty="0" smtClean="0">
                <a:ea typeface="ＭＳ Ｐゴシック"/>
                <a:cs typeface="ＭＳ Ｐゴシック"/>
              </a:rPr>
              <a:t>Where are we now?</a:t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endParaRPr lang="en-CA" sz="3200" dirty="0" smtClean="0"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56" y="1484784"/>
            <a:ext cx="1557164" cy="3378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753" y="1489075"/>
            <a:ext cx="1553766" cy="3370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62" y="1484784"/>
            <a:ext cx="1596876" cy="1225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246" y="1484784"/>
            <a:ext cx="1859508" cy="122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246" y="2780928"/>
            <a:ext cx="1872208" cy="1368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62" y="2780928"/>
            <a:ext cx="1583166" cy="1368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246" y="4221088"/>
            <a:ext cx="1868189" cy="1635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62" y="4221088"/>
            <a:ext cx="1584176" cy="1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8578" y="4930625"/>
            <a:ext cx="1548172" cy="889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382" y="4933677"/>
            <a:ext cx="1553418" cy="11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480300" cy="482600"/>
          </a:xfrm>
        </p:spPr>
        <p:txBody>
          <a:bodyPr/>
          <a:lstStyle/>
          <a:p>
            <a:r>
              <a:rPr lang="en-US" sz="2600" dirty="0" smtClean="0">
                <a:latin typeface="Arial" charset="0"/>
                <a:ea typeface="ＭＳ Ｐゴシック" pitchFamily="34" charset="-128"/>
                <a:cs typeface="Arial" charset="0"/>
              </a:rPr>
              <a:t>Google Search of University of Waterloo logo</a:t>
            </a:r>
          </a:p>
        </p:txBody>
      </p:sp>
      <p:pic>
        <p:nvPicPr>
          <p:cNvPr id="26629" name="Content Placeholder 7" descr="C:\Users\decharlt.ADS\AppData\Local\Microsoft\Windows\Temporary Internet Files\Content.Outlook\CYFR1H49\Picture 1.png"/>
          <p:cNvPicPr>
            <a:picLocks noGrp="1"/>
          </p:cNvPicPr>
          <p:nvPr>
            <p:ph idx="1"/>
          </p:nvPr>
        </p:nvPicPr>
        <p:blipFill>
          <a:blip r:embed="rId3" cstate="print"/>
          <a:srcRect l="12341" t="20769" r="1442" b="15128"/>
          <a:stretch>
            <a:fillRect/>
          </a:stretch>
        </p:blipFill>
        <p:spPr>
          <a:xfrm>
            <a:off x="0" y="1023938"/>
            <a:ext cx="9058275" cy="4495800"/>
          </a:xfrm>
        </p:spPr>
      </p:pic>
      <p:pic>
        <p:nvPicPr>
          <p:cNvPr id="26628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84438" y="620713"/>
            <a:ext cx="7715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77825" y="6081713"/>
            <a:ext cx="39497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lvl="1"/>
            <a:r>
              <a:rPr lang="en-US" sz="1200" dirty="0" smtClean="0"/>
              <a:t>Google Image Search October 30,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10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7480300" cy="482600"/>
          </a:xfrm>
        </p:spPr>
        <p:txBody>
          <a:bodyPr/>
          <a:lstStyle/>
          <a:p>
            <a:r>
              <a:rPr lang="en-US" sz="2600" dirty="0" smtClean="0">
                <a:latin typeface="Arial" charset="0"/>
                <a:ea typeface="ＭＳ Ｐゴシック" pitchFamily="34" charset="-128"/>
                <a:cs typeface="Arial" charset="0"/>
              </a:rPr>
              <a:t>Google Search of UBC logo</a:t>
            </a:r>
          </a:p>
        </p:txBody>
      </p:sp>
      <p:pic>
        <p:nvPicPr>
          <p:cNvPr id="6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 l="13621" t="8974" r="3446" b="6661"/>
          <a:stretch>
            <a:fillRect/>
          </a:stretch>
        </p:blipFill>
        <p:spPr bwMode="auto">
          <a:xfrm>
            <a:off x="434975" y="842963"/>
            <a:ext cx="80200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27652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84438" y="620713"/>
            <a:ext cx="7715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34975" y="6091238"/>
            <a:ext cx="39497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lvl="1"/>
            <a:r>
              <a:rPr lang="en-US" sz="1200" dirty="0" smtClean="0"/>
              <a:t>Google Image Search October 30,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31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_Black">
  <a:themeElements>
    <a:clrScheme name="Custom 1">
      <a:dk1>
        <a:sysClr val="windowText" lastClr="000000"/>
      </a:dk1>
      <a:lt1>
        <a:srgbClr val="FFFFFF"/>
      </a:lt1>
      <a:dk2>
        <a:srgbClr val="96172E"/>
      </a:dk2>
      <a:lt2>
        <a:srgbClr val="FFDA00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57068C"/>
      </a:accent5>
      <a:accent6>
        <a:srgbClr val="B6BF00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6793</TotalTime>
  <Words>1253</Words>
  <Application>Microsoft Office PowerPoint</Application>
  <PresentationFormat>On-screen Show (4:3)</PresentationFormat>
  <Paragraphs>262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Engineering_Black</vt:lpstr>
      <vt:lpstr>University of Waterloo VISUAL IDENTITY REFINEMENT</vt:lpstr>
      <vt:lpstr>Refining the Visual Identity</vt:lpstr>
      <vt:lpstr>The current situation - where are we now?  </vt:lpstr>
      <vt:lpstr>Where are we now? </vt:lpstr>
      <vt:lpstr>Where are we now? </vt:lpstr>
      <vt:lpstr>Where are we now? </vt:lpstr>
      <vt:lpstr>Where are we now? </vt:lpstr>
      <vt:lpstr>Google Search of University of Waterloo logo</vt:lpstr>
      <vt:lpstr>Google Search of UBC logo</vt:lpstr>
      <vt:lpstr>Environmental scan – current wordmark</vt:lpstr>
      <vt:lpstr>Research and consultations - what do we know?</vt:lpstr>
      <vt:lpstr>What do we know? </vt:lpstr>
      <vt:lpstr>What do we know? </vt:lpstr>
      <vt:lpstr>What do we know? </vt:lpstr>
      <vt:lpstr>What do we know? </vt:lpstr>
      <vt:lpstr>What do we know? </vt:lpstr>
      <vt:lpstr>What do we know? </vt:lpstr>
      <vt:lpstr>What do we know? </vt:lpstr>
      <vt:lpstr>What’s ahead?</vt:lpstr>
      <vt:lpstr>What’s ahead? </vt:lpstr>
      <vt:lpstr>What’s ahead? </vt:lpstr>
      <vt:lpstr>What does it mean?</vt:lpstr>
      <vt:lpstr>What does it mean? </vt:lpstr>
      <vt:lpstr>What does it mean? </vt:lpstr>
      <vt:lpstr>What does it mean? </vt:lpstr>
      <vt:lpstr>PowerPoint Presentation</vt:lpstr>
      <vt:lpstr>PowerPoint Presentation</vt:lpstr>
      <vt:lpstr>What does it mean? </vt:lpstr>
      <vt:lpstr>Official university signature - vertical </vt:lpstr>
      <vt:lpstr>Official university signature - horizontal </vt:lpstr>
      <vt:lpstr>Environmental scan  – refined signature</vt:lpstr>
      <vt:lpstr>What does it mean? </vt:lpstr>
      <vt:lpstr>What does it mean? </vt:lpstr>
      <vt:lpstr>PowerPoint Presentation</vt:lpstr>
    </vt:vector>
  </TitlesOfParts>
  <Company>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 Identity Refinement Presentation Nov 28 2012</dc:title>
  <dc:creator>C Goucher, D Charlton</dc:creator>
  <cp:lastModifiedBy>Rethore, Ellen</cp:lastModifiedBy>
  <cp:revision>93</cp:revision>
  <cp:lastPrinted>2012-12-19T18:18:46Z</cp:lastPrinted>
  <dcterms:created xsi:type="dcterms:W3CDTF">2008-09-15T19:35:59Z</dcterms:created>
  <dcterms:modified xsi:type="dcterms:W3CDTF">2012-12-19T18:24:54Z</dcterms:modified>
  <cp:version>5</cp:version>
</cp:coreProperties>
</file>