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58" r:id="rId7"/>
    <p:sldId id="260" r:id="rId8"/>
    <p:sldId id="261" r:id="rId9"/>
    <p:sldId id="262" r:id="rId10"/>
    <p:sldId id="263" r:id="rId11"/>
    <p:sldId id="257" r:id="rId12"/>
  </p:sldIdLst>
  <p:sldSz cx="9144000" cy="6858000" type="screen4x3"/>
  <p:notesSz cx="6858000" cy="9144000"/>
  <p:defaultTextStyle>
    <a:defPPr>
      <a:defRPr lang="en-CA"/>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AC6"/>
    <a:srgbClr val="FCF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4390" y="1182415"/>
            <a:ext cx="7512410" cy="2418036"/>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240690" y="3684743"/>
            <a:ext cx="4966138" cy="1167524"/>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6E1204-BA64-4C72-973E-92773AA53903}" type="datetime1">
              <a:rPr lang="en-US"/>
              <a:pPr>
                <a:defRPr/>
              </a:pPr>
              <a:t>3/12/2012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FEC747-0911-4DDA-9D94-2A4AC134E9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690" y="3582278"/>
            <a:ext cx="4002689" cy="220421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43723" y="1086070"/>
            <a:ext cx="7418553" cy="2364828"/>
          </a:xfrm>
        </p:spPr>
        <p:txBody>
          <a:bodyP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62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62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8C2873-F9BE-40B3-B553-01AEC0E62A5C}" type="datetime1">
              <a:rPr lang="en-US"/>
              <a:pPr>
                <a:defRPr/>
              </a:pPr>
              <a:t>3/12/2012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B6C025-3635-4625-AF80-5A12480A2C2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620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620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10B5302-5F61-4031-A748-2C1CF8664B77}" type="datetime1">
              <a:rPr lang="en-US"/>
              <a:pPr>
                <a:defRPr/>
              </a:pPr>
              <a:t>3/12/2012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8631B3-E36F-4A62-B7C0-BA7D0F85A7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503869-CF6C-4582-8CF3-3BA973D39E60}" type="datetime1">
              <a:rPr lang="en-US"/>
              <a:pPr>
                <a:defRPr/>
              </a:pPr>
              <a:t>3/12/2012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D9D320-C25B-4073-A041-AB26622D2B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677E65-0865-4FF7-BD89-AC097D31EE87}" type="datetime1">
              <a:rPr lang="en-US"/>
              <a:pPr>
                <a:defRPr/>
              </a:pPr>
              <a:t>3/12/2012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5EB407A-D878-4B74-939C-208C502AF03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288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CC679E-DBB1-44FB-AC6F-3B03FDFBBA5C}" type="datetime1">
              <a:rPr lang="en-US"/>
              <a:pPr>
                <a:defRPr/>
              </a:pPr>
              <a:t>3/12/2012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AF5A46-983C-4671-9FAC-869815BB19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9914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1131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165881"/>
            <a:ext cx="5486400" cy="3783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C37AF2-A836-4AE8-948B-0CB8FD31E6DE}" type="datetime1">
              <a:rPr lang="en-US"/>
              <a:pPr>
                <a:defRPr/>
              </a:pPr>
              <a:t>3/12/2012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08709A-0379-46C8-A5DB-9BBF536C77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075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3124200" y="6227763"/>
            <a:ext cx="2133600" cy="246062"/>
          </a:xfrm>
          <a:prstGeom prst="rect">
            <a:avLst/>
          </a:prstGeom>
        </p:spPr>
        <p:txBody>
          <a:bodyPr vert="horz" wrap="square" lIns="91440" tIns="45720" rIns="91440" bIns="45720" numCol="1" anchor="b" anchorCtr="0" compatLnSpc="1">
            <a:prstTxWarp prst="textNoShape">
              <a:avLst/>
            </a:prstTxWarp>
          </a:bodyPr>
          <a:lstStyle>
            <a:lvl1pPr>
              <a:defRPr sz="1200" smtClean="0">
                <a:solidFill>
                  <a:srgbClr val="898989"/>
                </a:solidFill>
              </a:defRPr>
            </a:lvl1pPr>
          </a:lstStyle>
          <a:p>
            <a:pPr>
              <a:defRPr/>
            </a:pPr>
            <a:fld id="{40D12365-D58B-4194-ABF7-E6BCDBADB321}" type="datetime1">
              <a:rPr lang="en-US"/>
              <a:pPr>
                <a:defRPr/>
              </a:pPr>
              <a:t>3/12/2012</a:t>
            </a:fld>
            <a:endParaRPr lang="en-US"/>
          </a:p>
        </p:txBody>
      </p:sp>
      <p:sp>
        <p:nvSpPr>
          <p:cNvPr id="5" name="Footer Placeholder 4"/>
          <p:cNvSpPr>
            <a:spLocks noGrp="1"/>
          </p:cNvSpPr>
          <p:nvPr>
            <p:ph type="ftr" sz="quarter" idx="3"/>
          </p:nvPr>
        </p:nvSpPr>
        <p:spPr>
          <a:xfrm>
            <a:off x="3124200" y="5959475"/>
            <a:ext cx="3163888" cy="257175"/>
          </a:xfrm>
          <a:prstGeom prst="rect">
            <a:avLst/>
          </a:prstGeom>
        </p:spPr>
        <p:txBody>
          <a:bodyPr vert="horz" lIns="91440" tIns="45720" rIns="91440" bIns="45720" rtlCol="0" anchor="t"/>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900988" y="6089650"/>
            <a:ext cx="785812" cy="365125"/>
          </a:xfrm>
          <a:prstGeom prst="rect">
            <a:avLst/>
          </a:prstGeom>
        </p:spPr>
        <p:txBody>
          <a:bodyPr vert="horz" wrap="square" lIns="91440" tIns="45720" rIns="91440" bIns="45720" numCol="1" anchor="b" anchorCtr="0" compatLnSpc="1">
            <a:prstTxWarp prst="textNoShape">
              <a:avLst/>
            </a:prstTxWarp>
          </a:bodyPr>
          <a:lstStyle>
            <a:lvl1pPr algn="r">
              <a:defRPr sz="1200" smtClean="0">
                <a:solidFill>
                  <a:srgbClr val="898989"/>
                </a:solidFill>
              </a:defRPr>
            </a:lvl1pPr>
          </a:lstStyle>
          <a:p>
            <a:pPr>
              <a:defRPr/>
            </a:pPr>
            <a:fld id="{B3CA61B5-4659-4EDC-8147-F0CE898038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15" r:id="rId2"/>
    <p:sldLayoutId id="2147483723" r:id="rId3"/>
    <p:sldLayoutId id="2147483716" r:id="rId4"/>
    <p:sldLayoutId id="2147483717" r:id="rId5"/>
    <p:sldLayoutId id="2147483718" r:id="rId6"/>
    <p:sldLayoutId id="2147483719" r:id="rId7"/>
    <p:sldLayoutId id="2147483720" r:id="rId8"/>
    <p:sldLayoutId id="2147483721" r:id="rId9"/>
  </p:sldLayoutIdLst>
  <p:txStyles>
    <p:titleStyle>
      <a:lvl1pPr algn="ctr" defTabSz="457200" rtl="0" eaLnBrk="1" fontAlgn="base" hangingPunct="1">
        <a:spcBef>
          <a:spcPct val="0"/>
        </a:spcBef>
        <a:spcAft>
          <a:spcPct val="0"/>
        </a:spcAft>
        <a:defRPr sz="4400" b="1"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6pPr>
      <a:lvl7pPr marL="9144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7pPr>
      <a:lvl8pPr marL="13716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8pPr>
      <a:lvl9pPr marL="18288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1174750" y="1457008"/>
            <a:ext cx="7512050" cy="2417762"/>
          </a:xfrm>
        </p:spPr>
        <p:txBody>
          <a:bodyPr/>
          <a:lstStyle/>
          <a:p>
            <a:pPr eaLnBrk="1" hangingPunct="1"/>
            <a:r>
              <a:rPr lang="en-US" sz="4000" dirty="0" smtClean="0">
                <a:solidFill>
                  <a:srgbClr val="FCFDE7"/>
                </a:solidFill>
              </a:rPr>
              <a:t>WAC 2010-07-21</a:t>
            </a:r>
            <a:br>
              <a:rPr lang="en-US" sz="4000" dirty="0" smtClean="0">
                <a:solidFill>
                  <a:srgbClr val="FCFDE7"/>
                </a:solidFill>
              </a:rPr>
            </a:br>
            <a:r>
              <a:rPr lang="en-US" sz="4000" dirty="0" smtClean="0">
                <a:solidFill>
                  <a:srgbClr val="FCFDE7"/>
                </a:solidFill>
              </a:rPr>
              <a:t>Waterloo CMS Project Update</a:t>
            </a:r>
          </a:p>
        </p:txBody>
      </p:sp>
      <p:pic>
        <p:nvPicPr>
          <p:cNvPr id="4" name="Picture 3" descr="waterloo-cms-black-bg.gif"/>
          <p:cNvPicPr>
            <a:picLocks noChangeAspect="1"/>
          </p:cNvPicPr>
          <p:nvPr/>
        </p:nvPicPr>
        <p:blipFill>
          <a:blip r:embed="rId2"/>
          <a:stretch>
            <a:fillRect/>
          </a:stretch>
        </p:blipFill>
        <p:spPr>
          <a:xfrm>
            <a:off x="6038850" y="173038"/>
            <a:ext cx="2647950" cy="14287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Implementation Project Team</a:t>
            </a:r>
            <a:endParaRPr lang="en-CA" dirty="0"/>
          </a:p>
        </p:txBody>
      </p:sp>
      <p:sp>
        <p:nvSpPr>
          <p:cNvPr id="3" name="Content Placeholder 2"/>
          <p:cNvSpPr>
            <a:spLocks noGrp="1"/>
          </p:cNvSpPr>
          <p:nvPr>
            <p:ph idx="1"/>
          </p:nvPr>
        </p:nvSpPr>
        <p:spPr>
          <a:xfrm>
            <a:off x="457200" y="1355641"/>
            <a:ext cx="8229600" cy="4075113"/>
          </a:xfrm>
        </p:spPr>
        <p:txBody>
          <a:bodyPr/>
          <a:lstStyle/>
          <a:p>
            <a:r>
              <a:rPr lang="en-CA" sz="2000" b="1" dirty="0" smtClean="0"/>
              <a:t>5-6 member team approved last week of Jun</a:t>
            </a:r>
          </a:p>
          <a:p>
            <a:pPr>
              <a:buNone/>
            </a:pPr>
            <a:endParaRPr lang="en-CA" sz="2000" dirty="0" smtClean="0"/>
          </a:p>
          <a:p>
            <a:r>
              <a:rPr lang="en-CA" sz="2000" b="1" dirty="0" smtClean="0"/>
              <a:t>Factors informing this direction </a:t>
            </a:r>
          </a:p>
          <a:p>
            <a:pPr lvl="1"/>
            <a:r>
              <a:rPr lang="en-CA" sz="1800" dirty="0" smtClean="0"/>
              <a:t>Meetings with other universities (often have 4-6 staff allocated)</a:t>
            </a:r>
          </a:p>
          <a:p>
            <a:pPr lvl="1"/>
            <a:r>
              <a:rPr lang="en-CA" sz="1800" dirty="0" smtClean="0"/>
              <a:t>Aggressive project timelines (</a:t>
            </a:r>
            <a:r>
              <a:rPr lang="en-CA" sz="1800" dirty="0" err="1" smtClean="0"/>
              <a:t>uWaterloo</a:t>
            </a:r>
            <a:r>
              <a:rPr lang="en-CA" sz="1800" dirty="0" smtClean="0"/>
              <a:t> web redesign – theme in CMS)</a:t>
            </a:r>
          </a:p>
          <a:p>
            <a:pPr lvl="1"/>
            <a:r>
              <a:rPr lang="en-CA" sz="1800" dirty="0" smtClean="0"/>
              <a:t>Increased project scope (tied to launch of </a:t>
            </a:r>
            <a:r>
              <a:rPr lang="en-CA" sz="1800" dirty="0" err="1" smtClean="0"/>
              <a:t>uWaterloo</a:t>
            </a:r>
            <a:r>
              <a:rPr lang="en-CA" sz="1800" dirty="0" smtClean="0"/>
              <a:t> main)</a:t>
            </a:r>
          </a:p>
          <a:p>
            <a:pPr lvl="1"/>
            <a:r>
              <a:rPr lang="en-CA" sz="1800" dirty="0" smtClean="0"/>
              <a:t>Difficulty for staff to allocate time to project when required due to core job demands</a:t>
            </a:r>
          </a:p>
          <a:p>
            <a:pPr lvl="1"/>
            <a:r>
              <a:rPr lang="en-CA" sz="1800" dirty="0" smtClean="0"/>
              <a:t>Large amount of work that needs to be done to configure and launch Drupal to meet university needs</a:t>
            </a:r>
            <a:endParaRPr lang="en-CA"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Larger CMS Project Team</a:t>
            </a:r>
            <a:endParaRPr lang="en-CA" dirty="0"/>
          </a:p>
        </p:txBody>
      </p:sp>
      <p:sp>
        <p:nvSpPr>
          <p:cNvPr id="3" name="Content Placeholder 2"/>
          <p:cNvSpPr>
            <a:spLocks noGrp="1"/>
          </p:cNvSpPr>
          <p:nvPr>
            <p:ph idx="1"/>
          </p:nvPr>
        </p:nvSpPr>
        <p:spPr>
          <a:xfrm>
            <a:off x="457200" y="1355641"/>
            <a:ext cx="8229600" cy="4075113"/>
          </a:xfrm>
        </p:spPr>
        <p:txBody>
          <a:bodyPr/>
          <a:lstStyle/>
          <a:p>
            <a:r>
              <a:rPr lang="en-CA" sz="2000" b="1" dirty="0" smtClean="0"/>
              <a:t>Larger CMS project team informed first week of Jul</a:t>
            </a:r>
          </a:p>
          <a:p>
            <a:endParaRPr lang="en-CA" sz="800" dirty="0" smtClean="0"/>
          </a:p>
          <a:p>
            <a:r>
              <a:rPr lang="en-CA" sz="2000" b="1" dirty="0" smtClean="0"/>
              <a:t>Larger project team</a:t>
            </a:r>
            <a:r>
              <a:rPr lang="en-CA" sz="2000" dirty="0" smtClean="0"/>
              <a:t>: Glenn Anderson, Lara Babalola, Linda Beaulieu, Annie Belanger, Mary Lynn Benninger, Mike Borkowski, Daniel Delattre, Michelle Douglas-Mills, Donald Duff-McCracken, Sarah Forgrave, Guillermo Fuentes, Eva Grabinski, Chris Gray, Lauren Harrison, Adam Hewgill, Bob Hicks, Karen Jack, Terry Labach, Pat Lafranier, Tammy Marcinko, Isaac Morland, Liam Morland, Kris Olafson, Rose Padacz, Terry Stewart, Martin Timmerman, Lisa Tomalty, Susan </a:t>
            </a:r>
            <a:r>
              <a:rPr lang="en-CA" sz="2000" dirty="0" err="1" smtClean="0"/>
              <a:t>Shifflet</a:t>
            </a:r>
            <a:r>
              <a:rPr lang="en-CA" sz="2000" dirty="0" smtClean="0"/>
              <a:t>, Sean Speers, Evan Truong, Jeff Voskamp, Heather Wey, Jonathon Woodcock</a:t>
            </a:r>
          </a:p>
          <a:p>
            <a:endParaRPr lang="en-CA" sz="2000" dirty="0" smtClean="0"/>
          </a:p>
          <a:p>
            <a:pPr>
              <a:buNone/>
            </a:pPr>
            <a:endParaRPr lang="en-CA"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Team Organization</a:t>
            </a:r>
            <a:endParaRPr lang="en-CA" dirty="0"/>
          </a:p>
        </p:txBody>
      </p:sp>
      <p:sp>
        <p:nvSpPr>
          <p:cNvPr id="3" name="Content Placeholder 2"/>
          <p:cNvSpPr>
            <a:spLocks noGrp="1"/>
          </p:cNvSpPr>
          <p:nvPr>
            <p:ph idx="1"/>
          </p:nvPr>
        </p:nvSpPr>
        <p:spPr>
          <a:xfrm>
            <a:off x="457200" y="1355641"/>
            <a:ext cx="8229600" cy="4075113"/>
          </a:xfrm>
        </p:spPr>
        <p:txBody>
          <a:bodyPr/>
          <a:lstStyle/>
          <a:p>
            <a:r>
              <a:rPr lang="en-CA" sz="2000" b="1" dirty="0" smtClean="0"/>
              <a:t>Implementation Project Team</a:t>
            </a:r>
          </a:p>
          <a:p>
            <a:pPr lvl="1"/>
            <a:r>
              <a:rPr lang="en-CA" sz="1800" dirty="0" smtClean="0"/>
              <a:t>5 members from larger CMS project team</a:t>
            </a:r>
          </a:p>
          <a:p>
            <a:pPr>
              <a:buNone/>
            </a:pPr>
            <a:endParaRPr lang="en-CA" sz="2000" dirty="0" smtClean="0"/>
          </a:p>
          <a:p>
            <a:r>
              <a:rPr lang="en-CA" sz="2000" b="1" dirty="0" smtClean="0"/>
              <a:t>Larger Project Team</a:t>
            </a:r>
          </a:p>
          <a:p>
            <a:pPr lvl="1"/>
            <a:r>
              <a:rPr lang="en-CA" sz="1800" dirty="0" smtClean="0"/>
              <a:t>Continue as consultants to project</a:t>
            </a:r>
          </a:p>
          <a:p>
            <a:pPr lvl="1"/>
            <a:r>
              <a:rPr lang="en-CA" sz="1800" dirty="0" smtClean="0"/>
              <a:t>Critical role in needs assessments for functional requirements</a:t>
            </a:r>
          </a:p>
          <a:p>
            <a:pPr lvl="1"/>
            <a:r>
              <a:rPr lang="en-CA" sz="1800" dirty="0" smtClean="0"/>
              <a:t>Assistance in testing functionality where required</a:t>
            </a:r>
          </a:p>
          <a:p>
            <a:pPr lvl="1"/>
            <a:r>
              <a:rPr lang="en-CA" sz="1800" dirty="0" smtClean="0"/>
              <a:t>Remain on project SharePoint site to stay informed about project</a:t>
            </a:r>
            <a:endParaRPr lang="en-CA"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a:xfrm rot="5400000">
            <a:off x="99383" y="3653912"/>
            <a:ext cx="4036175" cy="24445"/>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pPr algn="l"/>
            <a:r>
              <a:rPr lang="en-CA" dirty="0" smtClean="0"/>
              <a:t>Organizational Chart</a:t>
            </a:r>
            <a:endParaRPr lang="en-CA" dirty="0"/>
          </a:p>
        </p:txBody>
      </p:sp>
      <p:sp>
        <p:nvSpPr>
          <p:cNvPr id="4" name="Rectangle 3"/>
          <p:cNvSpPr/>
          <p:nvPr/>
        </p:nvSpPr>
        <p:spPr>
          <a:xfrm>
            <a:off x="1066800" y="3276600"/>
            <a:ext cx="2971800" cy="1828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CA"/>
          </a:p>
        </p:txBody>
      </p:sp>
      <p:sp>
        <p:nvSpPr>
          <p:cNvPr id="5" name="TextBox 4"/>
          <p:cNvSpPr txBox="1"/>
          <p:nvPr/>
        </p:nvSpPr>
        <p:spPr>
          <a:xfrm>
            <a:off x="1059790" y="2906233"/>
            <a:ext cx="2655663" cy="338554"/>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CA" sz="1600" dirty="0" smtClean="0"/>
              <a:t>CMS Implementation Team</a:t>
            </a:r>
            <a:endParaRPr lang="en-CA" sz="1600" dirty="0"/>
          </a:p>
        </p:txBody>
      </p:sp>
      <p:sp>
        <p:nvSpPr>
          <p:cNvPr id="6" name="TextBox 5"/>
          <p:cNvSpPr txBox="1"/>
          <p:nvPr/>
        </p:nvSpPr>
        <p:spPr>
          <a:xfrm>
            <a:off x="1024806" y="2128391"/>
            <a:ext cx="3264034" cy="492443"/>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CA" sz="1600" dirty="0" smtClean="0"/>
              <a:t>CMS Project Management Team</a:t>
            </a:r>
          </a:p>
          <a:p>
            <a:pPr algn="ctr"/>
            <a:r>
              <a:rPr lang="en-CA" sz="1000" i="1" dirty="0" smtClean="0"/>
              <a:t>Bob Hicks, Pat Lafranier, Terry Stewart, Eva Grabinski</a:t>
            </a:r>
            <a:endParaRPr lang="en-CA" sz="1000" i="1" dirty="0"/>
          </a:p>
        </p:txBody>
      </p:sp>
      <p:sp>
        <p:nvSpPr>
          <p:cNvPr id="7" name="TextBox 6"/>
          <p:cNvSpPr txBox="1"/>
          <p:nvPr/>
        </p:nvSpPr>
        <p:spPr>
          <a:xfrm>
            <a:off x="1051511" y="1371600"/>
            <a:ext cx="2156360" cy="500137"/>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CA" sz="1600" dirty="0" smtClean="0"/>
              <a:t>CMS Project Sponsor</a:t>
            </a:r>
          </a:p>
          <a:p>
            <a:pPr algn="ctr"/>
            <a:r>
              <a:rPr lang="en-CA" sz="1000" i="1" dirty="0" smtClean="0"/>
              <a:t>Alan George, Bob Hicks</a:t>
            </a:r>
            <a:endParaRPr lang="en-CA" sz="1000" i="1" dirty="0"/>
          </a:p>
        </p:txBody>
      </p:sp>
      <p:sp>
        <p:nvSpPr>
          <p:cNvPr id="8" name="TextBox 7"/>
          <p:cNvSpPr txBox="1"/>
          <p:nvPr/>
        </p:nvSpPr>
        <p:spPr>
          <a:xfrm>
            <a:off x="1069685" y="5345668"/>
            <a:ext cx="2475357" cy="338554"/>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CA" sz="1600" dirty="0" smtClean="0"/>
              <a:t>CMS Project Consultants</a:t>
            </a:r>
            <a:endParaRPr lang="en-CA" sz="1600" dirty="0"/>
          </a:p>
        </p:txBody>
      </p:sp>
      <p:sp>
        <p:nvSpPr>
          <p:cNvPr id="9" name="TextBox 8"/>
          <p:cNvSpPr txBox="1"/>
          <p:nvPr/>
        </p:nvSpPr>
        <p:spPr>
          <a:xfrm>
            <a:off x="1255530" y="3440668"/>
            <a:ext cx="2654060" cy="338554"/>
          </a:xfrm>
          <a:prstGeom prst="rect">
            <a:avLst/>
          </a:prstGeom>
          <a:noFill/>
          <a:ln>
            <a:solidFill>
              <a:schemeClr val="tx1"/>
            </a:solidFill>
          </a:ln>
        </p:spPr>
        <p:txBody>
          <a:bodyPr wrap="none" rtlCol="0">
            <a:spAutoFit/>
          </a:bodyPr>
          <a:lstStyle/>
          <a:p>
            <a:pPr algn="ctr"/>
            <a:r>
              <a:rPr lang="en-CA" sz="1600" dirty="0" smtClean="0"/>
              <a:t>Pilot Website #1 Sub-Team</a:t>
            </a:r>
            <a:endParaRPr lang="en-CA" sz="1600" dirty="0"/>
          </a:p>
        </p:txBody>
      </p:sp>
      <p:sp>
        <p:nvSpPr>
          <p:cNvPr id="10" name="TextBox 9"/>
          <p:cNvSpPr txBox="1"/>
          <p:nvPr/>
        </p:nvSpPr>
        <p:spPr>
          <a:xfrm>
            <a:off x="1255528" y="3974068"/>
            <a:ext cx="2654060" cy="338554"/>
          </a:xfrm>
          <a:prstGeom prst="rect">
            <a:avLst/>
          </a:prstGeom>
          <a:noFill/>
          <a:ln>
            <a:solidFill>
              <a:schemeClr val="tx1"/>
            </a:solidFill>
          </a:ln>
        </p:spPr>
        <p:txBody>
          <a:bodyPr wrap="none" rtlCol="0">
            <a:spAutoFit/>
          </a:bodyPr>
          <a:lstStyle/>
          <a:p>
            <a:pPr algn="ctr"/>
            <a:r>
              <a:rPr lang="en-CA" sz="1600" dirty="0" smtClean="0"/>
              <a:t>Pilot Website #2 Sub-Team</a:t>
            </a:r>
            <a:endParaRPr lang="en-CA" sz="1600" dirty="0"/>
          </a:p>
        </p:txBody>
      </p:sp>
      <p:sp>
        <p:nvSpPr>
          <p:cNvPr id="11" name="TextBox 10"/>
          <p:cNvSpPr txBox="1"/>
          <p:nvPr/>
        </p:nvSpPr>
        <p:spPr>
          <a:xfrm>
            <a:off x="1235358" y="4507468"/>
            <a:ext cx="2654060" cy="338554"/>
          </a:xfrm>
          <a:prstGeom prst="rect">
            <a:avLst/>
          </a:prstGeom>
          <a:noFill/>
          <a:ln>
            <a:solidFill>
              <a:schemeClr val="tx1"/>
            </a:solidFill>
          </a:ln>
        </p:spPr>
        <p:txBody>
          <a:bodyPr wrap="none" rtlCol="0">
            <a:spAutoFit/>
          </a:bodyPr>
          <a:lstStyle/>
          <a:p>
            <a:pPr algn="ctr"/>
            <a:r>
              <a:rPr lang="en-CA" sz="1600" dirty="0" smtClean="0"/>
              <a:t>Pilot Website #3 Sub-Team</a:t>
            </a:r>
            <a:endParaRPr lang="en-CA"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Implementation Team Roles</a:t>
            </a:r>
            <a:endParaRPr lang="en-CA" dirty="0"/>
          </a:p>
        </p:txBody>
      </p:sp>
      <p:sp>
        <p:nvSpPr>
          <p:cNvPr id="3" name="Content Placeholder 2"/>
          <p:cNvSpPr>
            <a:spLocks noGrp="1"/>
          </p:cNvSpPr>
          <p:nvPr>
            <p:ph idx="1"/>
          </p:nvPr>
        </p:nvSpPr>
        <p:spPr/>
        <p:txBody>
          <a:bodyPr/>
          <a:lstStyle/>
          <a:p>
            <a:r>
              <a:rPr lang="en-CA" sz="2000" b="1" dirty="0" smtClean="0"/>
              <a:t>5 roles (overlapping responsibilities)</a:t>
            </a:r>
          </a:p>
          <a:p>
            <a:pPr lvl="1"/>
            <a:r>
              <a:rPr lang="en-CA" sz="1800" dirty="0" smtClean="0"/>
              <a:t>Project Manager</a:t>
            </a:r>
          </a:p>
          <a:p>
            <a:pPr lvl="1"/>
            <a:r>
              <a:rPr lang="en-CA" sz="1800" dirty="0" smtClean="0"/>
              <a:t>System Administrator</a:t>
            </a:r>
          </a:p>
          <a:p>
            <a:pPr lvl="1"/>
            <a:r>
              <a:rPr lang="en-CA" sz="1800" dirty="0" smtClean="0"/>
              <a:t>Web Developer</a:t>
            </a:r>
          </a:p>
          <a:p>
            <a:pPr lvl="1"/>
            <a:r>
              <a:rPr lang="en-CA" sz="1800" dirty="0" smtClean="0"/>
              <a:t>Drupal </a:t>
            </a:r>
            <a:r>
              <a:rPr lang="en-CA" sz="1800" dirty="0" err="1" smtClean="0"/>
              <a:t>Themer</a:t>
            </a:r>
            <a:r>
              <a:rPr lang="en-CA" sz="1800" dirty="0" smtClean="0"/>
              <a:t> / Web Designer</a:t>
            </a:r>
          </a:p>
          <a:p>
            <a:pPr lvl="1"/>
            <a:r>
              <a:rPr lang="en-CA" sz="1800" dirty="0" smtClean="0"/>
              <a:t>User Interface Design and Training &amp; Support Specialist</a:t>
            </a:r>
            <a:endParaRPr lang="en-CA"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Implementation Team Status</a:t>
            </a:r>
            <a:endParaRPr lang="en-CA" dirty="0"/>
          </a:p>
        </p:txBody>
      </p:sp>
      <p:sp>
        <p:nvSpPr>
          <p:cNvPr id="3" name="Content Placeholder 2"/>
          <p:cNvSpPr>
            <a:spLocks noGrp="1"/>
          </p:cNvSpPr>
          <p:nvPr>
            <p:ph idx="1"/>
          </p:nvPr>
        </p:nvSpPr>
        <p:spPr/>
        <p:txBody>
          <a:bodyPr/>
          <a:lstStyle/>
          <a:p>
            <a:r>
              <a:rPr lang="en-CA" sz="2000" b="1" dirty="0" smtClean="0"/>
              <a:t>Discussions underway with supervisors </a:t>
            </a:r>
            <a:r>
              <a:rPr lang="en-CA" sz="2000" dirty="0" smtClean="0"/>
              <a:t>to determine who is available to be part of the implementation team with </a:t>
            </a:r>
            <a:r>
              <a:rPr lang="en-CA" sz="2000" b="1" dirty="0" smtClean="0"/>
              <a:t>100% allocation</a:t>
            </a:r>
          </a:p>
          <a:p>
            <a:endParaRPr lang="en-CA" sz="800" b="1" dirty="0" smtClean="0"/>
          </a:p>
          <a:p>
            <a:r>
              <a:rPr lang="en-CA" sz="2000" dirty="0" smtClean="0"/>
              <a:t>Aim for team to </a:t>
            </a:r>
            <a:r>
              <a:rPr lang="en-CA" sz="2000" b="1" dirty="0" smtClean="0"/>
              <a:t>start Aug 1 2010</a:t>
            </a:r>
            <a:r>
              <a:rPr lang="en-CA" sz="2000" dirty="0" smtClean="0"/>
              <a:t>, with </a:t>
            </a:r>
            <a:r>
              <a:rPr lang="en-CA" sz="2000" b="1" dirty="0" smtClean="0"/>
              <a:t>1-year 100% allocation</a:t>
            </a:r>
          </a:p>
          <a:p>
            <a:pPr lvl="1"/>
            <a:r>
              <a:rPr lang="en-CA" sz="1800" dirty="0" smtClean="0"/>
              <a:t>Home area regular meetings to be attended by team members</a:t>
            </a:r>
          </a:p>
          <a:p>
            <a:pPr lvl="1"/>
            <a:endParaRPr lang="en-CA" sz="800" b="1" dirty="0" smtClean="0"/>
          </a:p>
          <a:p>
            <a:endParaRPr lang="en-CA" sz="800" dirty="0" smtClean="0"/>
          </a:p>
          <a:p>
            <a:r>
              <a:rPr lang="en-CA" sz="2000" b="1" dirty="0" smtClean="0"/>
              <a:t>3 members confirmed</a:t>
            </a:r>
          </a:p>
          <a:p>
            <a:pPr lvl="1"/>
            <a:r>
              <a:rPr lang="en-CA" sz="1600" dirty="0" smtClean="0"/>
              <a:t>Primary roles of Project Manager, System Administrator, UI/Training &amp; Support</a:t>
            </a:r>
          </a:p>
          <a:p>
            <a:endParaRPr lang="en-CA" sz="800" dirty="0" smtClean="0"/>
          </a:p>
          <a:p>
            <a:r>
              <a:rPr lang="en-CA" sz="2000" b="1" dirty="0" smtClean="0"/>
              <a:t>2 members – aim to confirm by end of week</a:t>
            </a:r>
          </a:p>
          <a:p>
            <a:pPr lvl="1"/>
            <a:r>
              <a:rPr lang="en-CA" sz="1600" dirty="0" smtClean="0"/>
              <a:t>Primary roles of Web Developer, Drupal </a:t>
            </a:r>
            <a:r>
              <a:rPr lang="en-CA" sz="1600" dirty="0" err="1" smtClean="0"/>
              <a:t>Themer</a:t>
            </a:r>
            <a:endParaRPr lang="en-CA" sz="1600" dirty="0" smtClean="0"/>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Major Work Underway</a:t>
            </a:r>
            <a:endParaRPr lang="en-CA" dirty="0"/>
          </a:p>
        </p:txBody>
      </p:sp>
      <p:sp>
        <p:nvSpPr>
          <p:cNvPr id="3" name="Content Placeholder 2"/>
          <p:cNvSpPr>
            <a:spLocks noGrp="1"/>
          </p:cNvSpPr>
          <p:nvPr>
            <p:ph idx="1"/>
          </p:nvPr>
        </p:nvSpPr>
        <p:spPr>
          <a:xfrm>
            <a:off x="457200" y="1355641"/>
            <a:ext cx="8229600" cy="4075113"/>
          </a:xfrm>
        </p:spPr>
        <p:txBody>
          <a:bodyPr/>
          <a:lstStyle/>
          <a:p>
            <a:r>
              <a:rPr lang="en-CA" sz="2000" b="1" dirty="0" smtClean="0"/>
              <a:t>Drupal Configuration Plan </a:t>
            </a:r>
            <a:r>
              <a:rPr lang="en-CA" sz="2000" dirty="0" smtClean="0"/>
              <a:t>(moving forward; aim to finish by the time wireframes are complete on redesign project)</a:t>
            </a:r>
          </a:p>
          <a:p>
            <a:endParaRPr lang="en-CA" sz="800" dirty="0" smtClean="0"/>
          </a:p>
          <a:p>
            <a:r>
              <a:rPr lang="en-CA" sz="2000" b="1" dirty="0" smtClean="0"/>
              <a:t>Revision Control System </a:t>
            </a:r>
            <a:r>
              <a:rPr lang="en-CA" sz="2000" dirty="0" smtClean="0"/>
              <a:t>(version-control configuration planning underway; multiple developers working concurrently; allowing contributions from university areas)</a:t>
            </a:r>
          </a:p>
          <a:p>
            <a:endParaRPr lang="en-CA" sz="800" dirty="0" smtClean="0"/>
          </a:p>
          <a:p>
            <a:r>
              <a:rPr lang="en-CA" sz="2000" b="1" dirty="0" smtClean="0"/>
              <a:t>Accessibility review of web redesign </a:t>
            </a:r>
            <a:r>
              <a:rPr lang="en-CA" sz="2000" dirty="0" smtClean="0"/>
              <a:t>(review of wireframes; </a:t>
            </a:r>
            <a:r>
              <a:rPr lang="en-CA" sz="1800" dirty="0" smtClean="0"/>
              <a:t>scheduling</a:t>
            </a:r>
            <a:r>
              <a:rPr lang="en-CA" sz="2000" dirty="0" smtClean="0"/>
              <a:t> of accessibility testing of interactive/clickable wireframes with OPD)</a:t>
            </a:r>
          </a:p>
          <a:p>
            <a:endParaRPr lang="en-CA" sz="800" dirty="0" smtClean="0"/>
          </a:p>
          <a:p>
            <a:r>
              <a:rPr lang="en-CA" sz="2000" b="1" dirty="0" smtClean="0"/>
              <a:t>Space and computer setup for implementation team </a:t>
            </a:r>
            <a:r>
              <a:rPr lang="en-CA" sz="2000" dirty="0" smtClean="0"/>
              <a:t>(MC 2</a:t>
            </a:r>
            <a:r>
              <a:rPr lang="en-CA" sz="2000" baseline="30000" dirty="0" smtClean="0"/>
              <a:t>nd</a:t>
            </a:r>
            <a:r>
              <a:rPr lang="en-CA" sz="2000" dirty="0" smtClean="0"/>
              <a:t> floor; Windows/Linux partitioned machines, </a:t>
            </a:r>
            <a:r>
              <a:rPr lang="en-CA" sz="2000" smtClean="0"/>
              <a:t>MacBook </a:t>
            </a:r>
            <a:r>
              <a:rPr lang="en-CA" sz="2000" dirty="0" smtClean="0"/>
              <a:t>for testing and presenting how Drupal works in both Windows and Mac browsers)</a:t>
            </a:r>
          </a:p>
          <a:p>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iversity_Black">
  <a:themeElements>
    <a:clrScheme name="Custom 1">
      <a:dk1>
        <a:sysClr val="windowText" lastClr="000000"/>
      </a:dk1>
      <a:lt1>
        <a:srgbClr val="FFFFFF"/>
      </a:lt1>
      <a:dk2>
        <a:srgbClr val="96172E"/>
      </a:dk2>
      <a:lt2>
        <a:srgbClr val="FFFFFF"/>
      </a:lt2>
      <a:accent1>
        <a:srgbClr val="0073CF"/>
      </a:accent1>
      <a:accent2>
        <a:srgbClr val="E98300"/>
      </a:accent2>
      <a:accent3>
        <a:srgbClr val="E0249A"/>
      </a:accent3>
      <a:accent4>
        <a:srgbClr val="009AA6"/>
      </a:accent4>
      <a:accent5>
        <a:srgbClr val="57068C"/>
      </a:accent5>
      <a:accent6>
        <a:srgbClr val="B6BF00"/>
      </a:accent6>
      <a:hlink>
        <a:srgbClr val="0073CF"/>
      </a:hlink>
      <a:folHlink>
        <a:srgbClr val="FECB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Owner xmlns="E5960802-9670-449A-B9FC-C349459D5BF4">
      <UserInfo>
        <DisplayName/>
        <AccountId xsi:nil="true"/>
        <AccountType/>
      </UserInfo>
    </Owner>
    <Status xmlns="E5960802-9670-449A-B9FC-C349459D5BF4">Draft</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Resources:CType_PWS_Document(1)" ma:contentTypeID="0x0101008A98423170284BEEB635F43C3CF4E98B00027B62F7FDFACB4AA8E204667DBEDD75" ma:contentTypeVersion="0" ma:contentTypeDescription="" ma:contentTypeScope="" ma:versionID="97f6df3fe569fa4c041ba0e7e0412fce">
  <xsd:schema xmlns:xsd="http://www.w3.org/2001/XMLSchema" xmlns:p="http://schemas.microsoft.com/office/2006/metadata/properties" xmlns:ns2="E5960802-9670-449A-B9FC-C349459D5BF4" targetNamespace="http://schemas.microsoft.com/office/2006/metadata/properties" ma:root="true" ma:fieldsID="7a072f5a32eb87ba5852d57713125b40" ns2:_="">
    <xsd:import namespace="E5960802-9670-449A-B9FC-C349459D5BF4"/>
    <xsd:element name="properties">
      <xsd:complexType>
        <xsd:sequence>
          <xsd:element name="documentManagement">
            <xsd:complexType>
              <xsd:all>
                <xsd:element ref="ns2:Owner" minOccurs="0"/>
                <xsd:element ref="ns2:Status" minOccurs="0"/>
              </xsd:all>
            </xsd:complexType>
          </xsd:element>
        </xsd:sequence>
      </xsd:complexType>
    </xsd:element>
  </xsd:schema>
  <xsd:schema xmlns:xsd="http://www.w3.org/2001/XMLSchema" xmlns:dms="http://schemas.microsoft.com/office/2006/documentManagement/types" targetNamespace="E5960802-9670-449A-B9FC-C349459D5BF4" elementFormDefault="qualified">
    <xsd:import namespace="http://schemas.microsoft.com/office/2006/documentManagement/type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C173F5B-4A07-4D3B-A4F0-E451FC77C5E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E5960802-9670-449A-B9FC-C349459D5BF4"/>
    <ds:schemaRef ds:uri="http://schemas.openxmlformats.org/package/2006/metadata/core-properties"/>
  </ds:schemaRefs>
</ds:datastoreItem>
</file>

<file path=customXml/itemProps2.xml><?xml version="1.0" encoding="utf-8"?>
<ds:datastoreItem xmlns:ds="http://schemas.openxmlformats.org/officeDocument/2006/customXml" ds:itemID="{3F0D7377-9BDE-4F7B-938E-AC0940A2A12E}">
  <ds:schemaRefs>
    <ds:schemaRef ds:uri="http://schemas.microsoft.com/sharepoint/v3/contenttype/forms"/>
  </ds:schemaRefs>
</ds:datastoreItem>
</file>

<file path=customXml/itemProps3.xml><?xml version="1.0" encoding="utf-8"?>
<ds:datastoreItem xmlns:ds="http://schemas.openxmlformats.org/officeDocument/2006/customXml" ds:itemID="{47257C10-EDA7-4D95-A187-388573025A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960802-9670-449A-B9FC-C349459D5BF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University_Black</Template>
  <TotalTime>263</TotalTime>
  <Words>492</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University_Black</vt:lpstr>
      <vt:lpstr>WAC 2010-07-21 Waterloo CMS Project Update</vt:lpstr>
      <vt:lpstr>Implementation Project Team</vt:lpstr>
      <vt:lpstr>Larger CMS Project Team</vt:lpstr>
      <vt:lpstr>Team Organization</vt:lpstr>
      <vt:lpstr>Organizational Chart</vt:lpstr>
      <vt:lpstr>Implementation Team Roles</vt:lpstr>
      <vt:lpstr>Implementation Team Status</vt:lpstr>
      <vt:lpstr>Major Work Underway</vt:lpstr>
    </vt:vector>
  </TitlesOfParts>
  <Company>University of Waterloo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UCIST 2010-05-14 Waterloo CMS Project Update</dc:title>
  <dc:creator>Eva Grabinski</dc:creator>
  <cp:lastModifiedBy>Training Labs</cp:lastModifiedBy>
  <cp:revision>131</cp:revision>
  <cp:lastPrinted>2010-03-08T19:59:32Z</cp:lastPrinted>
  <dcterms:created xsi:type="dcterms:W3CDTF">2010-05-12T15:44:16Z</dcterms:created>
  <dcterms:modified xsi:type="dcterms:W3CDTF">2012-03-12T14:25:53Z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0x0101008A98423170284BEEB635F43C3CF4E98B00027B62F7FDFACB4AA8E204667DBEDD75</vt:lpwstr>
  </property>
</Properties>
</file>