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2727" autoAdjust="0"/>
  </p:normalViewPr>
  <p:slideViewPr>
    <p:cSldViewPr snapToGrid="0">
      <p:cViewPr varScale="1">
        <p:scale>
          <a:sx n="59" d="100"/>
          <a:sy n="59" d="100"/>
        </p:scale>
        <p:origin x="108"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E8D1E-1B01-48C4-88E9-3FFB2A48A5FB}" type="datetimeFigureOut">
              <a:rPr lang="en-US" smtClean="0"/>
              <a:t>5/23/2018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50846-54AD-4B41-B4B7-20C06AD4F460}" type="slidenum">
              <a:rPr lang="en-US" smtClean="0"/>
              <a:t>‹#›</a:t>
            </a:fld>
            <a:endParaRPr lang="en-US"/>
          </a:p>
        </p:txBody>
      </p:sp>
    </p:spTree>
    <p:extLst>
      <p:ext uri="{BB962C8B-B14F-4D97-AF65-F5344CB8AC3E}">
        <p14:creationId xmlns:p14="http://schemas.microsoft.com/office/powerpoint/2010/main" val="252010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Hi everyone! I’m Jamieson,</a:t>
            </a:r>
            <a:r>
              <a:rPr lang="en-CA" baseline="0" dirty="0" smtClean="0"/>
              <a:t> I’m from WatPD, and I’m going to talk to you about a new WCMS additive feature we’ve worked on called conditional rulesets</a:t>
            </a:r>
            <a:endParaRPr lang="en-US" dirty="0"/>
          </a:p>
        </p:txBody>
      </p:sp>
      <p:sp>
        <p:nvSpPr>
          <p:cNvPr id="4" name="Slide Number Placeholder 3"/>
          <p:cNvSpPr>
            <a:spLocks noGrp="1"/>
          </p:cNvSpPr>
          <p:nvPr>
            <p:ph type="sldNum" sz="quarter" idx="10"/>
          </p:nvPr>
        </p:nvSpPr>
        <p:spPr/>
        <p:txBody>
          <a:bodyPr/>
          <a:lstStyle/>
          <a:p>
            <a:fld id="{39950846-54AD-4B41-B4B7-20C06AD4F460}" type="slidenum">
              <a:rPr lang="en-US" smtClean="0"/>
              <a:t>1</a:t>
            </a:fld>
            <a:endParaRPr lang="en-US"/>
          </a:p>
        </p:txBody>
      </p:sp>
    </p:spTree>
    <p:extLst>
      <p:ext uri="{BB962C8B-B14F-4D97-AF65-F5344CB8AC3E}">
        <p14:creationId xmlns:p14="http://schemas.microsoft.com/office/powerpoint/2010/main" val="187598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Here’s a brief overview of what I’ll cover this afternoon</a:t>
            </a:r>
            <a:endParaRPr lang="en-US" dirty="0"/>
          </a:p>
        </p:txBody>
      </p:sp>
      <p:sp>
        <p:nvSpPr>
          <p:cNvPr id="4" name="Slide Number Placeholder 3"/>
          <p:cNvSpPr>
            <a:spLocks noGrp="1"/>
          </p:cNvSpPr>
          <p:nvPr>
            <p:ph type="sldNum" sz="quarter" idx="10"/>
          </p:nvPr>
        </p:nvSpPr>
        <p:spPr/>
        <p:txBody>
          <a:bodyPr/>
          <a:lstStyle/>
          <a:p>
            <a:fld id="{39950846-54AD-4B41-B4B7-20C06AD4F460}" type="slidenum">
              <a:rPr lang="en-US" smtClean="0"/>
              <a:t>2</a:t>
            </a:fld>
            <a:endParaRPr lang="en-US"/>
          </a:p>
        </p:txBody>
      </p:sp>
    </p:spTree>
    <p:extLst>
      <p:ext uri="{BB962C8B-B14F-4D97-AF65-F5344CB8AC3E}">
        <p14:creationId xmlns:p14="http://schemas.microsoft.com/office/powerpoint/2010/main" val="310327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started working on this idea</a:t>
            </a:r>
            <a:r>
              <a:rPr lang="en-CA" baseline="0" dirty="0" smtClean="0"/>
              <a:t> because we wanted to help students understand how they could move through the EDGE certificate. EDGE can be completed in many, many different ways, and it can be confusing at first glace. We wanted to create a quiz where students would be shown paths based on their interests and values</a:t>
            </a:r>
          </a:p>
          <a:p>
            <a:endParaRPr lang="en-CA" baseline="0" dirty="0" smtClean="0"/>
          </a:p>
          <a:p>
            <a:r>
              <a:rPr lang="en-CA" dirty="0" smtClean="0"/>
              <a:t>The</a:t>
            </a:r>
            <a:r>
              <a:rPr lang="en-CA" baseline="0" dirty="0" smtClean="0"/>
              <a:t> work began last Spring term when we partnered with IST on hiring a co-op student, Edward. IST helped with his hiring and training, and we were responsible for evaluation and management. We worked together throughout the term and ended up bringing Edward back for a second work term in Winter 2018</a:t>
            </a:r>
          </a:p>
          <a:p>
            <a:endParaRPr lang="en-CA" baseline="0" dirty="0" smtClean="0"/>
          </a:p>
          <a:p>
            <a:r>
              <a:rPr lang="en-CA" baseline="0" dirty="0" smtClean="0"/>
              <a:t>We finished the first version of the quiz tool (everything hard coded) in September and asked WAC for feedback and ideas in October. Since then, we’ve been working hard on creating a standardized version of the tool, and this version (a.k.a. conditional rulesets) was pushed to production in April. And now we’re back here!</a:t>
            </a:r>
            <a:endParaRPr lang="en-US" dirty="0"/>
          </a:p>
        </p:txBody>
      </p:sp>
      <p:sp>
        <p:nvSpPr>
          <p:cNvPr id="4" name="Slide Number Placeholder 3"/>
          <p:cNvSpPr>
            <a:spLocks noGrp="1"/>
          </p:cNvSpPr>
          <p:nvPr>
            <p:ph type="sldNum" sz="quarter" idx="10"/>
          </p:nvPr>
        </p:nvSpPr>
        <p:spPr/>
        <p:txBody>
          <a:bodyPr/>
          <a:lstStyle/>
          <a:p>
            <a:fld id="{39950846-54AD-4B41-B4B7-20C06AD4F460}" type="slidenum">
              <a:rPr lang="en-US" smtClean="0"/>
              <a:t>3</a:t>
            </a:fld>
            <a:endParaRPr lang="en-US"/>
          </a:p>
        </p:txBody>
      </p:sp>
    </p:spTree>
    <p:extLst>
      <p:ext uri="{BB962C8B-B14F-4D97-AF65-F5344CB8AC3E}">
        <p14:creationId xmlns:p14="http://schemas.microsoft.com/office/powerpoint/2010/main" val="228277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Before I run through the rulesets, I want to review what our goals were last</a:t>
            </a:r>
            <a:r>
              <a:rPr lang="en-CA" baseline="0" dirty="0" smtClean="0"/>
              <a:t> time we spoke to WAC. </a:t>
            </a:r>
          </a:p>
          <a:p>
            <a:endParaRPr lang="en-CA" baseline="0" dirty="0" smtClean="0"/>
          </a:p>
          <a:p>
            <a:r>
              <a:rPr lang="en-US" baseline="0" dirty="0" smtClean="0"/>
              <a:t>We wanted to be able to target multiple web forms per site instead of just having one “quiz” per site. </a:t>
            </a:r>
          </a:p>
          <a:p>
            <a:endParaRPr lang="en-US" baseline="0" dirty="0" smtClean="0"/>
          </a:p>
          <a:p>
            <a:r>
              <a:rPr lang="en-US" baseline="0" dirty="0" smtClean="0"/>
              <a:t>We wanted users to be able to customize their components (categories of results) and the look/feel of those results without needing special code for everything. </a:t>
            </a:r>
          </a:p>
          <a:p>
            <a:endParaRPr lang="en-US" baseline="0" dirty="0" smtClean="0"/>
          </a:p>
          <a:p>
            <a:r>
              <a:rPr lang="en-US" baseline="0" dirty="0" smtClean="0"/>
              <a:t>We wanted users to theme their confirmation pages however they pleased instead of working within our custom EDGE theme. </a:t>
            </a:r>
          </a:p>
          <a:p>
            <a:endParaRPr lang="en-US" baseline="0" dirty="0" smtClean="0"/>
          </a:p>
          <a:p>
            <a:r>
              <a:rPr lang="en-US" baseline="0" dirty="0" smtClean="0"/>
              <a:t>We wanted to generalize the PDFs generated by the “quiz” while still giving users the option to create their own. </a:t>
            </a:r>
          </a:p>
          <a:p>
            <a:endParaRPr lang="en-US" baseline="0" dirty="0" smtClean="0"/>
          </a:p>
          <a:p>
            <a:r>
              <a:rPr lang="en-US" baseline="0" dirty="0" smtClean="0"/>
              <a:t>And finally, we wanted to make the creation of rules more easy and intuitive. The way conditionals worked seemed like a natural fit, but we weren’t sure it would work yet.</a:t>
            </a:r>
          </a:p>
          <a:p>
            <a:endParaRPr lang="en-CA" baseline="0" dirty="0" smtClean="0"/>
          </a:p>
          <a:p>
            <a:r>
              <a:rPr lang="en-CA" baseline="0" dirty="0" smtClean="0"/>
              <a:t>Now that we’re back here, I’m happy to say that we achieved all of these goals in one way or another</a:t>
            </a:r>
          </a:p>
        </p:txBody>
      </p:sp>
      <p:sp>
        <p:nvSpPr>
          <p:cNvPr id="4" name="Slide Number Placeholder 3"/>
          <p:cNvSpPr>
            <a:spLocks noGrp="1"/>
          </p:cNvSpPr>
          <p:nvPr>
            <p:ph type="sldNum" sz="quarter" idx="10"/>
          </p:nvPr>
        </p:nvSpPr>
        <p:spPr/>
        <p:txBody>
          <a:bodyPr/>
          <a:lstStyle/>
          <a:p>
            <a:fld id="{39950846-54AD-4B41-B4B7-20C06AD4F460}" type="slidenum">
              <a:rPr lang="en-US" smtClean="0"/>
              <a:t>4</a:t>
            </a:fld>
            <a:endParaRPr lang="en-US"/>
          </a:p>
        </p:txBody>
      </p:sp>
    </p:spTree>
    <p:extLst>
      <p:ext uri="{BB962C8B-B14F-4D97-AF65-F5344CB8AC3E}">
        <p14:creationId xmlns:p14="http://schemas.microsoft.com/office/powerpoint/2010/main" val="197494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a:t>
            </a:r>
            <a:r>
              <a:rPr lang="en-CA" baseline="0" dirty="0" smtClean="0"/>
              <a:t> how do conditional rulesets work? There are a few concepts you need to understand because they work together to make them function. I’ll run through them now, starting with these things called ruleset categories</a:t>
            </a:r>
            <a:endParaRPr lang="en-US" dirty="0"/>
          </a:p>
        </p:txBody>
      </p:sp>
      <p:sp>
        <p:nvSpPr>
          <p:cNvPr id="4" name="Slide Number Placeholder 3"/>
          <p:cNvSpPr>
            <a:spLocks noGrp="1"/>
          </p:cNvSpPr>
          <p:nvPr>
            <p:ph type="sldNum" sz="quarter" idx="10"/>
          </p:nvPr>
        </p:nvSpPr>
        <p:spPr/>
        <p:txBody>
          <a:bodyPr/>
          <a:lstStyle/>
          <a:p>
            <a:fld id="{39950846-54AD-4B41-B4B7-20C06AD4F460}" type="slidenum">
              <a:rPr lang="en-US" smtClean="0"/>
              <a:t>5</a:t>
            </a:fld>
            <a:endParaRPr lang="en-US"/>
          </a:p>
        </p:txBody>
      </p:sp>
    </p:spTree>
    <p:extLst>
      <p:ext uri="{BB962C8B-B14F-4D97-AF65-F5344CB8AC3E}">
        <p14:creationId xmlns:p14="http://schemas.microsoft.com/office/powerpoint/2010/main" val="356519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Ruleset categories</a:t>
            </a:r>
            <a:r>
              <a:rPr lang="en-CA" baseline="0" dirty="0" smtClean="0"/>
              <a:t> are a new question type you choose when you’re creating web form components</a:t>
            </a:r>
            <a:r>
              <a:rPr lang="en-US" baseline="0" dirty="0" smtClean="0"/>
              <a:t>. Each ruleset category you create is like a “bucket” for potential results. What does that mean? Let’s say you’re making a quiz and you want to recommend parts of a balanced meal to someone. You could create one ruleset category for veggies, one for meat and alternatives, and one for grains, and then results would end up in those buckets based on people’s responses. </a:t>
            </a:r>
          </a:p>
          <a:p>
            <a:endParaRPr lang="en-CA" baseline="0" dirty="0" smtClean="0"/>
          </a:p>
          <a:p>
            <a:r>
              <a:rPr lang="en-CA" baseline="0" dirty="0" smtClean="0"/>
              <a:t>Each ruleset category you create generates tokens you can use to display the corresponding results. We’ll talk about these tokens in more detail in a minute</a:t>
            </a:r>
          </a:p>
        </p:txBody>
      </p:sp>
      <p:sp>
        <p:nvSpPr>
          <p:cNvPr id="4" name="Slide Number Placeholder 3"/>
          <p:cNvSpPr>
            <a:spLocks noGrp="1"/>
          </p:cNvSpPr>
          <p:nvPr>
            <p:ph type="sldNum" sz="quarter" idx="10"/>
          </p:nvPr>
        </p:nvSpPr>
        <p:spPr/>
        <p:txBody>
          <a:bodyPr/>
          <a:lstStyle/>
          <a:p>
            <a:fld id="{39950846-54AD-4B41-B4B7-20C06AD4F460}" type="slidenum">
              <a:rPr lang="en-US" smtClean="0"/>
              <a:t>6</a:t>
            </a:fld>
            <a:endParaRPr lang="en-US"/>
          </a:p>
        </p:txBody>
      </p:sp>
    </p:spTree>
    <p:extLst>
      <p:ext uri="{BB962C8B-B14F-4D97-AF65-F5344CB8AC3E}">
        <p14:creationId xmlns:p14="http://schemas.microsoft.com/office/powerpoint/2010/main" val="343712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One important thing to note is that you need to think of default values for each ruleset category</a:t>
            </a:r>
            <a:r>
              <a:rPr lang="en-US" baseline="0" dirty="0" smtClean="0"/>
              <a:t>. Why? Let’s say someone goes through your meal quiz and somehow doesn’t satisfy any of your conditions. You can’t recommend them anything. You need to have default values in place so you have some kind of baseline and the form </a:t>
            </a:r>
            <a:r>
              <a:rPr lang="en-US" baseline="0" smtClean="0"/>
              <a:t>still works</a:t>
            </a:r>
            <a:endParaRPr lang="en-US" baseline="0" dirty="0" smtClean="0"/>
          </a:p>
        </p:txBody>
      </p:sp>
      <p:sp>
        <p:nvSpPr>
          <p:cNvPr id="4" name="Slide Number Placeholder 3"/>
          <p:cNvSpPr>
            <a:spLocks noGrp="1"/>
          </p:cNvSpPr>
          <p:nvPr>
            <p:ph type="sldNum" sz="quarter" idx="10"/>
          </p:nvPr>
        </p:nvSpPr>
        <p:spPr/>
        <p:txBody>
          <a:bodyPr/>
          <a:lstStyle/>
          <a:p>
            <a:fld id="{39950846-54AD-4B41-B4B7-20C06AD4F460}" type="slidenum">
              <a:rPr lang="en-US" smtClean="0"/>
              <a:t>7</a:t>
            </a:fld>
            <a:endParaRPr lang="en-US"/>
          </a:p>
        </p:txBody>
      </p:sp>
    </p:spTree>
    <p:extLst>
      <p:ext uri="{BB962C8B-B14F-4D97-AF65-F5344CB8AC3E}">
        <p14:creationId xmlns:p14="http://schemas.microsoft.com/office/powerpoint/2010/main" val="95702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ECCDBCD2-80C2-4F93-B91E-B37A63100649}" type="datetimeFigureOut">
              <a:rPr lang="en-US" smtClean="0"/>
              <a:t>5/23/2018</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endParaRPr lang="en-US"/>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C3632725-90FE-4F3E-BF89-DC2A927395B9}" type="slidenum">
              <a:rPr lang="en-US" smtClean="0"/>
              <a:t>‹#›</a:t>
            </a:fld>
            <a:endParaRPr lang="en-US"/>
          </a:p>
        </p:txBody>
      </p:sp>
      <p:grpSp>
        <p:nvGrpSpPr>
          <p:cNvPr id="16" name="Group 15"/>
          <p:cNvGrpSpPr/>
          <p:nvPr/>
        </p:nvGrpSpPr>
        <p:grpSpPr>
          <a:xfrm>
            <a:off x="0" y="0"/>
            <a:ext cx="12192000" cy="397164"/>
            <a:chOff x="421830" y="1342659"/>
            <a:chExt cx="10018760" cy="290558"/>
          </a:xfrm>
        </p:grpSpPr>
        <p:sp>
          <p:nvSpPr>
            <p:cNvPr id="18" name="Rectangle 1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282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ECCDBCD2-80C2-4F93-B91E-B37A63100649}" type="datetimeFigureOut">
              <a:rPr lang="en-US" smtClean="0"/>
              <a:t>5/23/2018</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3632725-90FE-4F3E-BF89-DC2A927395B9}" type="slidenum">
              <a:rPr lang="en-US" smtClean="0"/>
              <a:t>‹#›</a:t>
            </a:fld>
            <a:endParaRPr lang="en-US"/>
          </a:p>
        </p:txBody>
      </p:sp>
    </p:spTree>
    <p:extLst>
      <p:ext uri="{BB962C8B-B14F-4D97-AF65-F5344CB8AC3E}">
        <p14:creationId xmlns:p14="http://schemas.microsoft.com/office/powerpoint/2010/main" val="392720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ECCDBCD2-80C2-4F93-B91E-B37A63100649}" type="datetimeFigureOut">
              <a:rPr lang="en-US" smtClean="0"/>
              <a:t>5/23/2018</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3632725-90FE-4F3E-BF89-DC2A927395B9}" type="slidenum">
              <a:rPr lang="en-US" smtClean="0"/>
              <a:t>‹#›</a:t>
            </a:fld>
            <a:endParaRPr lang="en-US"/>
          </a:p>
        </p:txBody>
      </p:sp>
    </p:spTree>
    <p:extLst>
      <p:ext uri="{BB962C8B-B14F-4D97-AF65-F5344CB8AC3E}">
        <p14:creationId xmlns:p14="http://schemas.microsoft.com/office/powerpoint/2010/main" val="302490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CDBCD2-80C2-4F93-B91E-B37A6310064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32725-90FE-4F3E-BF89-DC2A927395B9}" type="slidenum">
              <a:rPr lang="en-US" smtClean="0"/>
              <a:t>‹#›</a:t>
            </a:fld>
            <a:endParaRPr lang="en-US"/>
          </a:p>
        </p:txBody>
      </p:sp>
    </p:spTree>
    <p:extLst>
      <p:ext uri="{BB962C8B-B14F-4D97-AF65-F5344CB8AC3E}">
        <p14:creationId xmlns:p14="http://schemas.microsoft.com/office/powerpoint/2010/main" val="8026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CDBCD2-80C2-4F93-B91E-B37A6310064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32725-90FE-4F3E-BF89-DC2A927395B9}" type="slidenum">
              <a:rPr lang="en-US" smtClean="0"/>
              <a:t>‹#›</a:t>
            </a:fld>
            <a:endParaRPr lang="en-US"/>
          </a:p>
        </p:txBody>
      </p:sp>
    </p:spTree>
    <p:extLst>
      <p:ext uri="{BB962C8B-B14F-4D97-AF65-F5344CB8AC3E}">
        <p14:creationId xmlns:p14="http://schemas.microsoft.com/office/powerpoint/2010/main" val="328162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87614" y="6335309"/>
            <a:ext cx="1181114" cy="250337"/>
          </a:xfrm>
        </p:spPr>
        <p:txBody>
          <a:bodyPr/>
          <a:lstStyle/>
          <a:p>
            <a:fld id="{ECCDBCD2-80C2-4F93-B91E-B37A63100649}"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32725-90FE-4F3E-BF89-DC2A927395B9}" type="slidenum">
              <a:rPr lang="en-US" smtClean="0"/>
              <a:t>‹#›</a:t>
            </a:fld>
            <a:endParaRPr lang="en-US"/>
          </a:p>
        </p:txBody>
      </p:sp>
      <p:cxnSp>
        <p:nvCxnSpPr>
          <p:cNvPr id="12" name="Straight Connector 11"/>
          <p:cNvCxnSpPr/>
          <p:nvPr/>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smtClean="0"/>
              <a:t>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Edit Master text styles</a:t>
            </a:r>
          </a:p>
        </p:txBody>
      </p:sp>
    </p:spTree>
    <p:extLst>
      <p:ext uri="{BB962C8B-B14F-4D97-AF65-F5344CB8AC3E}">
        <p14:creationId xmlns:p14="http://schemas.microsoft.com/office/powerpoint/2010/main" val="19472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smtClean="0"/>
              <a:t>Click icon to add picture</a:t>
            </a:r>
            <a:endParaRPr lang="en-US"/>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92947" y="6335309"/>
            <a:ext cx="1181114" cy="250337"/>
          </a:xfrm>
        </p:spPr>
        <p:txBody>
          <a:bodyPr/>
          <a:lstStyle/>
          <a:p>
            <a:fld id="{ECCDBCD2-80C2-4F93-B91E-B37A63100649}" type="datetimeFigureOut">
              <a:rPr lang="en-US" smtClean="0"/>
              <a:t>5/23/2018</a:t>
            </a:fld>
            <a:endParaRPr lang="en-US"/>
          </a:p>
        </p:txBody>
      </p:sp>
      <p:sp>
        <p:nvSpPr>
          <p:cNvPr id="4" name="Footer Placeholder 3"/>
          <p:cNvSpPr>
            <a:spLocks noGrp="1"/>
          </p:cNvSpPr>
          <p:nvPr>
            <p:ph type="ftr" sz="quarter" idx="11"/>
          </p:nvPr>
        </p:nvSpPr>
        <p:spPr>
          <a:xfrm>
            <a:off x="259882" y="6335309"/>
            <a:ext cx="3887245" cy="250337"/>
          </a:xfrm>
        </p:spPr>
        <p:txBody>
          <a:bodyPr/>
          <a:lstStyle/>
          <a:p>
            <a:endParaRPr lang="en-US"/>
          </a:p>
        </p:txBody>
      </p:sp>
      <p:sp>
        <p:nvSpPr>
          <p:cNvPr id="5" name="Slide Number Placeholder 4"/>
          <p:cNvSpPr>
            <a:spLocks noGrp="1"/>
          </p:cNvSpPr>
          <p:nvPr>
            <p:ph type="sldNum" sz="quarter" idx="12"/>
          </p:nvPr>
        </p:nvSpPr>
        <p:spPr>
          <a:xfrm>
            <a:off x="4479637" y="6335309"/>
            <a:ext cx="1016000" cy="250337"/>
          </a:xfrm>
        </p:spPr>
        <p:txBody>
          <a:bodyPr/>
          <a:lstStyle/>
          <a:p>
            <a:fld id="{C3632725-90FE-4F3E-BF89-DC2A927395B9}" type="slidenum">
              <a:rPr lang="en-US" smtClean="0"/>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smtClean="0"/>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Edit Master text styles</a:t>
            </a:r>
          </a:p>
        </p:txBody>
      </p:sp>
      <p:cxnSp>
        <p:nvCxnSpPr>
          <p:cNvPr id="10" name="Straight Connector 9"/>
          <p:cNvCxnSpPr/>
          <p:nvPr/>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16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ECCDBCD2-80C2-4F93-B91E-B37A63100649}"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32725-90FE-4F3E-BF89-DC2A927395B9}" type="slidenum">
              <a:rPr lang="en-US" smtClean="0"/>
              <a:t>‹#›</a:t>
            </a:fld>
            <a:endParaRPr lang="en-US"/>
          </a:p>
        </p:txBody>
      </p:sp>
    </p:spTree>
    <p:extLst>
      <p:ext uri="{BB962C8B-B14F-4D97-AF65-F5344CB8AC3E}">
        <p14:creationId xmlns:p14="http://schemas.microsoft.com/office/powerpoint/2010/main" val="42112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ECCDBCD2-80C2-4F93-B91E-B37A63100649}"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32725-90FE-4F3E-BF89-DC2A927395B9}" type="slidenum">
              <a:rPr lang="en-US" smtClean="0"/>
              <a:t>‹#›</a:t>
            </a:fld>
            <a:endParaRPr lang="en-US"/>
          </a:p>
        </p:txBody>
      </p:sp>
    </p:spTree>
    <p:extLst>
      <p:ext uri="{BB962C8B-B14F-4D97-AF65-F5344CB8AC3E}">
        <p14:creationId xmlns:p14="http://schemas.microsoft.com/office/powerpoint/2010/main" val="302220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ECCDBCD2-80C2-4F93-B91E-B37A63100649}" type="datetimeFigureOut">
              <a:rPr lang="en-US" smtClean="0"/>
              <a:t>5/23/2018</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C3632725-90FE-4F3E-BF89-DC2A927395B9}" type="slidenum">
              <a:rPr lang="en-US" smtClean="0"/>
              <a:t>‹#›</a:t>
            </a:fld>
            <a:endParaRPr lang="en-US"/>
          </a:p>
        </p:txBody>
      </p:sp>
    </p:spTree>
    <p:extLst>
      <p:ext uri="{BB962C8B-B14F-4D97-AF65-F5344CB8AC3E}">
        <p14:creationId xmlns:p14="http://schemas.microsoft.com/office/powerpoint/2010/main" val="194663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865" y="546789"/>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ECCDBCD2-80C2-4F93-B91E-B37A63100649}" type="datetimeFigureOut">
              <a:rPr lang="en-US" smtClean="0"/>
              <a:t>5/23/2018</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C3632725-90FE-4F3E-BF89-DC2A927395B9}" type="slidenum">
              <a:rPr lang="en-US" smtClean="0"/>
              <a:t>‹#›</a:t>
            </a:fld>
            <a:endParaRPr lang="en-US"/>
          </a:p>
        </p:txBody>
      </p:sp>
      <p:grpSp>
        <p:nvGrpSpPr>
          <p:cNvPr id="7" name="Group 6"/>
          <p:cNvGrpSpPr/>
          <p:nvPr/>
        </p:nvGrpSpPr>
        <p:grpSpPr>
          <a:xfrm>
            <a:off x="0" y="0"/>
            <a:ext cx="12192000" cy="397164"/>
            <a:chOff x="421830" y="1342659"/>
            <a:chExt cx="10018760" cy="290558"/>
          </a:xfrm>
        </p:grpSpPr>
        <p:sp>
          <p:nvSpPr>
            <p:cNvPr id="8" name="Rectangle 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106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smtClean="0"/>
              <a:t>Click icon to add picture</a:t>
            </a:r>
            <a:endParaRPr lang="en-US"/>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ECCDBCD2-80C2-4F93-B91E-B37A63100649}" type="datetimeFigureOut">
              <a:rPr lang="en-US" smtClean="0"/>
              <a:t>5/23/2018</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endParaRPr lang="en-US"/>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C3632725-90FE-4F3E-BF89-DC2A927395B9}" type="slidenum">
              <a:rPr lang="en-US" smtClean="0"/>
              <a:t>‹#›</a:t>
            </a:fld>
            <a:endParaRPr lang="en-US"/>
          </a:p>
        </p:txBody>
      </p:sp>
      <p:pic>
        <p:nvPicPr>
          <p:cNvPr id="15" name="Picture 14"/>
          <p:cNvPicPr>
            <a:picLocks noChangeAspect="1"/>
          </p:cNvPicPr>
          <p:nvPr/>
        </p:nvPicPr>
        <p:blipFill>
          <a:blip r:embed="rId2"/>
          <a:stretch>
            <a:fillRect/>
          </a:stretch>
        </p:blipFill>
        <p:spPr>
          <a:xfrm>
            <a:off x="434268" y="5670949"/>
            <a:ext cx="2831372" cy="724754"/>
          </a:xfrm>
          <a:prstGeom prst="rect">
            <a:avLst/>
          </a:prstGeom>
        </p:spPr>
      </p:pic>
      <p:grpSp>
        <p:nvGrpSpPr>
          <p:cNvPr id="16" name="Group 15"/>
          <p:cNvGrpSpPr/>
          <p:nvPr/>
        </p:nvGrpSpPr>
        <p:grpSpPr>
          <a:xfrm>
            <a:off x="0" y="0"/>
            <a:ext cx="12192000" cy="397164"/>
            <a:chOff x="421830" y="1342659"/>
            <a:chExt cx="10018760" cy="290558"/>
          </a:xfrm>
        </p:grpSpPr>
        <p:sp>
          <p:nvSpPr>
            <p:cNvPr id="18" name="Rectangle 1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20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059"/>
          <a:stretch/>
        </p:blipFill>
        <p:spPr>
          <a:xfrm>
            <a:off x="0" y="384561"/>
            <a:ext cx="12192000" cy="6473439"/>
          </a:xfrm>
          <a:prstGeom prst="rect">
            <a:avLst/>
          </a:prstGeom>
        </p:spPr>
      </p:pic>
      <p:pic>
        <p:nvPicPr>
          <p:cNvPr id="11" name="Picture 10" title="University of Waterloo"/>
          <p:cNvPicPr>
            <a:picLocks noChangeAspect="1"/>
          </p:cNvPicPr>
          <p:nvPr/>
        </p:nvPicPr>
        <p:blipFill rotWithShape="1">
          <a:blip r:embed="rId3">
            <a:extLst>
              <a:ext uri="{28A0092B-C50C-407E-A947-70E740481C1C}">
                <a14:useLocalDpi xmlns:a14="http://schemas.microsoft.com/office/drawing/2010/main" val="0"/>
              </a:ext>
            </a:extLst>
          </a:blip>
          <a:srcRect l="13985" t="13985" r="13985" b="13985"/>
          <a:stretch/>
        </p:blipFill>
        <p:spPr bwMode="gray">
          <a:xfrm>
            <a:off x="3775904" y="1122373"/>
            <a:ext cx="4628005" cy="300599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fld id="{ECCDBCD2-80C2-4F93-B91E-B37A63100649}" type="datetimeFigureOut">
              <a:rPr lang="en-US" smtClean="0"/>
              <a:t>5/23/2018</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3632725-90FE-4F3E-BF89-DC2A927395B9}" type="slidenum">
              <a:rPr lang="en-US" smtClean="0"/>
              <a:t>‹#›</a:t>
            </a:fld>
            <a:endParaRPr lang="en-US"/>
          </a:p>
        </p:txBody>
      </p:sp>
    </p:spTree>
    <p:extLst>
      <p:ext uri="{BB962C8B-B14F-4D97-AF65-F5344CB8AC3E}">
        <p14:creationId xmlns:p14="http://schemas.microsoft.com/office/powerpoint/2010/main" val="215803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ECCDBCD2-80C2-4F93-B91E-B37A63100649}" type="datetimeFigureOut">
              <a:rPr lang="en-US" smtClean="0"/>
              <a:t>5/23/2018</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endParaRPr lang="en-US"/>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C3632725-90FE-4F3E-BF89-DC2A927395B9}" type="slidenum">
              <a:rPr lang="en-US" smtClean="0"/>
              <a:t>‹#›</a:t>
            </a:fld>
            <a:endParaRPr lang="en-US"/>
          </a:p>
        </p:txBody>
      </p:sp>
      <p:grpSp>
        <p:nvGrpSpPr>
          <p:cNvPr id="17" name="Group 16"/>
          <p:cNvGrpSpPr/>
          <p:nvPr/>
        </p:nvGrpSpPr>
        <p:grpSpPr>
          <a:xfrm>
            <a:off x="0" y="0"/>
            <a:ext cx="12192000" cy="397164"/>
            <a:chOff x="421830" y="1342659"/>
            <a:chExt cx="10018760" cy="290558"/>
          </a:xfrm>
        </p:grpSpPr>
        <p:sp>
          <p:nvSpPr>
            <p:cNvPr id="5" name="Rectangle 4"/>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61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smtClean="0"/>
              <a:t>Click icon to add picture</a:t>
            </a:r>
            <a:endParaRPr lang="en-US"/>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ECCDBCD2-80C2-4F93-B91E-B37A63100649}" type="datetimeFigureOut">
              <a:rPr lang="en-US" smtClean="0"/>
              <a:t>5/23/2018</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endParaRPr lang="en-US"/>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C3632725-90FE-4F3E-BF89-DC2A927395B9}" type="slidenum">
              <a:rPr lang="en-US" smtClean="0"/>
              <a:t>‹#›</a:t>
            </a:fld>
            <a:endParaRPr lang="en-US"/>
          </a:p>
        </p:txBody>
      </p:sp>
      <p:pic>
        <p:nvPicPr>
          <p:cNvPr id="16" name="Picture 15"/>
          <p:cNvPicPr>
            <a:picLocks noChangeAspect="1"/>
          </p:cNvPicPr>
          <p:nvPr/>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grpSp>
        <p:nvGrpSpPr>
          <p:cNvPr id="15" name="Group 14"/>
          <p:cNvGrpSpPr/>
          <p:nvPr/>
        </p:nvGrpSpPr>
        <p:grpSpPr>
          <a:xfrm>
            <a:off x="0" y="0"/>
            <a:ext cx="12192000" cy="397164"/>
            <a:chOff x="421830" y="1342659"/>
            <a:chExt cx="10018760" cy="290558"/>
          </a:xfrm>
        </p:grpSpPr>
        <p:sp>
          <p:nvSpPr>
            <p:cNvPr id="20" name="Rectangle 19"/>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172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DBCD2-80C2-4F93-B91E-B37A63100649}"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32725-90FE-4F3E-BF89-DC2A927395B9}" type="slidenum">
              <a:rPr lang="en-US" smtClean="0"/>
              <a:t>‹#›</a:t>
            </a:fld>
            <a:endParaRPr lang="en-US"/>
          </a:p>
        </p:txBody>
      </p:sp>
    </p:spTree>
    <p:extLst>
      <p:ext uri="{BB962C8B-B14F-4D97-AF65-F5344CB8AC3E}">
        <p14:creationId xmlns:p14="http://schemas.microsoft.com/office/powerpoint/2010/main" val="255247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ECCDBCD2-80C2-4F93-B91E-B37A63100649}" type="datetimeFigureOut">
              <a:rPr lang="en-US" smtClean="0"/>
              <a:t>5/23/2018</a:t>
            </a:fld>
            <a:endParaRPr lang="en-US"/>
          </a:p>
        </p:txBody>
      </p:sp>
      <p:sp>
        <p:nvSpPr>
          <p:cNvPr id="11" name="Footer Placeholder 10"/>
          <p:cNvSpPr>
            <a:spLocks noGrp="1"/>
          </p:cNvSpPr>
          <p:nvPr>
            <p:ph type="ftr" sz="quarter" idx="17"/>
          </p:nvPr>
        </p:nvSpPr>
        <p:spPr/>
        <p:txBody>
          <a:bodyPr/>
          <a:lstStyle/>
          <a:p>
            <a:endParaRPr lang="en-US"/>
          </a:p>
        </p:txBody>
      </p:sp>
      <p:sp>
        <p:nvSpPr>
          <p:cNvPr id="12" name="Slide Number Placeholder 11"/>
          <p:cNvSpPr>
            <a:spLocks noGrp="1"/>
          </p:cNvSpPr>
          <p:nvPr>
            <p:ph type="sldNum" sz="quarter" idx="18"/>
          </p:nvPr>
        </p:nvSpPr>
        <p:spPr/>
        <p:txBody>
          <a:bodyPr/>
          <a:lstStyle/>
          <a:p>
            <a:fld id="{C3632725-90FE-4F3E-BF89-DC2A927395B9}" type="slidenum">
              <a:rPr lang="en-US" smtClean="0"/>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825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ECCDBCD2-80C2-4F93-B91E-B37A63100649}"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32725-90FE-4F3E-BF89-DC2A927395B9}" type="slidenum">
              <a:rPr lang="en-US" smtClean="0"/>
              <a:t>‹#›</a:t>
            </a:fld>
            <a:endParaRPr lang="en-US"/>
          </a:p>
        </p:txBody>
      </p:sp>
    </p:spTree>
    <p:extLst>
      <p:ext uri="{BB962C8B-B14F-4D97-AF65-F5344CB8AC3E}">
        <p14:creationId xmlns:p14="http://schemas.microsoft.com/office/powerpoint/2010/main" val="239196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CDBCD2-80C2-4F93-B91E-B37A6310064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32725-90FE-4F3E-BF89-DC2A927395B9}" type="slidenum">
              <a:rPr lang="en-US" smtClean="0"/>
              <a:t>‹#›</a:t>
            </a:fld>
            <a:endParaRPr lang="en-US"/>
          </a:p>
        </p:txBody>
      </p:sp>
      <p:grpSp>
        <p:nvGrpSpPr>
          <p:cNvPr id="16" name="Group 15"/>
          <p:cNvGrpSpPr/>
          <p:nvPr/>
        </p:nvGrpSpPr>
        <p:grpSpPr>
          <a:xfrm>
            <a:off x="0" y="0"/>
            <a:ext cx="12192000" cy="397164"/>
            <a:chOff x="421830" y="1342659"/>
            <a:chExt cx="10018760" cy="290558"/>
          </a:xfrm>
        </p:grpSpPr>
        <p:sp>
          <p:nvSpPr>
            <p:cNvPr id="17" name="Rectangle 16"/>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87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ECCDBCD2-80C2-4F93-B91E-B37A63100649}" type="datetimeFigureOut">
              <a:rPr lang="en-US" smtClean="0"/>
              <a:t>5/23/2018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3632725-90FE-4F3E-BF89-DC2A927395B9}" type="slidenum">
              <a:rPr lang="en-US" smtClean="0"/>
              <a:t>‹#›</a:t>
            </a:fld>
            <a:endParaRPr lang="en-US"/>
          </a:p>
        </p:txBody>
      </p:sp>
    </p:spTree>
    <p:extLst>
      <p:ext uri="{BB962C8B-B14F-4D97-AF65-F5344CB8AC3E}">
        <p14:creationId xmlns:p14="http://schemas.microsoft.com/office/powerpoint/2010/main" val="42547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2"/>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ECCDBCD2-80C2-4F93-B91E-B37A63100649}" type="datetimeFigureOut">
              <a:rPr lang="en-US" smtClean="0"/>
              <a:t>5/23/2018</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3632725-90FE-4F3E-BF89-DC2A927395B9}" type="slidenum">
              <a:rPr lang="en-US" smtClean="0"/>
              <a:t>‹#›</a:t>
            </a:fld>
            <a:endParaRPr lang="en-US"/>
          </a:p>
        </p:txBody>
      </p:sp>
      <p:grpSp>
        <p:nvGrpSpPr>
          <p:cNvPr id="15" name="Group 14"/>
          <p:cNvGrpSpPr/>
          <p:nvPr/>
        </p:nvGrpSpPr>
        <p:grpSpPr>
          <a:xfrm>
            <a:off x="0" y="0"/>
            <a:ext cx="12192000" cy="397164"/>
            <a:chOff x="421830" y="1342659"/>
            <a:chExt cx="10018760" cy="290558"/>
          </a:xfrm>
        </p:grpSpPr>
        <p:sp>
          <p:nvSpPr>
            <p:cNvPr id="16" name="Rectangle 15"/>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938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Using Conditional Rulesets in the WCMS</a:t>
            </a:r>
            <a:endParaRPr lang="en-US" dirty="0"/>
          </a:p>
        </p:txBody>
      </p:sp>
      <p:sp>
        <p:nvSpPr>
          <p:cNvPr id="3" name="Subtitle 2"/>
          <p:cNvSpPr>
            <a:spLocks noGrp="1"/>
          </p:cNvSpPr>
          <p:nvPr>
            <p:ph type="subTitle" idx="1"/>
          </p:nvPr>
        </p:nvSpPr>
        <p:spPr/>
        <p:txBody>
          <a:bodyPr>
            <a:normAutofit fontScale="70000" lnSpcReduction="20000"/>
          </a:bodyPr>
          <a:lstStyle/>
          <a:p>
            <a:r>
              <a:rPr lang="en-CA" dirty="0" smtClean="0"/>
              <a:t>Jamieson Cox</a:t>
            </a:r>
          </a:p>
          <a:p>
            <a:r>
              <a:rPr lang="en-CA" dirty="0" smtClean="0"/>
              <a:t>Communications Specialist, WatPD</a:t>
            </a:r>
            <a:endParaRPr lang="en-US" dirty="0"/>
          </a:p>
        </p:txBody>
      </p:sp>
    </p:spTree>
    <p:extLst>
      <p:ext uri="{BB962C8B-B14F-4D97-AF65-F5344CB8AC3E}">
        <p14:creationId xmlns:p14="http://schemas.microsoft.com/office/powerpoint/2010/main" val="112447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Find your EDGE quiz tool</a:t>
            </a:r>
            <a:endParaRPr lang="en-US" dirty="0"/>
          </a:p>
        </p:txBody>
      </p:sp>
      <p:sp>
        <p:nvSpPr>
          <p:cNvPr id="7" name="Content Placeholder 6"/>
          <p:cNvSpPr>
            <a:spLocks noGrp="1"/>
          </p:cNvSpPr>
          <p:nvPr>
            <p:ph sz="half" idx="1"/>
          </p:nvPr>
        </p:nvSpPr>
        <p:spPr>
          <a:xfrm>
            <a:off x="259883" y="1330035"/>
            <a:ext cx="4905675" cy="5180141"/>
          </a:xfrm>
        </p:spPr>
        <p:txBody>
          <a:bodyPr>
            <a:normAutofit/>
          </a:bodyPr>
          <a:lstStyle/>
          <a:p>
            <a:r>
              <a:rPr lang="en-CA" dirty="0" smtClean="0"/>
              <a:t>Students answer questions about faculty/program, interests, etc</a:t>
            </a:r>
            <a:r>
              <a:rPr lang="en-US" dirty="0" smtClean="0"/>
              <a:t>.</a:t>
            </a:r>
          </a:p>
          <a:p>
            <a:r>
              <a:rPr lang="en-CA" dirty="0" smtClean="0"/>
              <a:t>Results suggest milestones they can use to complete EDGE certificate</a:t>
            </a:r>
          </a:p>
          <a:p>
            <a:r>
              <a:rPr lang="en-CA" dirty="0" smtClean="0"/>
              <a:t>Results can be refreshed or generated as a PDF</a:t>
            </a:r>
          </a:p>
          <a:p>
            <a:r>
              <a:rPr lang="en-CA" dirty="0" smtClean="0"/>
              <a:t>Results link out to undergrad calendar and campus websites</a:t>
            </a:r>
          </a:p>
          <a:p>
            <a:r>
              <a:rPr lang="en-CA" dirty="0" smtClean="0"/>
              <a:t>Nearly 300 conditional rulesets</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44747" y="882071"/>
            <a:ext cx="4780547" cy="5100506"/>
          </a:xfrm>
        </p:spPr>
      </p:pic>
    </p:spTree>
    <p:extLst>
      <p:ext uri="{BB962C8B-B14F-4D97-AF65-F5344CB8AC3E}">
        <p14:creationId xmlns:p14="http://schemas.microsoft.com/office/powerpoint/2010/main" val="2085805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Ready for Co-op? </a:t>
            </a:r>
            <a:endParaRPr lang="en-US" dirty="0"/>
          </a:p>
        </p:txBody>
      </p:sp>
      <p:sp>
        <p:nvSpPr>
          <p:cNvPr id="3" name="Content Placeholder 2"/>
          <p:cNvSpPr>
            <a:spLocks noGrp="1"/>
          </p:cNvSpPr>
          <p:nvPr>
            <p:ph idx="1"/>
          </p:nvPr>
        </p:nvSpPr>
        <p:spPr/>
        <p:txBody>
          <a:bodyPr/>
          <a:lstStyle/>
          <a:p>
            <a:r>
              <a:rPr lang="en-CA" dirty="0" smtClean="0"/>
              <a:t>Pilot project through Co-op and the Centre for Career Action</a:t>
            </a:r>
          </a:p>
          <a:p>
            <a:r>
              <a:rPr lang="en-CA" dirty="0" smtClean="0"/>
              <a:t>Goal: help improve student readiness for co-op and co-op accessibility</a:t>
            </a:r>
          </a:p>
          <a:p>
            <a:r>
              <a:rPr lang="en-CA" dirty="0" smtClean="0"/>
              <a:t>Two parts:</a:t>
            </a:r>
          </a:p>
          <a:p>
            <a:pPr lvl="1"/>
            <a:r>
              <a:rPr lang="en-CA" dirty="0" smtClean="0"/>
              <a:t>Employability Skills Self-Assessment</a:t>
            </a:r>
          </a:p>
          <a:p>
            <a:pPr lvl="1"/>
            <a:r>
              <a:rPr lang="en-CA" dirty="0" smtClean="0"/>
              <a:t>Skills Development Planner</a:t>
            </a:r>
            <a:endParaRPr lang="en-US" dirty="0"/>
          </a:p>
        </p:txBody>
      </p:sp>
    </p:spTree>
    <p:extLst>
      <p:ext uri="{BB962C8B-B14F-4D97-AF65-F5344CB8AC3E}">
        <p14:creationId xmlns:p14="http://schemas.microsoft.com/office/powerpoint/2010/main" val="16694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Employability Skills Self-Assessment</a:t>
            </a:r>
            <a:endParaRPr lang="en-US" dirty="0"/>
          </a:p>
        </p:txBody>
      </p:sp>
      <p:sp>
        <p:nvSpPr>
          <p:cNvPr id="4" name="Content Placeholder 3"/>
          <p:cNvSpPr>
            <a:spLocks noGrp="1"/>
          </p:cNvSpPr>
          <p:nvPr>
            <p:ph sz="half" idx="1"/>
          </p:nvPr>
        </p:nvSpPr>
        <p:spPr/>
        <p:txBody>
          <a:bodyPr/>
          <a:lstStyle/>
          <a:p>
            <a:r>
              <a:rPr lang="en-CA" dirty="0" smtClean="0"/>
              <a:t>Students work through common </a:t>
            </a:r>
            <a:br>
              <a:rPr lang="en-CA" dirty="0" smtClean="0"/>
            </a:br>
            <a:r>
              <a:rPr lang="en-CA" dirty="0" smtClean="0"/>
              <a:t>co-op scenarios and answer </a:t>
            </a:r>
            <a:br>
              <a:rPr lang="en-CA" dirty="0" smtClean="0"/>
            </a:br>
            <a:r>
              <a:rPr lang="en-CA" dirty="0" smtClean="0"/>
              <a:t>questions about their skills</a:t>
            </a:r>
          </a:p>
          <a:p>
            <a:r>
              <a:rPr lang="en-CA" dirty="0" smtClean="0"/>
              <a:t>Results show up as an employability “scorecard” suggesting areas for improvement</a:t>
            </a:r>
          </a:p>
          <a:p>
            <a:r>
              <a:rPr lang="en-CA" dirty="0" smtClean="0"/>
              <a:t>Students are encouraged to look into developing their skills using resources in Skills Development Planner</a:t>
            </a:r>
          </a:p>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175" y="1901895"/>
            <a:ext cx="5659437" cy="2858815"/>
          </a:xfrm>
        </p:spPr>
      </p:pic>
    </p:spTree>
    <p:extLst>
      <p:ext uri="{BB962C8B-B14F-4D97-AF65-F5344CB8AC3E}">
        <p14:creationId xmlns:p14="http://schemas.microsoft.com/office/powerpoint/2010/main" val="2987784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Employability Skills Self-Assessment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6740" y="1330035"/>
            <a:ext cx="6676013" cy="5313031"/>
          </a:xfrm>
        </p:spPr>
      </p:pic>
    </p:spTree>
    <p:extLst>
      <p:ext uri="{BB962C8B-B14F-4D97-AF65-F5344CB8AC3E}">
        <p14:creationId xmlns:p14="http://schemas.microsoft.com/office/powerpoint/2010/main" val="989221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Skills Development Planner</a:t>
            </a:r>
            <a:endParaRPr lang="en-US" dirty="0"/>
          </a:p>
        </p:txBody>
      </p:sp>
      <p:sp>
        <p:nvSpPr>
          <p:cNvPr id="5" name="Content Placeholder 4"/>
          <p:cNvSpPr>
            <a:spLocks noGrp="1"/>
          </p:cNvSpPr>
          <p:nvPr>
            <p:ph sz="half" idx="1"/>
          </p:nvPr>
        </p:nvSpPr>
        <p:spPr>
          <a:xfrm>
            <a:off x="259882" y="1413164"/>
            <a:ext cx="5399939" cy="4590472"/>
          </a:xfrm>
        </p:spPr>
        <p:txBody>
          <a:bodyPr/>
          <a:lstStyle/>
          <a:p>
            <a:r>
              <a:rPr lang="en-CA" dirty="0" smtClean="0"/>
              <a:t>Connects students with campus services, events, and resources aligned with employability skills</a:t>
            </a:r>
          </a:p>
          <a:p>
            <a:r>
              <a:rPr lang="en-CA" dirty="0" smtClean="0"/>
              <a:t>Answers customized based on faculty, international status, disability status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9961" y="436809"/>
            <a:ext cx="4827483" cy="5566827"/>
          </a:xfrm>
        </p:spPr>
      </p:pic>
    </p:spTree>
    <p:extLst>
      <p:ext uri="{BB962C8B-B14F-4D97-AF65-F5344CB8AC3E}">
        <p14:creationId xmlns:p14="http://schemas.microsoft.com/office/powerpoint/2010/main" val="338728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can you use conditional rulesets?</a:t>
            </a:r>
            <a:endParaRPr lang="en-US" dirty="0"/>
          </a:p>
        </p:txBody>
      </p:sp>
      <p:sp>
        <p:nvSpPr>
          <p:cNvPr id="5" name="Content Placeholder 4"/>
          <p:cNvSpPr>
            <a:spLocks noGrp="1"/>
          </p:cNvSpPr>
          <p:nvPr>
            <p:ph idx="1"/>
          </p:nvPr>
        </p:nvSpPr>
        <p:spPr/>
        <p:txBody>
          <a:bodyPr/>
          <a:lstStyle/>
          <a:p>
            <a:r>
              <a:rPr lang="en-CA" dirty="0" smtClean="0"/>
              <a:t>Basic implementation: </a:t>
            </a:r>
          </a:p>
          <a:p>
            <a:pPr lvl="1"/>
            <a:r>
              <a:rPr lang="en-CA" dirty="0" smtClean="0"/>
              <a:t>Use tokens generated by ruleset categories</a:t>
            </a:r>
          </a:p>
          <a:p>
            <a:pPr lvl="1"/>
            <a:r>
              <a:rPr lang="en-CA" dirty="0" smtClean="0"/>
              <a:t>Format using WYSIWIG editor or basic HTML</a:t>
            </a:r>
          </a:p>
          <a:p>
            <a:r>
              <a:rPr lang="en-CA" dirty="0" smtClean="0"/>
              <a:t>Something more complicated: </a:t>
            </a:r>
          </a:p>
          <a:p>
            <a:pPr lvl="1"/>
            <a:r>
              <a:rPr lang="en-CA" dirty="0" smtClean="0"/>
              <a:t>Create a custom results template to suit your needs</a:t>
            </a:r>
          </a:p>
          <a:p>
            <a:pPr lvl="1"/>
            <a:r>
              <a:rPr lang="en-CA" dirty="0" smtClean="0"/>
              <a:t>Work with co-op students/IST/external developers</a:t>
            </a:r>
          </a:p>
          <a:p>
            <a:pPr lvl="1"/>
            <a:r>
              <a:rPr lang="en-CA" dirty="0" smtClean="0"/>
              <a:t>Possible alternative to third-party quizzes</a:t>
            </a:r>
          </a:p>
          <a:p>
            <a:pPr marL="403225" indent="-342900"/>
            <a:r>
              <a:rPr lang="en-CA" dirty="0" smtClean="0"/>
              <a:t>Questions? Feel free to ask us (or ask IST)</a:t>
            </a:r>
            <a:endParaRPr lang="en-CA" dirty="0"/>
          </a:p>
        </p:txBody>
      </p:sp>
    </p:spTree>
    <p:extLst>
      <p:ext uri="{BB962C8B-B14F-4D97-AF65-F5344CB8AC3E}">
        <p14:creationId xmlns:p14="http://schemas.microsoft.com/office/powerpoint/2010/main" val="8688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cap="none" dirty="0" smtClean="0"/>
              <a:t>Thanks for listening!</a:t>
            </a:r>
            <a:endParaRPr lang="en-US" cap="none" dirty="0"/>
          </a:p>
        </p:txBody>
      </p:sp>
    </p:spTree>
    <p:extLst>
      <p:ext uri="{BB962C8B-B14F-4D97-AF65-F5344CB8AC3E}">
        <p14:creationId xmlns:p14="http://schemas.microsoft.com/office/powerpoint/2010/main" val="301111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Overview</a:t>
            </a:r>
            <a:endParaRPr lang="en-US" dirty="0"/>
          </a:p>
        </p:txBody>
      </p:sp>
      <p:sp>
        <p:nvSpPr>
          <p:cNvPr id="6" name="Content Placeholder 5"/>
          <p:cNvSpPr>
            <a:spLocks noGrp="1"/>
          </p:cNvSpPr>
          <p:nvPr>
            <p:ph idx="1"/>
          </p:nvPr>
        </p:nvSpPr>
        <p:spPr/>
        <p:txBody>
          <a:bodyPr/>
          <a:lstStyle/>
          <a:p>
            <a:r>
              <a:rPr lang="en-CA" dirty="0" smtClean="0"/>
              <a:t>How we got here</a:t>
            </a:r>
          </a:p>
          <a:p>
            <a:r>
              <a:rPr lang="en-CA" dirty="0" smtClean="0"/>
              <a:t>What were our goals?</a:t>
            </a:r>
          </a:p>
          <a:p>
            <a:r>
              <a:rPr lang="en-CA" dirty="0" smtClean="0"/>
              <a:t>How conditional rulesets work</a:t>
            </a:r>
          </a:p>
          <a:p>
            <a:r>
              <a:rPr lang="en-CA" dirty="0" smtClean="0"/>
              <a:t>Sample use cases</a:t>
            </a:r>
          </a:p>
          <a:p>
            <a:pPr lvl="1"/>
            <a:r>
              <a:rPr lang="en-CA" dirty="0" smtClean="0"/>
              <a:t>Find your EDGE quiz tool</a:t>
            </a:r>
          </a:p>
          <a:p>
            <a:pPr lvl="1"/>
            <a:r>
              <a:rPr lang="en-CA" dirty="0" smtClean="0"/>
              <a:t>Ready for Co-op? pilot project</a:t>
            </a:r>
          </a:p>
          <a:p>
            <a:r>
              <a:rPr lang="en-CA" dirty="0" smtClean="0"/>
              <a:t>How can you use them?</a:t>
            </a:r>
          </a:p>
        </p:txBody>
      </p:sp>
    </p:spTree>
    <p:extLst>
      <p:ext uri="{BB962C8B-B14F-4D97-AF65-F5344CB8AC3E}">
        <p14:creationId xmlns:p14="http://schemas.microsoft.com/office/powerpoint/2010/main" val="2818279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did we get here?</a:t>
            </a:r>
            <a:endParaRPr lang="en-US" dirty="0"/>
          </a:p>
        </p:txBody>
      </p:sp>
      <p:sp>
        <p:nvSpPr>
          <p:cNvPr id="3" name="Content Placeholder 2"/>
          <p:cNvSpPr>
            <a:spLocks noGrp="1"/>
          </p:cNvSpPr>
          <p:nvPr>
            <p:ph idx="1"/>
          </p:nvPr>
        </p:nvSpPr>
        <p:spPr/>
        <p:txBody>
          <a:bodyPr>
            <a:normAutofit/>
          </a:bodyPr>
          <a:lstStyle/>
          <a:p>
            <a:r>
              <a:rPr lang="en-CA" dirty="0" smtClean="0"/>
              <a:t>Initial idea: create a quiz to help students understand the EDGE certificate</a:t>
            </a:r>
          </a:p>
          <a:p>
            <a:r>
              <a:rPr lang="en-CA" dirty="0" smtClean="0"/>
              <a:t>Started working on quiz tool during Spring 2017 term (partnership with IST)</a:t>
            </a:r>
          </a:p>
          <a:p>
            <a:r>
              <a:rPr lang="en-CA" dirty="0" smtClean="0"/>
              <a:t>First version of quiz tool pushed to production in September 2017</a:t>
            </a:r>
          </a:p>
          <a:p>
            <a:r>
              <a:rPr lang="en-CA" dirty="0" smtClean="0"/>
              <a:t>Presented at WAC in October 2017</a:t>
            </a:r>
          </a:p>
          <a:p>
            <a:r>
              <a:rPr lang="en-CA" dirty="0" smtClean="0"/>
              <a:t>Conditional rulesets pushed to production in April </a:t>
            </a:r>
          </a:p>
          <a:p>
            <a:endParaRPr lang="en-CA" dirty="0" smtClean="0"/>
          </a:p>
          <a:p>
            <a:endParaRPr lang="en-US" dirty="0"/>
          </a:p>
        </p:txBody>
      </p:sp>
    </p:spTree>
    <p:extLst>
      <p:ext uri="{BB962C8B-B14F-4D97-AF65-F5344CB8AC3E}">
        <p14:creationId xmlns:p14="http://schemas.microsoft.com/office/powerpoint/2010/main" val="152608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were our goals?</a:t>
            </a:r>
            <a:endParaRPr lang="en-US" dirty="0"/>
          </a:p>
        </p:txBody>
      </p:sp>
      <p:sp>
        <p:nvSpPr>
          <p:cNvPr id="3" name="Content Placeholder 2"/>
          <p:cNvSpPr>
            <a:spLocks noGrp="1"/>
          </p:cNvSpPr>
          <p:nvPr>
            <p:ph idx="1"/>
          </p:nvPr>
        </p:nvSpPr>
        <p:spPr/>
        <p:txBody>
          <a:bodyPr/>
          <a:lstStyle/>
          <a:p>
            <a:r>
              <a:rPr lang="en-CA" dirty="0" smtClean="0"/>
              <a:t>Targeting multiple web forms per site</a:t>
            </a:r>
            <a:endParaRPr lang="en-US" dirty="0" smtClean="0"/>
          </a:p>
          <a:p>
            <a:r>
              <a:rPr lang="en-CA" dirty="0" smtClean="0"/>
              <a:t>Customizing components and results</a:t>
            </a:r>
          </a:p>
          <a:p>
            <a:r>
              <a:rPr lang="en-CA" dirty="0" smtClean="0"/>
              <a:t>Theming confirmation page</a:t>
            </a:r>
          </a:p>
          <a:p>
            <a:r>
              <a:rPr lang="en-CA" dirty="0" smtClean="0"/>
              <a:t>Generalized PDFs</a:t>
            </a:r>
          </a:p>
          <a:p>
            <a:r>
              <a:rPr lang="en-CA" dirty="0" smtClean="0"/>
              <a:t>Making ruleset creation more like conditionals (i.e. easier)</a:t>
            </a:r>
          </a:p>
        </p:txBody>
      </p:sp>
    </p:spTree>
    <p:extLst>
      <p:ext uri="{BB962C8B-B14F-4D97-AF65-F5344CB8AC3E}">
        <p14:creationId xmlns:p14="http://schemas.microsoft.com/office/powerpoint/2010/main" val="3860534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How conditional rulesets work:</a:t>
            </a:r>
            <a:endParaRPr lang="en-US" dirty="0"/>
          </a:p>
        </p:txBody>
      </p:sp>
      <p:sp>
        <p:nvSpPr>
          <p:cNvPr id="8" name="Content Placeholder 7"/>
          <p:cNvSpPr>
            <a:spLocks noGrp="1"/>
          </p:cNvSpPr>
          <p:nvPr>
            <p:ph idx="1"/>
          </p:nvPr>
        </p:nvSpPr>
        <p:spPr/>
        <p:txBody>
          <a:bodyPr/>
          <a:lstStyle/>
          <a:p>
            <a:r>
              <a:rPr lang="en-CA" dirty="0" smtClean="0"/>
              <a:t>Ruleset categories</a:t>
            </a:r>
          </a:p>
          <a:p>
            <a:r>
              <a:rPr lang="en-CA" dirty="0" smtClean="0"/>
              <a:t>Default values and tokens</a:t>
            </a:r>
          </a:p>
          <a:p>
            <a:r>
              <a:rPr lang="en-CA" dirty="0"/>
              <a:t>Conditional </a:t>
            </a:r>
            <a:r>
              <a:rPr lang="en-CA" dirty="0" smtClean="0"/>
              <a:t>rulesets</a:t>
            </a:r>
          </a:p>
          <a:p>
            <a:r>
              <a:rPr lang="en-CA" dirty="0" smtClean="0"/>
              <a:t>Confirmation pages and theming</a:t>
            </a:r>
            <a:endParaRPr lang="en-US" dirty="0"/>
          </a:p>
        </p:txBody>
      </p:sp>
    </p:spTree>
    <p:extLst>
      <p:ext uri="{BB962C8B-B14F-4D97-AF65-F5344CB8AC3E}">
        <p14:creationId xmlns:p14="http://schemas.microsoft.com/office/powerpoint/2010/main" val="722313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Ruleset categories</a:t>
            </a:r>
            <a:endParaRPr lang="en-US" dirty="0"/>
          </a:p>
        </p:txBody>
      </p:sp>
      <p:sp>
        <p:nvSpPr>
          <p:cNvPr id="5" name="Content Placeholder 4"/>
          <p:cNvSpPr>
            <a:spLocks noGrp="1"/>
          </p:cNvSpPr>
          <p:nvPr>
            <p:ph sz="half" idx="1"/>
          </p:nvPr>
        </p:nvSpPr>
        <p:spPr>
          <a:xfrm>
            <a:off x="259883" y="1413164"/>
            <a:ext cx="4328160" cy="4590472"/>
          </a:xfrm>
        </p:spPr>
        <p:txBody>
          <a:bodyPr anchor="t"/>
          <a:lstStyle/>
          <a:p>
            <a:r>
              <a:rPr lang="en-CA" dirty="0" smtClean="0"/>
              <a:t>New question type</a:t>
            </a:r>
          </a:p>
          <a:p>
            <a:endParaRPr lang="en-CA" dirty="0" smtClean="0"/>
          </a:p>
          <a:p>
            <a:r>
              <a:rPr lang="en-CA" dirty="0" smtClean="0"/>
              <a:t>Creates “buckets” of results</a:t>
            </a:r>
          </a:p>
          <a:p>
            <a:endParaRPr lang="en-CA" dirty="0" smtClean="0"/>
          </a:p>
          <a:p>
            <a:r>
              <a:rPr lang="en-CA" dirty="0" smtClean="0"/>
              <a:t>Generates tokens</a:t>
            </a:r>
          </a:p>
          <a:p>
            <a:endParaRPr lang="en-CA" dirty="0" smtClean="0"/>
          </a:p>
          <a:p>
            <a:r>
              <a:rPr lang="en-CA" dirty="0" smtClean="0"/>
              <a:t>Must populate with </a:t>
            </a:r>
            <a:br>
              <a:rPr lang="en-CA" dirty="0" smtClean="0"/>
            </a:br>
            <a:r>
              <a:rPr lang="en-CA" dirty="0" smtClean="0"/>
              <a:t>default values</a:t>
            </a:r>
          </a:p>
          <a:p>
            <a:endParaRPr lang="en-CA" dirty="0" smtClean="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87605" y="2377459"/>
            <a:ext cx="7242007" cy="2661881"/>
          </a:xfrm>
        </p:spPr>
      </p:pic>
    </p:spTree>
    <p:extLst>
      <p:ext uri="{BB962C8B-B14F-4D97-AF65-F5344CB8AC3E}">
        <p14:creationId xmlns:p14="http://schemas.microsoft.com/office/powerpoint/2010/main" val="310289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Default values and tokens</a:t>
            </a:r>
            <a:endParaRPr lang="en-US" dirty="0"/>
          </a:p>
        </p:txBody>
      </p:sp>
      <p:sp>
        <p:nvSpPr>
          <p:cNvPr id="3" name="Content Placeholder 2"/>
          <p:cNvSpPr>
            <a:spLocks noGrp="1"/>
          </p:cNvSpPr>
          <p:nvPr>
            <p:ph sz="half" idx="1"/>
          </p:nvPr>
        </p:nvSpPr>
        <p:spPr>
          <a:xfrm>
            <a:off x="259884" y="1477333"/>
            <a:ext cx="3991274" cy="4590472"/>
          </a:xfrm>
        </p:spPr>
        <p:txBody>
          <a:bodyPr/>
          <a:lstStyle/>
          <a:p>
            <a:r>
              <a:rPr lang="en-CA" dirty="0" smtClean="0"/>
              <a:t>Ensures web form </a:t>
            </a:r>
            <a:br>
              <a:rPr lang="en-CA" dirty="0" smtClean="0"/>
            </a:br>
            <a:r>
              <a:rPr lang="en-CA" dirty="0" smtClean="0"/>
              <a:t>works if no conditions </a:t>
            </a:r>
            <a:br>
              <a:rPr lang="en-CA" dirty="0" smtClean="0"/>
            </a:br>
            <a:r>
              <a:rPr lang="en-CA" dirty="0" smtClean="0"/>
              <a:t>are met</a:t>
            </a:r>
          </a:p>
          <a:p>
            <a:r>
              <a:rPr lang="en-CA" dirty="0" smtClean="0"/>
              <a:t>Description and URL </a:t>
            </a:r>
            <a:br>
              <a:rPr lang="en-CA" dirty="0" smtClean="0"/>
            </a:br>
            <a:r>
              <a:rPr lang="en-CA" dirty="0" smtClean="0"/>
              <a:t>are optional</a:t>
            </a:r>
          </a:p>
          <a:p>
            <a:r>
              <a:rPr lang="en-CA" dirty="0" smtClean="0"/>
              <a:t>Three tokens created </a:t>
            </a:r>
            <a:br>
              <a:rPr lang="en-CA" dirty="0" smtClean="0"/>
            </a:br>
            <a:r>
              <a:rPr lang="en-CA" dirty="0" smtClean="0"/>
              <a:t>per result </a:t>
            </a:r>
            <a:r>
              <a:rPr lang="en-CA" dirty="0" smtClean="0"/>
              <a:t>specified</a:t>
            </a:r>
          </a:p>
          <a:p>
            <a:pPr lvl="1"/>
            <a:r>
              <a:rPr lang="en-CA" dirty="0" smtClean="0"/>
              <a:t>Tokens “pick” a random result from everything in the “bucket”</a:t>
            </a:r>
            <a:endParaRPr lang="en-CA"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50720" y="1315822"/>
            <a:ext cx="7578892" cy="4751983"/>
          </a:xfrm>
        </p:spPr>
      </p:pic>
    </p:spTree>
    <p:extLst>
      <p:ext uri="{BB962C8B-B14F-4D97-AF65-F5344CB8AC3E}">
        <p14:creationId xmlns:p14="http://schemas.microsoft.com/office/powerpoint/2010/main" val="3737338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rulesets</a:t>
            </a:r>
            <a:endParaRPr lang="en-US" dirty="0"/>
          </a:p>
        </p:txBody>
      </p:sp>
      <p:sp>
        <p:nvSpPr>
          <p:cNvPr id="3" name="Content Placeholder 2"/>
          <p:cNvSpPr>
            <a:spLocks noGrp="1"/>
          </p:cNvSpPr>
          <p:nvPr>
            <p:ph sz="half" idx="1"/>
          </p:nvPr>
        </p:nvSpPr>
        <p:spPr>
          <a:xfrm>
            <a:off x="259883" y="1413164"/>
            <a:ext cx="4376286" cy="4590472"/>
          </a:xfrm>
        </p:spPr>
        <p:txBody>
          <a:bodyPr/>
          <a:lstStyle/>
          <a:p>
            <a:r>
              <a:rPr lang="en-CA" dirty="0" smtClean="0"/>
              <a:t>Rules that control results </a:t>
            </a:r>
            <a:br>
              <a:rPr lang="en-CA" dirty="0" smtClean="0"/>
            </a:br>
            <a:r>
              <a:rPr lang="en-CA" dirty="0" smtClean="0"/>
              <a:t>added to the “buckets”</a:t>
            </a:r>
          </a:p>
          <a:p>
            <a:r>
              <a:rPr lang="en-CA" dirty="0" smtClean="0"/>
              <a:t>Uses ruleset categories </a:t>
            </a:r>
            <a:br>
              <a:rPr lang="en-CA" dirty="0" smtClean="0"/>
            </a:br>
            <a:r>
              <a:rPr lang="en-CA" dirty="0" smtClean="0"/>
              <a:t>and “containing”</a:t>
            </a:r>
          </a:p>
          <a:p>
            <a:r>
              <a:rPr lang="en-CA" dirty="0" smtClean="0"/>
              <a:t>Can use Boolean </a:t>
            </a:r>
            <a:br>
              <a:rPr lang="en-CA" dirty="0" smtClean="0"/>
            </a:br>
            <a:r>
              <a:rPr lang="en-CA" dirty="0" smtClean="0"/>
              <a:t>operators</a:t>
            </a:r>
          </a:p>
          <a:p>
            <a:r>
              <a:rPr lang="en-CA" dirty="0" smtClean="0"/>
              <a:t>Can use basic HTML</a:t>
            </a:r>
          </a:p>
          <a:p>
            <a:r>
              <a:rPr lang="en-CA" dirty="0" smtClean="0"/>
              <a:t>Input affects tokens </a:t>
            </a:r>
            <a:br>
              <a:rPr lang="en-CA" dirty="0" smtClean="0"/>
            </a:br>
            <a:r>
              <a:rPr lang="en-CA" dirty="0" smtClean="0"/>
              <a:t>created by ruleset categories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35731" y="2588042"/>
            <a:ext cx="7193881" cy="2240716"/>
          </a:xfrm>
        </p:spPr>
      </p:pic>
    </p:spTree>
    <p:extLst>
      <p:ext uri="{BB962C8B-B14F-4D97-AF65-F5344CB8AC3E}">
        <p14:creationId xmlns:p14="http://schemas.microsoft.com/office/powerpoint/2010/main" val="3811468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Confirmation pages and theming</a:t>
            </a:r>
            <a:endParaRPr lang="en-US" dirty="0"/>
          </a:p>
        </p:txBody>
      </p:sp>
      <p:sp>
        <p:nvSpPr>
          <p:cNvPr id="3" name="Content Placeholder 2"/>
          <p:cNvSpPr>
            <a:spLocks noGrp="1"/>
          </p:cNvSpPr>
          <p:nvPr>
            <p:ph sz="half" idx="1"/>
          </p:nvPr>
        </p:nvSpPr>
        <p:spPr>
          <a:xfrm>
            <a:off x="259883" y="1413163"/>
            <a:ext cx="4055444" cy="5118266"/>
          </a:xfrm>
        </p:spPr>
        <p:txBody>
          <a:bodyPr>
            <a:normAutofit/>
          </a:bodyPr>
          <a:lstStyle/>
          <a:p>
            <a:r>
              <a:rPr lang="en-CA" dirty="0" smtClean="0"/>
              <a:t>Can add multiple </a:t>
            </a:r>
            <a:br>
              <a:rPr lang="en-CA" dirty="0" smtClean="0"/>
            </a:br>
            <a:r>
              <a:rPr lang="en-CA" dirty="0" smtClean="0"/>
              <a:t>configurations</a:t>
            </a:r>
          </a:p>
          <a:p>
            <a:r>
              <a:rPr lang="en-CA" dirty="0" smtClean="0"/>
              <a:t>Can put formatting </a:t>
            </a:r>
            <a:br>
              <a:rPr lang="en-CA" dirty="0" smtClean="0"/>
            </a:br>
            <a:r>
              <a:rPr lang="en-CA" dirty="0" smtClean="0"/>
              <a:t>around tokens in </a:t>
            </a:r>
            <a:br>
              <a:rPr lang="en-CA" dirty="0" smtClean="0"/>
            </a:br>
            <a:r>
              <a:rPr lang="en-CA" dirty="0" smtClean="0"/>
              <a:t>WYSIWIG editor or </a:t>
            </a:r>
            <a:br>
              <a:rPr lang="en-CA" dirty="0" smtClean="0"/>
            </a:br>
            <a:r>
              <a:rPr lang="en-CA" dirty="0" smtClean="0"/>
              <a:t>create custom template</a:t>
            </a:r>
          </a:p>
          <a:p>
            <a:r>
              <a:rPr lang="en-CA" dirty="0" smtClean="0"/>
              <a:t>Custom templates are </a:t>
            </a:r>
            <a:br>
              <a:rPr lang="en-CA" dirty="0" smtClean="0"/>
            </a:br>
            <a:r>
              <a:rPr lang="en-CA" dirty="0" smtClean="0"/>
              <a:t>PHP files with associated </a:t>
            </a:r>
            <a:br>
              <a:rPr lang="en-CA" dirty="0" smtClean="0"/>
            </a:br>
            <a:r>
              <a:rPr lang="en-CA" dirty="0" smtClean="0"/>
              <a:t>CSS</a:t>
            </a:r>
          </a:p>
          <a:p>
            <a:pPr lvl="1"/>
            <a:r>
              <a:rPr lang="en-CA" dirty="0" smtClean="0"/>
              <a:t>Can use for styling, custom rules, specific results…</a:t>
            </a:r>
          </a:p>
          <a:p>
            <a:pPr lvl="1"/>
            <a:r>
              <a:rPr lang="en-CA" dirty="0" smtClean="0"/>
              <a:t>More info in the README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15327" y="1413164"/>
            <a:ext cx="7514723" cy="4077496"/>
          </a:xfrm>
        </p:spPr>
      </p:pic>
    </p:spTree>
    <p:extLst>
      <p:ext uri="{BB962C8B-B14F-4D97-AF65-F5344CB8AC3E}">
        <p14:creationId xmlns:p14="http://schemas.microsoft.com/office/powerpoint/2010/main" val="146235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UW generic theme">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 generic theme" id="{80E31775-1C67-4F28-98DF-EE375ACE11F2}" vid="{A07253B3-501A-45EB-8682-89FFE51080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 generic theme</Template>
  <TotalTime>1455</TotalTime>
  <Words>985</Words>
  <Application>Microsoft Office PowerPoint</Application>
  <PresentationFormat>Widescreen</PresentationFormat>
  <Paragraphs>115</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Georgia</vt:lpstr>
      <vt:lpstr>Impact</vt:lpstr>
      <vt:lpstr>Verdana</vt:lpstr>
      <vt:lpstr>Wingdings</vt:lpstr>
      <vt:lpstr>UW generic theme</vt:lpstr>
      <vt:lpstr>Using Conditional Rulesets in the WCMS</vt:lpstr>
      <vt:lpstr>Overview</vt:lpstr>
      <vt:lpstr>How did we get here?</vt:lpstr>
      <vt:lpstr>What were our goals?</vt:lpstr>
      <vt:lpstr>How conditional rulesets work:</vt:lpstr>
      <vt:lpstr>Ruleset categories</vt:lpstr>
      <vt:lpstr>Default values and tokens</vt:lpstr>
      <vt:lpstr>Conditional rulesets</vt:lpstr>
      <vt:lpstr>Confirmation pages and theming</vt:lpstr>
      <vt:lpstr>Find your EDGE quiz tool</vt:lpstr>
      <vt:lpstr>Ready for Co-op? </vt:lpstr>
      <vt:lpstr>Employability Skills Self-Assessment</vt:lpstr>
      <vt:lpstr>Employability Skills Self-Assessment</vt:lpstr>
      <vt:lpstr>Skills Development Planner</vt:lpstr>
      <vt:lpstr>How can you use conditional rulesets?</vt:lpstr>
      <vt:lpstr>Thanks for listening!</vt:lpstr>
    </vt:vector>
  </TitlesOfParts>
  <Company>University of Waterloo, 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Conditional Rulesets in the WCMS</dc:title>
  <dc:creator>Jamieson Cox</dc:creator>
  <cp:lastModifiedBy>Jamieson Cox</cp:lastModifiedBy>
  <cp:revision>17</cp:revision>
  <dcterms:created xsi:type="dcterms:W3CDTF">2018-05-22T18:32:03Z</dcterms:created>
  <dcterms:modified xsi:type="dcterms:W3CDTF">2018-05-23T18:50:08Z</dcterms:modified>
</cp:coreProperties>
</file>