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257" r:id="rId3"/>
    <p:sldId id="282" r:id="rId4"/>
    <p:sldId id="279" r:id="rId5"/>
    <p:sldId id="280" r:id="rId6"/>
    <p:sldId id="281" r:id="rId7"/>
    <p:sldId id="278" r:id="rId8"/>
    <p:sldId id="273" r:id="rId9"/>
    <p:sldId id="259" r:id="rId10"/>
    <p:sldId id="267" r:id="rId11"/>
    <p:sldId id="274" r:id="rId12"/>
    <p:sldId id="275" r:id="rId13"/>
    <p:sldId id="260" r:id="rId14"/>
    <p:sldId id="265" r:id="rId15"/>
    <p:sldId id="262" r:id="rId16"/>
    <p:sldId id="261" r:id="rId17"/>
    <p:sldId id="263" r:id="rId18"/>
    <p:sldId id="264" r:id="rId19"/>
    <p:sldId id="272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5A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4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1DE81D-926F-F74F-A60A-C19EC837C0C5}" type="datetimeFigureOut">
              <a:rPr lang="en-US"/>
              <a:pPr>
                <a:defRPr/>
              </a:pPr>
              <a:t>2014-06-05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D3B239-ADBD-E841-B2B0-8931E7AB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3B239-ADBD-E841-B2B0-8931E7ABDB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5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Your name here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7F1E-99D8-F240-9099-DF345A756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5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69F7-3200-EA49-B4A8-6919D2A1D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3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1B20-2BA1-AE45-A703-4018EDDA2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4198-B9C8-1C45-B26E-8D4EA4784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3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A619-7D29-1549-B591-BA8398DAF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0310884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DD6DE4-1BC7-DB48-9A8A-9E429437E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9" r:id="rId5"/>
    <p:sldLayoutId id="2147483697" r:id="rId6"/>
    <p:sldLayoutId id="2147483700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0"/>
        </a:buBlip>
        <a:defRPr sz="2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 spc="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Browser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Helvetica Neue Thin"/>
                <a:cs typeface="Helvetica Neue Thin"/>
              </a:rPr>
              <a:t>Version </a:t>
            </a:r>
            <a:r>
              <a:rPr lang="en-US" sz="2400" smtClean="0">
                <a:latin typeface="Helvetica Neue Thin"/>
                <a:cs typeface="Helvetica Neue Thin"/>
              </a:rPr>
              <a:t>1.2 </a:t>
            </a:r>
            <a:r>
              <a:rPr lang="en-US" sz="2400" dirty="0">
                <a:latin typeface="Helvetica Neue Thin"/>
                <a:cs typeface="Helvetica Neue Thin"/>
              </a:rPr>
              <a:t>Q1 </a:t>
            </a:r>
            <a:r>
              <a:rPr lang="en-US" sz="2400" dirty="0" smtClean="0">
                <a:latin typeface="Helvetica Neue Thin"/>
                <a:cs typeface="Helvetica Neue Thin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7487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Requirement levels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86719"/>
              </p:ext>
            </p:extLst>
          </p:nvPr>
        </p:nvGraphicFramePr>
        <p:xfrm>
          <a:off x="457200" y="1433513"/>
          <a:ext cx="8229600" cy="27939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X-grade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137160" marB="13716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bg1"/>
                          </a:solidFill>
                          <a:latin typeface="Helvetica Neue"/>
                          <a:cs typeface="Helvetica Neue"/>
                        </a:rPr>
                        <a:t>A-grade</a:t>
                      </a:r>
                      <a:endParaRPr lang="en-US" sz="1400" b="0" i="0" cap="all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137160" marB="13716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B-grade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C-grade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137160" marB="13716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No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coding to specifically target X-grade browsers except for new standards-compliance or extreme circumstances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Must work without hacks (browser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detection, reliance on parsing bugs) or shims; should work without JavaScript when possible; cannot require Flash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Can use shims, which may require JavaScript and/or Flash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Can use shims,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but may be untested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; can require JavaScript and/or Flash for certain functions</a:t>
                      </a:r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7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Special considerations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151711"/>
              </p:ext>
            </p:extLst>
          </p:nvPr>
        </p:nvGraphicFramePr>
        <p:xfrm>
          <a:off x="457200" y="1433513"/>
          <a:ext cx="8229600" cy="400811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90464"/>
                <a:gridCol w="3024336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BROWSER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ISSUE</a:t>
                      </a:r>
                      <a:endParaRPr lang="en-US" sz="1400" b="0" i="0" cap="all" dirty="0">
                        <a:solidFill>
                          <a:srgbClr val="00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OUR SOLUTION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IE8 and below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No support for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media queries</a:t>
                      </a:r>
                      <a:endParaRPr lang="en-US" sz="1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JS must be enabled for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RWD experience</a:t>
                      </a:r>
                      <a:endParaRPr lang="en-US" sz="14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IE8 and below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No support for HTML5 </a:t>
                      </a:r>
                      <a:r>
                        <a:rPr lang="en-US" sz="1400" b="0" i="0" dirty="0" err="1" smtClean="0">
                          <a:latin typeface="Helvetica Neue Light"/>
                          <a:cs typeface="Helvetica Neue Light"/>
                        </a:rPr>
                        <a:t>doctype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 and elements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JS must be enabled (shim) reference: http://</a:t>
                      </a:r>
                      <a:r>
                        <a:rPr lang="en-US" sz="1400" b="0" i="0" dirty="0" err="1" smtClean="0">
                          <a:latin typeface="Helvetica Neue Light"/>
                          <a:cs typeface="Helvetica Neue Light"/>
                        </a:rPr>
                        <a:t>www.paulund.co.uk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/turn-on-html5-in-ie8-or-lower</a:t>
                      </a:r>
                    </a:p>
                  </a:txBody>
                  <a:tcPr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IE8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Incomplete support for :before and :after (http://</a:t>
                      </a:r>
                      <a:r>
                        <a:rPr lang="en-US" sz="1400" b="0" i="0" dirty="0" err="1" smtClean="0">
                          <a:latin typeface="Helvetica Neue Light"/>
                          <a:cs typeface="Helvetica Neue Light"/>
                        </a:rPr>
                        <a:t>css-tricks.com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/browser-support-pseudo-elements/)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Careful coding; shims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may be available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IE7 and below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No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support for :before and :after (http://</a:t>
                      </a:r>
                      <a:r>
                        <a:rPr lang="en-US" sz="1400" b="0" i="0" dirty="0" err="1" smtClean="0">
                          <a:latin typeface="Helvetica Neue Light"/>
                          <a:cs typeface="Helvetica Neue Light"/>
                        </a:rPr>
                        <a:t>css-tricks.com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/browser-support-pseudo-elements/)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Careful coding; shims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may be available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5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Special considerations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230905"/>
              </p:ext>
            </p:extLst>
          </p:nvPr>
        </p:nvGraphicFramePr>
        <p:xfrm>
          <a:off x="457200" y="1433513"/>
          <a:ext cx="8229600" cy="297179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90464"/>
                <a:gridCol w="3024336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BROWSER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rgbClr val="000000"/>
                          </a:solidFill>
                          <a:latin typeface="Helvetica Neue"/>
                          <a:cs typeface="Helvetica Neue"/>
                        </a:rPr>
                        <a:t>ISSUE</a:t>
                      </a:r>
                      <a:endParaRPr lang="en-US" sz="1400" b="0" i="0" cap="all" dirty="0">
                        <a:solidFill>
                          <a:srgbClr val="000000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OUR SOLUTION</a:t>
                      </a:r>
                      <a:endParaRPr lang="en-US" sz="14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Any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To be determined (http://</a:t>
                      </a:r>
                      <a:r>
                        <a:rPr lang="en-US" sz="1400" b="0" i="0" dirty="0" err="1" smtClean="0">
                          <a:latin typeface="Helvetica Neue Light"/>
                          <a:cs typeface="Helvetica Neue Light"/>
                        </a:rPr>
                        <a:t>caniuse.com</a:t>
                      </a: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)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Careful coding; shims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may be available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IE8 and below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No support for SVG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Shim or alternative content</a:t>
                      </a:r>
                    </a:p>
                  </a:txBody>
                  <a:tcPr marT="137160" marB="13716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IE7-8</a:t>
                      </a: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Issues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with transparent PNGs and opacity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Helvetica Neue Light"/>
                          <a:cs typeface="Helvetica Neue Light"/>
                        </a:rPr>
                        <a:t>Add filter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 to CSS for IE7-8, see: http://</a:t>
                      </a:r>
                      <a:r>
                        <a:rPr lang="en-US" sz="1400" b="0" i="0" baseline="0" dirty="0" err="1" smtClean="0">
                          <a:latin typeface="Helvetica Neue Light"/>
                          <a:cs typeface="Helvetica Neue Light"/>
                        </a:rPr>
                        <a:t>www.jacklmoore.com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/notes/</a:t>
                      </a:r>
                      <a:r>
                        <a:rPr lang="en-US" sz="1400" b="0" i="0" baseline="0" dirty="0" err="1" smtClean="0">
                          <a:latin typeface="Helvetica Neue Light"/>
                          <a:cs typeface="Helvetica Neue Light"/>
                        </a:rPr>
                        <a:t>ie</a:t>
                      </a:r>
                      <a:r>
                        <a:rPr lang="en-US" sz="1400" b="0" i="0" baseline="0" dirty="0" smtClean="0">
                          <a:latin typeface="Helvetica Neue Light"/>
                          <a:cs typeface="Helvetica Neue Light"/>
                        </a:rPr>
                        <a:t>-transparency-problems/</a:t>
                      </a:r>
                      <a:endParaRPr lang="en-US" sz="14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4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2625" y="6093296"/>
            <a:ext cx="5497513" cy="468188"/>
          </a:xfrm>
        </p:spPr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 smtClean="0">
              <a:latin typeface="Helvetica Neue"/>
              <a:cs typeface="Helvetica Neue"/>
            </a:endParaRPr>
          </a:p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*Source: all </a:t>
            </a:r>
            <a:r>
              <a:rPr lang="en-US" spc="100" dirty="0" err="1" smtClean="0">
                <a:latin typeface="Helvetica Neue"/>
                <a:cs typeface="Helvetica Neue"/>
              </a:rPr>
              <a:t>Uwaterloo</a:t>
            </a:r>
            <a:r>
              <a:rPr lang="en-US" spc="100" dirty="0" smtClean="0">
                <a:latin typeface="Helvetica Neue"/>
                <a:cs typeface="Helvetica Neue"/>
              </a:rPr>
              <a:t> traffic except for departments and faculties</a:t>
            </a:r>
            <a:endParaRPr lang="en-US" spc="100" dirty="0"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04963"/>
            <a:ext cx="9144000" cy="13620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Helvetica Neue"/>
                <a:cs typeface="Helvetica Neue"/>
              </a:rPr>
              <a:t>Analytics</a:t>
            </a:r>
            <a:endParaRPr lang="en-US" sz="4400" dirty="0">
              <a:latin typeface="Helvetica Neue"/>
              <a:cs typeface="Helvetica Neu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4" y="3003029"/>
            <a:ext cx="9144000" cy="7860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 spc="3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 b="0" dirty="0" smtClean="0">
                <a:latin typeface="Helvetica Neue Thin"/>
                <a:cs typeface="Helvetica Neue Thin"/>
              </a:rPr>
              <a:t>For q1 2014</a:t>
            </a:r>
            <a:endParaRPr lang="en-US" sz="2400" b="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3945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5" name="Picture 4" descr="05-device-overvie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" y="2438400"/>
            <a:ext cx="8854440" cy="19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+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5" name="Picture 4" descr="02-os+brows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3" y="1206500"/>
            <a:ext cx="8854440" cy="42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7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+ Device 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11" name="Picture 10" descr="01-browsers+devic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0" y="1193800"/>
            <a:ext cx="884555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9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resolution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5" name="Picture 4" descr="03-screen-resolu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0" y="1346200"/>
            <a:ext cx="8845550" cy="40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+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5" name="Picture 4" descr="04-mobile-os-brows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3" y="1130300"/>
            <a:ext cx="8845550" cy="44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0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explorer breakdown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pic>
        <p:nvPicPr>
          <p:cNvPr id="3" name="Picture 2" descr="06-ie-vers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6" y="1346200"/>
            <a:ext cx="8845550" cy="4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2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Executive summary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Medium"/>
                <a:ea typeface="+mn-ea"/>
                <a:cs typeface="Helvetica Neue Medium"/>
              </a:rPr>
              <a:t>Support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 does not mean that everyone gets exactly the same thing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Instead, every user should be able to consume as much as their browser can technically support</a:t>
            </a:r>
            <a:endParaRPr lang="en-US" dirty="0" smtClean="0">
              <a:latin typeface="Helvetica Neue Light"/>
              <a:ea typeface="+mn-ea"/>
              <a:cs typeface="Helvetica Neue Ligh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Medium"/>
                <a:ea typeface="+mn-ea"/>
                <a:cs typeface="Helvetica Neue Medium"/>
              </a:rPr>
              <a:t>Grades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 give us a framework to prioritize </a:t>
            </a:r>
            <a:r>
              <a:rPr lang="en-US" smtClean="0">
                <a:latin typeface="Helvetica Neue Light"/>
                <a:ea typeface="+mn-ea"/>
                <a:cs typeface="Helvetica Neue Light"/>
              </a:rPr>
              <a:t>our support</a:t>
            </a:r>
            <a:endParaRPr lang="en-US" dirty="0" smtClean="0">
              <a:latin typeface="Helvetica Neue Light"/>
              <a:ea typeface="+mn-ea"/>
              <a:cs typeface="Helvetica Neue Ligh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Medium"/>
                <a:ea typeface="+mn-ea"/>
                <a:cs typeface="Helvetica Neue Medium"/>
              </a:rPr>
              <a:t>Initial scope 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includes all WCMS websites excluding the </a:t>
            </a:r>
            <a:r>
              <a:rPr lang="en-US" dirty="0" err="1" smtClean="0">
                <a:latin typeface="Helvetica Neue Light"/>
                <a:ea typeface="+mn-ea"/>
                <a:cs typeface="Helvetica Neue Light"/>
              </a:rPr>
              <a:t>uwaterloo.ca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 homepage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Medium"/>
                <a:ea typeface="+mn-ea"/>
                <a:cs typeface="Helvetica Neue Medium"/>
              </a:rPr>
              <a:t>A-Grade browsers 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are: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Chrome (latest stable desktop)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Firefox (latest stable desktop, LTS build, </a:t>
            </a:r>
            <a:r>
              <a:rPr lang="en-US" dirty="0" err="1" smtClean="0">
                <a:latin typeface="Helvetica Neue Light"/>
                <a:ea typeface="+mn-ea"/>
                <a:cs typeface="Helvetica Neue Light"/>
              </a:rPr>
              <a:t>UWaterloo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 distributed)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Internet Explorer (8.0 – latest stable desktop)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Safari (latest stable desktop)</a:t>
            </a:r>
            <a:endParaRPr lang="en-US" dirty="0" smtClean="0">
              <a:latin typeface="Helvetica Neue Light"/>
              <a:ea typeface="+mn-ea"/>
              <a:cs typeface="Helvetica Neue Light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>
                <a:latin typeface="Helvetica Neue"/>
                <a:cs typeface="Helvetica Neue"/>
              </a:rPr>
              <a:t>University of Waterloo GBS </a:t>
            </a:r>
            <a:r>
              <a:rPr lang="en-US" sz="1200" spc="100" dirty="0" smtClean="0">
                <a:latin typeface="Helvetica Neue"/>
                <a:cs typeface="Helvetica Neue"/>
              </a:rPr>
              <a:t>V1.2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Helvetica Neue"/>
                <a:cs typeface="Helvetica Neue"/>
              </a:rPr>
              <a:t>Appendix 1</a:t>
            </a:r>
            <a:br>
              <a:rPr lang="en-US" sz="2000" dirty="0" smtClean="0">
                <a:solidFill>
                  <a:schemeClr val="bg2"/>
                </a:solidFill>
                <a:latin typeface="Helvetica Neue"/>
                <a:cs typeface="Helvetica Neue"/>
              </a:rPr>
            </a:br>
            <a:r>
              <a:rPr lang="en-US" sz="2900" dirty="0" smtClean="0">
                <a:latin typeface="Helvetica Neue"/>
                <a:cs typeface="Helvetica Neue"/>
              </a:rPr>
              <a:t>Authoring interface requirements</a:t>
            </a:r>
            <a:endParaRPr lang="en-US" sz="2900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Much stricter requirements: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Only A-grade browsers are supported, with the exception of Internet Explorer, which is unsupported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Some aspects may require JavaScript</a:t>
            </a:r>
          </a:p>
          <a:p>
            <a:r>
              <a:rPr lang="en-US" dirty="0">
                <a:latin typeface="Helvetica Neue Light"/>
                <a:cs typeface="Helvetica Neue Light"/>
              </a:rPr>
              <a:t>Creation of certain types of content is prohibited</a:t>
            </a:r>
          </a:p>
          <a:p>
            <a:pPr lvl="1"/>
            <a:r>
              <a:rPr lang="en-US" dirty="0">
                <a:latin typeface="Helvetica Neue Light"/>
                <a:cs typeface="Helvetica Neue Light"/>
              </a:rPr>
              <a:t>e.g. CSS, JavaScript, </a:t>
            </a:r>
            <a:r>
              <a:rPr lang="en-US" dirty="0" err="1">
                <a:latin typeface="Helvetica Neue Light"/>
                <a:cs typeface="Helvetica Neue Light"/>
              </a:rPr>
              <a:t>iFrames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4531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Helvetica Neue"/>
                <a:cs typeface="Helvetica Neue"/>
              </a:rPr>
              <a:t>Appendix </a:t>
            </a:r>
            <a:r>
              <a:rPr lang="en-US" sz="2400" dirty="0" smtClean="0">
                <a:solidFill>
                  <a:schemeClr val="bg2"/>
                </a:solidFill>
                <a:latin typeface="Helvetica Neue"/>
                <a:cs typeface="Helvetica Neue"/>
              </a:rPr>
              <a:t>2</a:t>
            </a:r>
            <a:r>
              <a:rPr lang="en-US" sz="2400" dirty="0">
                <a:solidFill>
                  <a:schemeClr val="bg2"/>
                </a:solidFill>
                <a:latin typeface="Helvetica Neue"/>
                <a:cs typeface="Helvetica Neue"/>
              </a:rPr>
              <a:t/>
            </a:r>
            <a:br>
              <a:rPr lang="en-US" sz="2400" dirty="0">
                <a:solidFill>
                  <a:schemeClr val="bg2"/>
                </a:solidFill>
                <a:latin typeface="Helvetica Neue"/>
                <a:cs typeface="Helvetica Neue"/>
              </a:rPr>
            </a:br>
            <a:r>
              <a:rPr lang="en-US" dirty="0" smtClean="0">
                <a:latin typeface="Helvetica Neue"/>
                <a:cs typeface="Helvetica Neue"/>
              </a:rPr>
              <a:t>Standards and restrictions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All system-generated code and, as much as possible, all user-entered information must meet accessibility standards (https://</a:t>
            </a:r>
            <a:r>
              <a:rPr lang="en-US" dirty="0" err="1">
                <a:latin typeface="Helvetica Neue Light"/>
                <a:cs typeface="Helvetica Neue Light"/>
              </a:rPr>
              <a:t>uwaterloo.ca</a:t>
            </a:r>
            <a:r>
              <a:rPr lang="en-US" dirty="0">
                <a:latin typeface="Helvetica Neue Light"/>
                <a:cs typeface="Helvetica Neue Light"/>
              </a:rPr>
              <a:t>/web-resources/resources/accessibility) and use semantic markup</a:t>
            </a:r>
          </a:p>
          <a:p>
            <a:r>
              <a:rPr lang="en-US" dirty="0">
                <a:latin typeface="Helvetica Neue Light"/>
                <a:cs typeface="Helvetica Neue Light"/>
              </a:rPr>
              <a:t>Videos and sound must never automatically begin playing</a:t>
            </a:r>
          </a:p>
          <a:p>
            <a:r>
              <a:rPr lang="en-US" dirty="0">
                <a:latin typeface="Helvetica Neue Light"/>
                <a:cs typeface="Helvetica Neue Light"/>
              </a:rPr>
              <a:t>Any pop-ups or “</a:t>
            </a:r>
            <a:r>
              <a:rPr lang="en-US" dirty="0" err="1">
                <a:latin typeface="Helvetica Neue Light"/>
                <a:cs typeface="Helvetica Neue Light"/>
              </a:rPr>
              <a:t>lightboxes</a:t>
            </a:r>
            <a:r>
              <a:rPr lang="en-US" dirty="0">
                <a:latin typeface="Helvetica Neue Light"/>
                <a:cs typeface="Helvetica Neue Light"/>
              </a:rPr>
              <a:t>” must require a click (or keyboard equivalent) to activate</a:t>
            </a:r>
          </a:p>
          <a:p>
            <a:r>
              <a:rPr lang="en-US" dirty="0">
                <a:latin typeface="Helvetica Neue Light"/>
                <a:cs typeface="Helvetica Neue Light"/>
              </a:rPr>
              <a:t>Primary site navigation must never lead directly off-site</a:t>
            </a:r>
          </a:p>
          <a:p>
            <a:r>
              <a:rPr lang="en-US" dirty="0">
                <a:latin typeface="Helvetica Neue Light"/>
                <a:cs typeface="Helvetica Neue Light"/>
              </a:rPr>
              <a:t>Users must always have a way to navigate within the site</a:t>
            </a:r>
          </a:p>
          <a:p>
            <a:r>
              <a:rPr lang="en-US" dirty="0">
                <a:latin typeface="Helvetica Neue Light"/>
                <a:cs typeface="Helvetica Neue Light"/>
              </a:rPr>
              <a:t>No “breaking the back button”</a:t>
            </a:r>
          </a:p>
          <a:p>
            <a:r>
              <a:rPr lang="en-US" dirty="0">
                <a:latin typeface="Helvetica Neue Light"/>
                <a:cs typeface="Helvetica Neue Light"/>
              </a:rPr>
              <a:t>Intro/</a:t>
            </a:r>
            <a:r>
              <a:rPr lang="en-US" dirty="0" err="1">
                <a:latin typeface="Helvetica Neue Light"/>
                <a:cs typeface="Helvetica Neue Light"/>
              </a:rPr>
              <a:t>clickthrough</a:t>
            </a:r>
            <a:r>
              <a:rPr lang="en-US" dirty="0">
                <a:latin typeface="Helvetica Neue Light"/>
                <a:cs typeface="Helvetica Neue Light"/>
              </a:rPr>
              <a:t> pages are </a:t>
            </a:r>
            <a:r>
              <a:rPr lang="en-US" dirty="0" smtClean="0">
                <a:latin typeface="Helvetica Neue Light"/>
                <a:cs typeface="Helvetica Neue Light"/>
              </a:rPr>
              <a:t>prohibited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413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Purpose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To provide a broader and more reasonable definition of “support”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Introduce the notion of “grades” of support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To document our expectations of browser support for </a:t>
            </a:r>
            <a:r>
              <a:rPr lang="en-US" smtClean="0">
                <a:latin typeface="Helvetica Neue Light"/>
                <a:ea typeface="+mn-ea"/>
                <a:cs typeface="Helvetica Neue Light"/>
              </a:rPr>
              <a:t>the University</a:t>
            </a: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 smtClean="0">
                <a:latin typeface="Helvetica Neue"/>
                <a:cs typeface="Helvetica Neue"/>
              </a:rPr>
              <a:t>University of Waterloo GBS V1.2 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197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What does “support” mean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Does not mean that everyone gets the same thing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Requiring the same experience for all creates an artificial barrier to participation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Availability and access to content should be our priority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Every user should be able to consume as much as their environment can support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Progressive enhancement</a:t>
            </a: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 smtClean="0">
                <a:latin typeface="Helvetica Neue"/>
                <a:cs typeface="Helvetica Neue"/>
              </a:rPr>
              <a:t>University of Waterloo GBS V1.2 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6552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Progressive enhancement v. graceful degradation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Both are approaches to the engineering of “fault tolerance”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GD prioritizes presentation and permits less widely-used browsers to receive less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PE puts content at the center, allows most browsers to receive more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PE is a healthier and more forward-looking approach and a core concept of GBS</a:t>
            </a: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 smtClean="0">
                <a:latin typeface="Helvetica Neue"/>
                <a:cs typeface="Helvetica Neue"/>
              </a:rPr>
              <a:t>University of Waterloo GBS V1.2 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6402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What are grades of support?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While an inclusive definition of browser support is necessary, the support continuum does present design, development and testing challenges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If anything goes, how do we know when the experience is broken?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To address this question and restore sense of order to the system we define “grades” of support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 smtClean="0">
                <a:latin typeface="Helvetica Neue"/>
                <a:cs typeface="Helvetica Neue"/>
              </a:rPr>
              <a:t>University of Waterloo GBS V1.2 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31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752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Helvetica Neue"/>
                <a:ea typeface="+mj-ea"/>
                <a:cs typeface="Helvetica Neue"/>
              </a:rPr>
              <a:t>Initial Scope</a:t>
            </a:r>
            <a:endParaRPr lang="en-US" dirty="0">
              <a:latin typeface="Helvetica Neue"/>
              <a:ea typeface="+mj-ea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867"/>
            <a:ext cx="8229600" cy="415997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WCMS websites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Excludes </a:t>
            </a:r>
            <a:r>
              <a:rPr lang="en-US" dirty="0" err="1" smtClean="0">
                <a:latin typeface="Helvetica Neue Light"/>
                <a:ea typeface="+mn-ea"/>
                <a:cs typeface="Helvetica Neue Light"/>
              </a:rPr>
              <a:t>uwaterloo.ca</a:t>
            </a:r>
            <a:r>
              <a:rPr lang="en-US" dirty="0" smtClean="0">
                <a:latin typeface="Helvetica Neue Light"/>
                <a:ea typeface="+mn-ea"/>
                <a:cs typeface="Helvetica Neue Light"/>
              </a:rPr>
              <a:t> homepage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Excludes authoring interface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Helvetica Neue Light"/>
                <a:ea typeface="+mn-ea"/>
                <a:cs typeface="Helvetica Neue Light"/>
              </a:rPr>
              <a:t>This will change over time</a:t>
            </a:r>
            <a:endParaRPr lang="en-US" dirty="0"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pc="100" dirty="0" smtClean="0">
                <a:latin typeface="Helvetica Neue"/>
                <a:cs typeface="Helvetica Neue"/>
              </a:rPr>
              <a:t>University of Waterloo GBS V1.2 </a:t>
            </a:r>
            <a:endParaRPr lang="en-US" sz="1200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97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Definition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00949"/>
              </p:ext>
            </p:extLst>
          </p:nvPr>
        </p:nvGraphicFramePr>
        <p:xfrm>
          <a:off x="457200" y="1433513"/>
          <a:ext cx="8229600" cy="4069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X-grade</a:t>
                      </a:r>
                      <a:endParaRPr lang="en-US" sz="12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cap="all" dirty="0" smtClean="0">
                          <a:solidFill>
                            <a:schemeClr val="bg1"/>
                          </a:solidFill>
                          <a:latin typeface="Helvetica Neue"/>
                          <a:cs typeface="Helvetica Neue"/>
                        </a:rPr>
                        <a:t>A-grade</a:t>
                      </a:r>
                      <a:endParaRPr lang="en-US" sz="1200" b="0" i="0" cap="all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B-grade</a:t>
                      </a:r>
                      <a:endParaRPr lang="en-US" sz="12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C-grade</a:t>
                      </a:r>
                      <a:endParaRPr lang="en-US" sz="12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Functional site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Full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Full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Enhanced</a:t>
                      </a:r>
                      <a:endParaRPr lang="en-US" sz="12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Basic</a:t>
                      </a:r>
                      <a:endParaRPr lang="en-US" sz="12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Usage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Rare</a:t>
                      </a:r>
                      <a:endParaRPr lang="en-US" sz="1200" b="0" i="0" dirty="0">
                        <a:solidFill>
                          <a:srgbClr val="91173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Common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Rare</a:t>
                      </a:r>
                      <a:endParaRPr lang="en-US" sz="12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Rare</a:t>
                      </a:r>
                      <a:endParaRPr lang="en-US" sz="12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Age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Modern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Modern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Modern</a:t>
                      </a:r>
                      <a:r>
                        <a:rPr lang="en-US" sz="1200" b="0" i="0" baseline="0" dirty="0" smtClean="0">
                          <a:latin typeface="Helvetica Neue Light"/>
                          <a:cs typeface="Helvetica Neue Light"/>
                        </a:rPr>
                        <a:t> - Outdated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Antiquated</a:t>
                      </a:r>
                      <a:endParaRPr lang="en-US" sz="1200" b="0" i="0" dirty="0">
                        <a:solidFill>
                          <a:srgbClr val="91173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Standards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Capable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Capable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Mostly capable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Incapable</a:t>
                      </a:r>
                      <a:endParaRPr lang="en-US" sz="1200" b="0" i="0" dirty="0">
                        <a:solidFill>
                          <a:srgbClr val="91173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CSS3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Full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Full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Partial to full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Limited to partial</a:t>
                      </a:r>
                      <a:endParaRPr lang="en-US" sz="1200" b="0" i="0" dirty="0">
                        <a:solidFill>
                          <a:srgbClr val="91173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Support by team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None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Full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None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None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Test by team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Full (before release)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Not automatic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Not automatic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 Neue"/>
                          <a:cs typeface="Helvetica Neue"/>
                        </a:rPr>
                        <a:t>Bug fix by team</a:t>
                      </a:r>
                      <a:endParaRPr lang="en-US" sz="12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No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Yes (ASAP)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Yes (soon)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Helvetica Neue Light"/>
                          <a:cs typeface="Helvetica Neue Light"/>
                        </a:rPr>
                        <a:t>Maybe (when possible, if</a:t>
                      </a:r>
                      <a:r>
                        <a:rPr lang="en-US" sz="1200" b="0" i="0" baseline="0" dirty="0" smtClean="0">
                          <a:latin typeface="Helvetica Neue Light"/>
                          <a:cs typeface="Helvetica Neue Light"/>
                        </a:rPr>
                        <a:t> simple or hyper-critical)</a:t>
                      </a:r>
                      <a:endParaRPr lang="en-US" sz="12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55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GBS chart</a:t>
            </a:r>
            <a:endParaRPr lang="en-US" dirty="0">
              <a:latin typeface="Helvetica Neue"/>
              <a:cs typeface="Helvetica Neue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043470"/>
              </p:ext>
            </p:extLst>
          </p:nvPr>
        </p:nvGraphicFramePr>
        <p:xfrm>
          <a:off x="457200" y="1433513"/>
          <a:ext cx="8229600" cy="4353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378496"/>
                <a:gridCol w="1728192"/>
                <a:gridCol w="1728192"/>
                <a:gridCol w="1656184"/>
                <a:gridCol w="1738536"/>
              </a:tblGrid>
              <a:tr h="370840">
                <a:tc>
                  <a:txBody>
                    <a:bodyPr/>
                    <a:lstStyle/>
                    <a:p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X-grade</a:t>
                      </a:r>
                      <a:endParaRPr lang="en-US" sz="11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cap="all" dirty="0" smtClean="0">
                          <a:solidFill>
                            <a:schemeClr val="bg1"/>
                          </a:solidFill>
                          <a:latin typeface="Helvetica Neue"/>
                          <a:cs typeface="Helvetica Neue"/>
                        </a:rPr>
                        <a:t>A-grade</a:t>
                      </a:r>
                      <a:endParaRPr lang="en-US" sz="1100" b="0" i="0" cap="all" dirty="0">
                        <a:solidFill>
                          <a:schemeClr val="bg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B-grade</a:t>
                      </a:r>
                      <a:endParaRPr lang="en-US" sz="11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cap="all" dirty="0" smtClean="0">
                          <a:solidFill>
                            <a:schemeClr val="tx1"/>
                          </a:solidFill>
                          <a:latin typeface="Helvetica Neue"/>
                          <a:cs typeface="Helvetica Neue"/>
                        </a:rPr>
                        <a:t>C-grade</a:t>
                      </a:r>
                      <a:endParaRPr lang="en-US" sz="1100" b="0" i="0" cap="all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Android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4.x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3.x and earlier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BlackBerry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10.x,</a:t>
                      </a:r>
                    </a:p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7.x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6.x and earlier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Chrome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Chrome Canary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Latest stable (desktop)</a:t>
                      </a: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Latest stable (mobile/tablet)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Firefox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err="1" smtClean="0">
                          <a:latin typeface="Helvetica Neue Light"/>
                          <a:cs typeface="Helvetica Neue Light"/>
                        </a:rPr>
                        <a:t>FireFox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 Nightly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Latest stable</a:t>
                      </a:r>
                      <a:r>
                        <a:rPr lang="en-US" sz="1100" b="0" i="0" baseline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 (desktop), LTS build, </a:t>
                      </a:r>
                      <a:r>
                        <a:rPr lang="en-US" sz="1100" b="0" i="0" baseline="0" dirty="0" err="1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UWaterloo</a:t>
                      </a:r>
                      <a:r>
                        <a:rPr lang="en-US" sz="1100" b="0" i="0" baseline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 distributed</a:t>
                      </a:r>
                      <a:endParaRPr lang="en-US" sz="1100" b="0" i="0" dirty="0" smtClean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Latest stable (mobile/tablet)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Internet Explorer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8.0-latest</a:t>
                      </a:r>
                      <a:r>
                        <a:rPr lang="en-US" sz="1100" b="0" i="0" baseline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 stable (desktop)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7.0, Windows</a:t>
                      </a:r>
                      <a:r>
                        <a:rPr lang="en-US" sz="1100" b="0" i="0" baseline="0" dirty="0" smtClean="0">
                          <a:latin typeface="Helvetica Neue Light"/>
                          <a:cs typeface="Helvetica Neue Light"/>
                        </a:rPr>
                        <a:t> RT, mobile/tablet</a:t>
                      </a:r>
                      <a:endParaRPr lang="en-US" sz="11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6.0 and earlier, mobile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Safari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Latest stable (desktop)</a:t>
                      </a: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6.x (desktop),</a:t>
                      </a:r>
                    </a:p>
                    <a:p>
                      <a:r>
                        <a:rPr lang="en-US" sz="1100" b="0" i="0" dirty="0" err="1" smtClean="0">
                          <a:latin typeface="Helvetica Neue Light"/>
                          <a:cs typeface="Helvetica Neue Light"/>
                        </a:rPr>
                        <a:t>iOS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 7.x,</a:t>
                      </a:r>
                    </a:p>
                    <a:p>
                      <a:r>
                        <a:rPr lang="en-US" sz="1100" b="0" i="0" dirty="0" err="1" smtClean="0">
                          <a:latin typeface="Helvetica Neue Light"/>
                          <a:cs typeface="Helvetica Neue Light"/>
                        </a:rPr>
                        <a:t>iOS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 6.x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5.x and earlier (desktop</a:t>
                      </a:r>
                      <a:r>
                        <a:rPr lang="en-US" sz="1100" b="0" i="0" baseline="0" dirty="0" smtClean="0">
                          <a:latin typeface="Helvetica Neue Light"/>
                          <a:cs typeface="Helvetica Neue Light"/>
                        </a:rPr>
                        <a:t> and </a:t>
                      </a:r>
                      <a:r>
                        <a:rPr lang="en-US" sz="1100" b="0" i="0" baseline="0" dirty="0" err="1" smtClean="0">
                          <a:latin typeface="Helvetica Neue Light"/>
                          <a:cs typeface="Helvetica Neue Light"/>
                        </a:rPr>
                        <a:t>iOS</a:t>
                      </a:r>
                      <a:r>
                        <a:rPr lang="en-US" sz="1100" b="0" i="0" baseline="0" dirty="0" smtClean="0">
                          <a:latin typeface="Helvetica Neue Light"/>
                          <a:cs typeface="Helvetica Neue Light"/>
                        </a:rPr>
                        <a:t>)</a:t>
                      </a:r>
                      <a:endParaRPr lang="en-US" sz="1100" b="0" i="0" dirty="0" smtClean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 Neue"/>
                          <a:cs typeface="Helvetica Neue"/>
                        </a:rPr>
                        <a:t>Other</a:t>
                      </a:r>
                      <a:endParaRPr lang="en-US" sz="1100" dirty="0">
                        <a:latin typeface="Helvetica Neue"/>
                        <a:cs typeface="Helvetica Neue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Nightly </a:t>
                      </a:r>
                      <a:r>
                        <a:rPr lang="en-US" sz="1100" b="0" i="0" dirty="0" err="1" smtClean="0">
                          <a:latin typeface="Helvetica Neue Light"/>
                          <a:cs typeface="Helvetica Neue Light"/>
                        </a:rPr>
                        <a:t>Webkit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 builds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chemeClr val="bg1"/>
                          </a:solidFill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solidFill>
                          <a:schemeClr val="bg1"/>
                        </a:solidFill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>
                    <a:solidFill>
                      <a:srgbClr val="00B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--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Opera, Opera Mini, </a:t>
                      </a:r>
                      <a:r>
                        <a:rPr lang="en-US" sz="1100" b="0" i="0" dirty="0" err="1" smtClean="0">
                          <a:latin typeface="Helvetica Neue Light"/>
                          <a:cs typeface="Helvetica Neue Light"/>
                        </a:rPr>
                        <a:t>Maxthon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,</a:t>
                      </a:r>
                      <a:r>
                        <a:rPr lang="en-US" sz="11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en-US" sz="1100" b="0" i="0" dirty="0" smtClean="0">
                          <a:latin typeface="Helvetica Neue Light"/>
                          <a:cs typeface="Helvetica Neue Light"/>
                        </a:rPr>
                        <a:t>any others not mentioned</a:t>
                      </a:r>
                      <a:endParaRPr lang="en-US" sz="1100" b="0" i="0" dirty="0">
                        <a:latin typeface="Helvetica Neue Light"/>
                        <a:cs typeface="Helvetica Neue Light"/>
                      </a:endParaRPr>
                    </a:p>
                  </a:txBody>
                  <a:tcPr marT="91440" marB="9144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pc="100" dirty="0" smtClean="0">
                <a:latin typeface="Helvetica Neue"/>
                <a:cs typeface="Helvetica Neue"/>
              </a:rPr>
              <a:t>University of Waterloo GBS V1.2 </a:t>
            </a:r>
            <a:endParaRPr lang="en-US" spc="1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7865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18982</TotalTime>
  <Words>1134</Words>
  <Application>Microsoft Macintosh PowerPoint</Application>
  <PresentationFormat>On-screen Show (4:3)</PresentationFormat>
  <Paragraphs>206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Graded Browser Support</vt:lpstr>
      <vt:lpstr>Executive summary</vt:lpstr>
      <vt:lpstr>Purpose</vt:lpstr>
      <vt:lpstr>What does “support” mean</vt:lpstr>
      <vt:lpstr>Progressive enhancement v. graceful degradation</vt:lpstr>
      <vt:lpstr>What are grades of support?</vt:lpstr>
      <vt:lpstr>Initial Scope</vt:lpstr>
      <vt:lpstr>Definition</vt:lpstr>
      <vt:lpstr>GBS chart</vt:lpstr>
      <vt:lpstr>Requirement levels</vt:lpstr>
      <vt:lpstr>Special considerations</vt:lpstr>
      <vt:lpstr>Special considerations</vt:lpstr>
      <vt:lpstr>Analytics</vt:lpstr>
      <vt:lpstr>Device overview</vt:lpstr>
      <vt:lpstr>Operating system + browser</vt:lpstr>
      <vt:lpstr>Browser + Device category</vt:lpstr>
      <vt:lpstr>Screen resolution</vt:lpstr>
      <vt:lpstr>Mobile device + browser</vt:lpstr>
      <vt:lpstr>Internet explorer breakdown</vt:lpstr>
      <vt:lpstr>Appendix 1 Authoring interface requirements</vt:lpstr>
      <vt:lpstr>Appendix 2 Standards and restrictions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Sweet</dc:creator>
  <cp:lastModifiedBy>Microsoft Office User</cp:lastModifiedBy>
  <cp:revision>91</cp:revision>
  <dcterms:created xsi:type="dcterms:W3CDTF">2013-10-09T18:54:28Z</dcterms:created>
  <dcterms:modified xsi:type="dcterms:W3CDTF">2014-06-05T13:28:12Z</dcterms:modified>
</cp:coreProperties>
</file>