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462" y="1366174"/>
            <a:ext cx="7402894" cy="136207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155197" y="2966001"/>
            <a:ext cx="6847004" cy="584199"/>
          </a:xfrm>
        </p:spPr>
        <p:txBody>
          <a:bodyPr/>
          <a:lstStyle>
            <a:lvl1pPr marL="0" indent="0" algn="ctr">
              <a:buNone/>
              <a:defRPr>
                <a:latin typeface="Times New Roman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93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 anchor="t"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00">
                <a:solidFill>
                  <a:srgbClr val="000000"/>
                </a:solidFill>
              </a:defRPr>
            </a:lvl1pPr>
            <a:lvl2pPr>
              <a:defRPr spc="100">
                <a:solidFill>
                  <a:srgbClr val="000000"/>
                </a:solidFill>
              </a:defRPr>
            </a:lvl2pPr>
            <a:lvl3pPr>
              <a:defRPr spc="100">
                <a:solidFill>
                  <a:srgbClr val="000000"/>
                </a:solidFill>
              </a:defRPr>
            </a:lvl3pPr>
            <a:lvl4pPr>
              <a:defRPr spc="100">
                <a:solidFill>
                  <a:srgbClr val="000000"/>
                </a:solidFill>
              </a:defRPr>
            </a:lvl4pPr>
            <a:lvl5pPr>
              <a:defRPr spc="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72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27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spc="100"/>
            </a:lvl1pPr>
            <a:lvl2pPr>
              <a:defRPr sz="2000" spc="100"/>
            </a:lvl2pPr>
            <a:lvl3pPr>
              <a:defRPr sz="1800" spc="100"/>
            </a:lvl3pPr>
            <a:lvl4pPr>
              <a:defRPr sz="1600" spc="100"/>
            </a:lvl4pPr>
            <a:lvl5pPr>
              <a:defRPr sz="1600" spc="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285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iversity of Waterlo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822"/>
            <a:ext cx="9153144" cy="5851703"/>
          </a:xfrm>
        </p:spPr>
        <p:txBody>
          <a:bodyPr/>
          <a:lstStyle>
            <a:lvl1pPr marL="457200" indent="-457200">
              <a:buFontTx/>
              <a:buChar char="-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989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040493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4397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6114"/>
            <a:ext cx="3008313" cy="4230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17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242425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286" y="5842254"/>
            <a:ext cx="4492752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2263" y="324672"/>
            <a:ext cx="3111500" cy="4224528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02025" y="324673"/>
            <a:ext cx="2711450" cy="2068513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89675" y="324670"/>
            <a:ext cx="2625725" cy="634613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61038" y="2450336"/>
            <a:ext cx="1252437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02025" y="2450336"/>
            <a:ext cx="1385888" cy="422046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2263" y="4604038"/>
            <a:ext cx="3111500" cy="2071687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902032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DD638F-F9C1-4285-9468-8311CD73CDEC}" type="datetimeFigureOut">
              <a:rPr lang="en-CA" smtClean="0"/>
              <a:t>26/02/2014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55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University of Waterloo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83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3513"/>
            <a:ext cx="8229600" cy="431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173788"/>
            <a:ext cx="549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5BD973D-DE23-4D34-A47A-867BD5035850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 cap="all" spc="300">
          <a:solidFill>
            <a:schemeClr val="accent1"/>
          </a:solidFill>
          <a:latin typeface="Arial"/>
          <a:ea typeface="MS PGothic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1"/>
        </a:buBlip>
        <a:defRPr sz="2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 spc="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.help@uwaterloo.ca" TargetMode="External"/><Relationship Id="rId2" Type="http://schemas.openxmlformats.org/officeDocument/2006/relationships/hyperlink" Target="mailto:amcalorum@uwaterloo.c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kp.sfu.ca/oj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.help@uwaterloo.ca" TargetMode="External"/><Relationship Id="rId2" Type="http://schemas.openxmlformats.org/officeDocument/2006/relationships/hyperlink" Target="mailto:amcalorum@uwaterloo.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gine.lib.uwaterloo.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jds.uwaterloo.c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gjsc-rcessc.uwaterloo.c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anadianfoodstudies.uwaterloo.c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Open Access Journal Publishing</a:t>
            </a:r>
            <a:endParaRPr lang="en-CA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University of Waterloo Library</a:t>
            </a:r>
          </a:p>
          <a:p>
            <a:r>
              <a:rPr lang="en-CA" dirty="0" smtClean="0"/>
              <a:t>Andrew McAlorum</a:t>
            </a:r>
          </a:p>
          <a:p>
            <a:r>
              <a:rPr lang="en-CA" dirty="0" smtClean="0"/>
              <a:t>Head, Digital Initiatives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6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NEW: Canadian Papers in Economic Development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development</a:t>
            </a:r>
          </a:p>
          <a:p>
            <a:r>
              <a:rPr lang="en-CA" dirty="0" smtClean="0"/>
              <a:t>Collaboration with Environment IT and faculty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8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Let your faculty know we're HERE TO HELP. Thanks!</a:t>
            </a:r>
            <a:endParaRPr lang="en-C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762000" y="2966001"/>
            <a:ext cx="7772400" cy="2825199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hlinkClick r:id="rId2"/>
              </a:rPr>
              <a:t>amcalorum@uwaterloo.ca</a:t>
            </a:r>
            <a:r>
              <a:rPr lang="en-CA" dirty="0" smtClean="0"/>
              <a:t> or </a:t>
            </a:r>
            <a:r>
              <a:rPr lang="en-CA" dirty="0" smtClean="0">
                <a:hlinkClick r:id="rId3"/>
              </a:rPr>
              <a:t>library.help@uwaterloo.ca</a:t>
            </a:r>
            <a:r>
              <a:rPr lang="en-CA" dirty="0" smtClean="0"/>
              <a:t> to get started.</a:t>
            </a:r>
          </a:p>
          <a:p>
            <a:endParaRPr lang="en-CA" dirty="0"/>
          </a:p>
          <a:p>
            <a:r>
              <a:rPr lang="en-CA" dirty="0" smtClean="0"/>
              <a:t>Andrew McAlorum</a:t>
            </a:r>
          </a:p>
          <a:p>
            <a:r>
              <a:rPr lang="en-CA" dirty="0" smtClean="0"/>
              <a:t>Head, Digital Initiatives</a:t>
            </a:r>
          </a:p>
          <a:p>
            <a:r>
              <a:rPr lang="en-CA" dirty="0" smtClean="0"/>
              <a:t>University of Waterloo Library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64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Open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0"/>
            <a:ext cx="6934200" cy="51355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Unrestricted access via the internet to peer-reviewed scholarly research, primarily scholarly journal articles</a:t>
            </a:r>
          </a:p>
          <a:p>
            <a:r>
              <a:rPr lang="en-CA" dirty="0" smtClean="0"/>
              <a:t>OA increases dissemination of research works, enhances research impact (citation count, reputation, visibility)</a:t>
            </a:r>
          </a:p>
          <a:p>
            <a:r>
              <a:rPr lang="en-CA" dirty="0" smtClean="0"/>
              <a:t>Gives greater control of your published work</a:t>
            </a:r>
          </a:p>
          <a:p>
            <a:r>
              <a:rPr lang="en-CA" dirty="0" smtClean="0"/>
              <a:t>Reduces the costs for your students to access teaching and research materials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905000"/>
            <a:ext cx="180441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87338"/>
            <a:ext cx="7467600" cy="1143000"/>
          </a:xfrm>
        </p:spPr>
        <p:txBody>
          <a:bodyPr/>
          <a:lstStyle/>
          <a:p>
            <a:r>
              <a:rPr lang="en-CA" dirty="0" smtClean="0"/>
              <a:t>Open Journal Systems (OJS)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http://pkp.sfu.ca/ojs/</a:t>
            </a:r>
            <a:endParaRPr lang="en-CA" dirty="0" smtClean="0"/>
          </a:p>
          <a:p>
            <a:r>
              <a:rPr lang="en-CA" dirty="0" smtClean="0"/>
              <a:t>An open source journal management and publishing system</a:t>
            </a:r>
          </a:p>
          <a:p>
            <a:r>
              <a:rPr lang="en-CA" dirty="0" smtClean="0"/>
              <a:t>Industry standard among academic libraries</a:t>
            </a:r>
          </a:p>
          <a:p>
            <a:r>
              <a:rPr lang="en-CA" dirty="0" smtClean="0"/>
              <a:t>Developed by the Public Knowledge Project (PKP)</a:t>
            </a:r>
          </a:p>
          <a:p>
            <a:r>
              <a:rPr lang="en-CA" dirty="0" smtClean="0"/>
              <a:t>Federally funded to improve access to  research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It’s a FREE service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Free hosting</a:t>
            </a:r>
          </a:p>
          <a:p>
            <a:r>
              <a:rPr lang="en-CA" dirty="0" smtClean="0"/>
              <a:t>Free infrastructure</a:t>
            </a:r>
          </a:p>
          <a:p>
            <a:r>
              <a:rPr lang="en-CA" dirty="0" smtClean="0"/>
              <a:t>Free journal publishing platform</a:t>
            </a:r>
          </a:p>
          <a:p>
            <a:r>
              <a:rPr lang="en-CA" dirty="0" smtClean="0"/>
              <a:t>Free training</a:t>
            </a:r>
          </a:p>
          <a:p>
            <a:r>
              <a:rPr lang="en-CA" dirty="0" smtClean="0"/>
              <a:t>Free ongoing support</a:t>
            </a:r>
          </a:p>
          <a:p>
            <a:r>
              <a:rPr lang="en-CA" dirty="0" smtClean="0"/>
              <a:t>Contact us at </a:t>
            </a:r>
            <a:r>
              <a:rPr lang="en-CA" dirty="0" smtClean="0">
                <a:hlinkClick r:id="rId2"/>
              </a:rPr>
              <a:t>amcalorum@uwaterloo.ca</a:t>
            </a:r>
            <a:r>
              <a:rPr lang="en-CA" dirty="0" smtClean="0"/>
              <a:t> or submit a ticket at </a:t>
            </a:r>
            <a:r>
              <a:rPr lang="en-CA" dirty="0" smtClean="0">
                <a:hlinkClick r:id="rId3"/>
              </a:rPr>
              <a:t>library.help@uwaterloo.ca</a:t>
            </a:r>
            <a:r>
              <a:rPr lang="en-CA" dirty="0" smtClean="0"/>
              <a:t> to get started!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9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University of Waterloo Library Journals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We’ve been in pilot mode for the last year</a:t>
            </a:r>
          </a:p>
          <a:p>
            <a:r>
              <a:rPr lang="en-CA" dirty="0" smtClean="0"/>
              <a:t>Now an official service</a:t>
            </a:r>
          </a:p>
          <a:p>
            <a:r>
              <a:rPr lang="en-CA" dirty="0" smtClean="0"/>
              <a:t>To date, in production, we host and support:</a:t>
            </a:r>
          </a:p>
          <a:p>
            <a:pPr lvl="1"/>
            <a:r>
              <a:rPr lang="en-CA" dirty="0" smtClean="0"/>
              <a:t>Engine (IEEE Engineering </a:t>
            </a:r>
            <a:r>
              <a:rPr lang="en-CA" dirty="0" err="1" smtClean="0"/>
              <a:t>Eprints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Canadian Journal of Disability Studies (CJDS)</a:t>
            </a:r>
          </a:p>
          <a:p>
            <a:pPr lvl="1"/>
            <a:r>
              <a:rPr lang="en-CA" dirty="0" smtClean="0"/>
              <a:t>Canadian Graduate Journal of Sociology and Criminology</a:t>
            </a:r>
          </a:p>
          <a:p>
            <a:pPr lvl="1"/>
            <a:r>
              <a:rPr lang="en-CA" dirty="0" smtClean="0"/>
              <a:t>Canadian Food Studies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2066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CA" sz="2800" dirty="0" smtClean="0"/>
              <a:t>Engine</a:t>
            </a:r>
            <a:br>
              <a:rPr lang="en-CA" sz="2800" dirty="0" smtClean="0"/>
            </a:br>
            <a:r>
              <a:rPr lang="en-CA" sz="2800" dirty="0" smtClean="0">
                <a:hlinkClick r:id="rId2"/>
              </a:rPr>
              <a:t>http://engine.lib.uwaterloo.ca/</a:t>
            </a:r>
            <a:r>
              <a:rPr lang="en-CA" sz="2800" dirty="0" smtClean="0"/>
              <a:t> 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12" y="914400"/>
            <a:ext cx="5509168" cy="4829175"/>
          </a:xfrm>
        </p:spPr>
      </p:pic>
    </p:spTree>
    <p:extLst>
      <p:ext uri="{BB962C8B-B14F-4D97-AF65-F5344CB8AC3E}">
        <p14:creationId xmlns:p14="http://schemas.microsoft.com/office/powerpoint/2010/main" val="2865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219200"/>
          </a:xfrm>
        </p:spPr>
        <p:txBody>
          <a:bodyPr>
            <a:noAutofit/>
          </a:bodyPr>
          <a:lstStyle/>
          <a:p>
            <a:r>
              <a:rPr lang="en-CA" sz="2800" dirty="0" smtClean="0"/>
              <a:t>Canadian Journal of Disability Studies</a:t>
            </a:r>
            <a:br>
              <a:rPr lang="en-CA" sz="2800" dirty="0" smtClean="0"/>
            </a:br>
            <a:r>
              <a:rPr lang="en-CA" sz="2800" u="sng" dirty="0">
                <a:hlinkClick r:id="rId2"/>
              </a:rPr>
              <a:t>http://cjds.uwaterloo.ca/</a:t>
            </a:r>
            <a:endParaRPr lang="en-CA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3733800" cy="4439754"/>
          </a:xfrm>
        </p:spPr>
      </p:pic>
    </p:spTree>
    <p:extLst>
      <p:ext uri="{BB962C8B-B14F-4D97-AF65-F5344CB8AC3E}">
        <p14:creationId xmlns:p14="http://schemas.microsoft.com/office/powerpoint/2010/main" val="29349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CA" sz="2400" dirty="0" smtClean="0"/>
              <a:t>Canadian Graduate Journal of Sociology and Criminology</a:t>
            </a:r>
            <a:br>
              <a:rPr lang="en-CA" sz="2400" dirty="0" smtClean="0"/>
            </a:br>
            <a:r>
              <a:rPr lang="en-CA" sz="2400" dirty="0" smtClean="0">
                <a:hlinkClick r:id="rId2"/>
              </a:rPr>
              <a:t>http://cgjsc-rcessc.uwaterloo.ca/</a:t>
            </a:r>
            <a:r>
              <a:rPr lang="en-CA" sz="2400" dirty="0" smtClean="0"/>
              <a:t> </a:t>
            </a:r>
            <a:br>
              <a:rPr lang="en-CA" sz="2400" dirty="0" smtClean="0"/>
            </a:br>
            <a:endParaRPr lang="en-CA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4114800" cy="4334094"/>
          </a:xfrm>
        </p:spPr>
      </p:pic>
    </p:spTree>
    <p:extLst>
      <p:ext uri="{BB962C8B-B14F-4D97-AF65-F5344CB8AC3E}">
        <p14:creationId xmlns:p14="http://schemas.microsoft.com/office/powerpoint/2010/main" val="4968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Canadian Food Studies</a:t>
            </a:r>
            <a:br>
              <a:rPr lang="en-CA" sz="2000" dirty="0" smtClean="0"/>
            </a:br>
            <a:r>
              <a:rPr lang="en-CA" sz="2000" u="sng" dirty="0">
                <a:hlinkClick r:id="rId2"/>
              </a:rPr>
              <a:t>http://canadianfoodstudies.uwaterloo.ca/</a:t>
            </a:r>
            <a:endParaRPr lang="en-C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5791200" cy="4981032"/>
          </a:xfrm>
        </p:spPr>
      </p:pic>
    </p:spTree>
    <p:extLst>
      <p:ext uri="{BB962C8B-B14F-4D97-AF65-F5344CB8AC3E}">
        <p14:creationId xmlns:p14="http://schemas.microsoft.com/office/powerpoint/2010/main" val="2524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University of Waterloo">
      <a:dk1>
        <a:sysClr val="windowText" lastClr="000000"/>
      </a:dk1>
      <a:lt1>
        <a:sysClr val="window" lastClr="FFFFFF"/>
      </a:lt1>
      <a:dk2>
        <a:srgbClr val="757575"/>
      </a:dk2>
      <a:lt2>
        <a:srgbClr val="EEEEEE"/>
      </a:lt2>
      <a:accent1>
        <a:srgbClr val="757575"/>
      </a:accent1>
      <a:accent2>
        <a:srgbClr val="EEEEEE"/>
      </a:accent2>
      <a:accent3>
        <a:srgbClr val="FFD74E"/>
      </a:accent3>
      <a:accent4>
        <a:srgbClr val="C11F42"/>
      </a:accent4>
      <a:accent5>
        <a:srgbClr val="FFFFFF"/>
      </a:accent5>
      <a:accent6>
        <a:srgbClr val="FFFFFF"/>
      </a:accent6>
      <a:hlink>
        <a:srgbClr val="C11F42"/>
      </a:hlink>
      <a:folHlink>
        <a:srgbClr val="7575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waterloo-temporary-template_2</Template>
  <TotalTime>279</TotalTime>
  <Words>249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Open Access Journal Publishing</vt:lpstr>
      <vt:lpstr>Open Access</vt:lpstr>
      <vt:lpstr>Open Journal Systems (OJS)</vt:lpstr>
      <vt:lpstr>It’s a FREE service</vt:lpstr>
      <vt:lpstr>University of Waterloo Library Journals</vt:lpstr>
      <vt:lpstr>Engine http://engine.lib.uwaterloo.ca/ </vt:lpstr>
      <vt:lpstr>Canadian Journal of Disability Studies http://cjds.uwaterloo.ca/</vt:lpstr>
      <vt:lpstr>Canadian Graduate Journal of Sociology and Criminology http://cgjsc-rcessc.uwaterloo.ca/  </vt:lpstr>
      <vt:lpstr>Canadian Food Studies http://canadianfoodstudies.uwaterloo.ca/</vt:lpstr>
      <vt:lpstr>NEW: Canadian Papers in Economic Development</vt:lpstr>
      <vt:lpstr>Let your faculty know we're HERE TO HELP. Thanks!</vt:lpstr>
    </vt:vector>
  </TitlesOfParts>
  <Company>University of Waterloo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Journal Publishing</dc:title>
  <dc:creator>Andrew</dc:creator>
  <cp:lastModifiedBy>Bondy, Darren Michael</cp:lastModifiedBy>
  <cp:revision>15</cp:revision>
  <dcterms:created xsi:type="dcterms:W3CDTF">2014-02-12T20:29:30Z</dcterms:created>
  <dcterms:modified xsi:type="dcterms:W3CDTF">2014-02-26T16:32:02Z</dcterms:modified>
</cp:coreProperties>
</file>