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Web-site </a:t>
            </a:r>
            <a:r>
              <a:rPr lang="en-US" dirty="0" smtClean="0"/>
              <a:t>Feedback Overview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Web-site Feedback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Sheet1!$A$2:$A$11</c:f>
              <c:strCache>
                <c:ptCount val="10"/>
                <c:pt idx="0">
                  <c:v>General - Negative</c:v>
                </c:pt>
                <c:pt idx="1">
                  <c:v>General - Positive</c:v>
                </c:pt>
                <c:pt idx="2">
                  <c:v>Daily Bulletin</c:v>
                </c:pt>
                <c:pt idx="3">
                  <c:v>Design of the Site</c:v>
                </c:pt>
                <c:pt idx="4">
                  <c:v>Pathway Issues</c:v>
                </c:pt>
                <c:pt idx="5">
                  <c:v>Search Issues</c:v>
                </c:pt>
                <c:pt idx="6">
                  <c:v>Looking for Email</c:v>
                </c:pt>
                <c:pt idx="7">
                  <c:v>Looking for LEARN</c:v>
                </c:pt>
                <c:pt idx="8">
                  <c:v>Library </c:v>
                </c:pt>
                <c:pt idx="9">
                  <c:v>Link Issues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159</c:v>
                </c:pt>
                <c:pt idx="1">
                  <c:v>49</c:v>
                </c:pt>
                <c:pt idx="2">
                  <c:v>108</c:v>
                </c:pt>
                <c:pt idx="3">
                  <c:v>50</c:v>
                </c:pt>
                <c:pt idx="4">
                  <c:v>31</c:v>
                </c:pt>
                <c:pt idx="5">
                  <c:v>19</c:v>
                </c:pt>
                <c:pt idx="6">
                  <c:v>21</c:v>
                </c:pt>
                <c:pt idx="7">
                  <c:v>15</c:v>
                </c:pt>
                <c:pt idx="8">
                  <c:v>4</c:v>
                </c:pt>
                <c:pt idx="9">
                  <c:v>97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1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428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2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4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5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fld id="{0E3C3FDB-6EA0-F14E-8C85-7C0E967BAF59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0D11FE12-C91F-B64F-913C-13DF17741E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Waterloo Homepage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Presented to Web Advisory October 17,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858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9274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5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Summary of feedback </a:t>
            </a:r>
            <a:r>
              <a:rPr lang="en-US" sz="2400" dirty="0"/>
              <a:t>r</a:t>
            </a:r>
            <a:r>
              <a:rPr lang="en-US" sz="2400" dirty="0" smtClean="0"/>
              <a:t>eport</a:t>
            </a:r>
          </a:p>
          <a:p>
            <a:r>
              <a:rPr lang="en-US" sz="2400" dirty="0" smtClean="0"/>
              <a:t>Preliminary usage data</a:t>
            </a:r>
          </a:p>
          <a:p>
            <a:r>
              <a:rPr lang="en-US" sz="2400" dirty="0" smtClean="0"/>
              <a:t>Lessons learned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160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728"/>
            <a:ext cx="8229600" cy="43475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About Waterloo website feedback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Direct emails to Manager, Social Media and Community Engagement (contact listed on About Waterloo feedback form)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Direct emails to Associate Director, Internal Communications (contact listed on Daily Bulletin website)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NOTE: </a:t>
            </a:r>
            <a:r>
              <a:rPr lang="en-US" sz="2400" dirty="0" smtClean="0"/>
              <a:t>Social media sources were monitored and responded to throughout the initial launch period and ongoing, but not included in this report.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503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18" y="1600200"/>
            <a:ext cx="3525981" cy="4075113"/>
          </a:xfrm>
        </p:spPr>
        <p:txBody>
          <a:bodyPr/>
          <a:lstStyle/>
          <a:p>
            <a:r>
              <a:rPr lang="en-US" sz="2400" dirty="0" smtClean="0"/>
              <a:t>Based on 563 comments</a:t>
            </a:r>
          </a:p>
          <a:p>
            <a:r>
              <a:rPr lang="en-US" sz="2400" dirty="0" smtClean="0"/>
              <a:t>39% anonymous vs. 61% email included</a:t>
            </a:r>
          </a:p>
          <a:p>
            <a:r>
              <a:rPr lang="en-US" sz="2400" dirty="0" smtClean="0"/>
              <a:t>All respondents who including emails were contacted</a:t>
            </a:r>
          </a:p>
          <a:p>
            <a:r>
              <a:rPr lang="en-US" sz="2400" dirty="0" smtClean="0"/>
              <a:t>Full report will be distributed to the mailing list</a:t>
            </a:r>
          </a:p>
          <a:p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8486309"/>
              </p:ext>
            </p:extLst>
          </p:nvPr>
        </p:nvGraphicFramePr>
        <p:xfrm>
          <a:off x="457200" y="1417637"/>
          <a:ext cx="5026891" cy="425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30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The main concern of stakeholders was finding frequently used links. Once they found those links they became more satisfied with the new homepage-level site.</a:t>
            </a:r>
          </a:p>
          <a:p>
            <a:pPr lvl="0"/>
            <a:r>
              <a:rPr lang="en-US" sz="2400" dirty="0"/>
              <a:t>Key issues, such as mobile usage and accessibility, were not reflected in any of the web-site feedback. </a:t>
            </a:r>
            <a:r>
              <a:rPr lang="en-US" sz="2400" b="1" dirty="0" smtClean="0"/>
              <a:t>NOTE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direct emails from students regarding mobile were sent to the Director, Digital Initiatives from STAC and IMPRINT representatives.</a:t>
            </a:r>
          </a:p>
          <a:p>
            <a:r>
              <a:rPr lang="en-US" sz="2400" dirty="0" smtClean="0"/>
              <a:t>Black and gold design confusing to many students who were unaware that these are the school </a:t>
            </a:r>
            <a:r>
              <a:rPr lang="en-US" sz="2400" dirty="0" err="1" smtClean="0"/>
              <a:t>colours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38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usage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88185"/>
            <a:ext cx="4038600" cy="41629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September 1-30 2012</a:t>
            </a:r>
          </a:p>
          <a:p>
            <a:r>
              <a:rPr lang="en-US" sz="2000" dirty="0" smtClean="0"/>
              <a:t>705k visits with 246k unique visitors (67k </a:t>
            </a:r>
            <a:r>
              <a:rPr lang="en-US" sz="2000" dirty="0" err="1" smtClean="0"/>
              <a:t>uwaterloo</a:t>
            </a:r>
            <a:r>
              <a:rPr lang="en-US" sz="2000" dirty="0" smtClean="0"/>
              <a:t> visitors) for 1M unique </a:t>
            </a:r>
            <a:r>
              <a:rPr lang="en-US" sz="2000" dirty="0" err="1" smtClean="0"/>
              <a:t>pageviews</a:t>
            </a:r>
            <a:endParaRPr lang="en-US" sz="2000" dirty="0" smtClean="0"/>
          </a:p>
          <a:p>
            <a:r>
              <a:rPr lang="en-US" sz="2000" dirty="0" smtClean="0"/>
              <a:t>Top 5 pages after homepage: </a:t>
            </a:r>
          </a:p>
          <a:p>
            <a:pPr lvl="1"/>
            <a:r>
              <a:rPr lang="en-US" sz="2000" dirty="0" smtClean="0"/>
              <a:t>Faculties and Academics</a:t>
            </a:r>
          </a:p>
          <a:p>
            <a:pPr lvl="1"/>
            <a:r>
              <a:rPr lang="en-US" sz="2000" dirty="0" smtClean="0"/>
              <a:t>Current Students</a:t>
            </a:r>
          </a:p>
          <a:p>
            <a:pPr lvl="1"/>
            <a:r>
              <a:rPr lang="en-US" sz="2000" dirty="0" smtClean="0"/>
              <a:t>Email</a:t>
            </a:r>
          </a:p>
          <a:p>
            <a:pPr lvl="1"/>
            <a:r>
              <a:rPr lang="en-US" sz="2000" dirty="0" smtClean="0"/>
              <a:t>Offices and Services</a:t>
            </a:r>
          </a:p>
          <a:p>
            <a:pPr lvl="1"/>
            <a:r>
              <a:rPr lang="en-US" sz="2000" dirty="0" smtClean="0"/>
              <a:t>Campus map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60097"/>
            <a:ext cx="4038600" cy="4162972"/>
          </a:xfrm>
        </p:spPr>
        <p:txBody>
          <a:bodyPr/>
          <a:lstStyle/>
          <a:p>
            <a:r>
              <a:rPr lang="en-US" sz="2000" dirty="0"/>
              <a:t>Google primary entry point even for </a:t>
            </a:r>
            <a:r>
              <a:rPr lang="en-US" sz="2000" dirty="0" err="1"/>
              <a:t>uwaterloo</a:t>
            </a:r>
            <a:r>
              <a:rPr lang="en-US" sz="2000" dirty="0"/>
              <a:t> </a:t>
            </a:r>
            <a:r>
              <a:rPr lang="en-US" sz="2000" dirty="0" smtClean="0"/>
              <a:t>hosts (3:2 over direct visits)</a:t>
            </a:r>
            <a:endParaRPr lang="en-US" sz="2000" dirty="0"/>
          </a:p>
          <a:p>
            <a:r>
              <a:rPr lang="en-US" sz="2000" dirty="0" smtClean="0"/>
              <a:t>Primary user path is Homepage &gt; Pathway or Directory &gt; exit</a:t>
            </a:r>
          </a:p>
          <a:p>
            <a:r>
              <a:rPr lang="en-US" sz="2000" dirty="0" smtClean="0"/>
              <a:t>Secondary user path is exiting the homepage directly</a:t>
            </a:r>
          </a:p>
        </p:txBody>
      </p:sp>
    </p:spTree>
    <p:extLst>
      <p:ext uri="{BB962C8B-B14F-4D97-AF65-F5344CB8AC3E}">
        <p14:creationId xmlns:p14="http://schemas.microsoft.com/office/powerpoint/2010/main" val="234202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usage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6909"/>
            <a:ext cx="4038600" cy="451626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Top homepage exits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findoutmore</a:t>
            </a:r>
            <a:r>
              <a:rPr lang="en-US" sz="2000" dirty="0" smtClean="0"/>
              <a:t>/programs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</a:t>
            </a:r>
            <a:r>
              <a:rPr lang="en-US" sz="2000" dirty="0" smtClean="0"/>
              <a:t>raduate-studies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h</a:t>
            </a:r>
            <a:r>
              <a:rPr lang="en-US" sz="2000" dirty="0" err="1" smtClean="0"/>
              <a:t>r</a:t>
            </a:r>
            <a:r>
              <a:rPr lang="en-US" sz="2000" dirty="0" smtClean="0"/>
              <a:t>/</a:t>
            </a:r>
            <a:r>
              <a:rPr lang="en-US" sz="2000" dirty="0" err="1" smtClean="0"/>
              <a:t>mycareer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</a:t>
            </a:r>
            <a:r>
              <a:rPr lang="en-US" sz="2000" dirty="0" smtClean="0"/>
              <a:t>ampaign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f</a:t>
            </a:r>
            <a:r>
              <a:rPr lang="en-US" sz="2000" dirty="0" err="1" smtClean="0"/>
              <a:t>indoutmore</a:t>
            </a:r>
            <a:r>
              <a:rPr lang="en-US" sz="2000" dirty="0" smtClean="0"/>
              <a:t>/</a:t>
            </a:r>
            <a:r>
              <a:rPr lang="en-US" sz="2000" dirty="0" err="1" smtClean="0"/>
              <a:t>ouf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bookstore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f</a:t>
            </a:r>
            <a:r>
              <a:rPr lang="en-US" sz="2000" dirty="0" err="1" smtClean="0"/>
              <a:t>indoutmore</a:t>
            </a:r>
            <a:r>
              <a:rPr lang="en-US" sz="2000" dirty="0" smtClean="0"/>
              <a:t>/</a:t>
            </a:r>
            <a:r>
              <a:rPr lang="en-US" sz="2000" dirty="0" err="1" smtClean="0"/>
              <a:t>coop#video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</a:t>
            </a:r>
            <a:r>
              <a:rPr lang="en-US" sz="2000" dirty="0" smtClean="0"/>
              <a:t>eds/</a:t>
            </a:r>
            <a:r>
              <a:rPr lang="en-US" sz="2000" dirty="0" err="1" smtClean="0"/>
              <a:t>welcomeweek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 the media: Nature article Quantum teleportation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</a:t>
            </a:r>
            <a:r>
              <a:rPr lang="en-US" sz="2000" dirty="0" smtClean="0"/>
              <a:t>arsity/registration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6909"/>
            <a:ext cx="4038600" cy="466635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Associated content type:</a:t>
            </a:r>
          </a:p>
          <a:p>
            <a:r>
              <a:rPr lang="en-US" sz="2000" dirty="0" smtClean="0"/>
              <a:t>Future students panel: 1,2,5,7</a:t>
            </a:r>
            <a:endParaRPr lang="en-US" sz="2000" dirty="0"/>
          </a:p>
          <a:p>
            <a:r>
              <a:rPr lang="en-US" sz="2000" dirty="0" smtClean="0"/>
              <a:t>Current students panel: 8,10</a:t>
            </a:r>
          </a:p>
          <a:p>
            <a:r>
              <a:rPr lang="en-US" sz="2000" dirty="0" smtClean="0"/>
              <a:t>Header link: 4</a:t>
            </a:r>
          </a:p>
          <a:p>
            <a:r>
              <a:rPr lang="en-US" sz="2000" dirty="0" smtClean="0"/>
              <a:t>Staff panel: 3</a:t>
            </a:r>
            <a:endParaRPr lang="en-US" sz="2000" dirty="0"/>
          </a:p>
          <a:p>
            <a:r>
              <a:rPr lang="en-US" sz="2000" dirty="0" smtClean="0"/>
              <a:t>Call to action: 6</a:t>
            </a:r>
          </a:p>
          <a:p>
            <a:r>
              <a:rPr lang="en-US" sz="2000" dirty="0" smtClean="0"/>
              <a:t>News item: 9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NOTE: 35% of homepage visits resulted in a tracked event, 45% resulted in an exit</a:t>
            </a:r>
          </a:p>
          <a:p>
            <a:pPr marL="0" indent="0">
              <a:buNone/>
            </a:pPr>
            <a:r>
              <a:rPr lang="en-US" sz="2000" dirty="0" smtClean="0"/>
              <a:t>Sept 1-30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543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Technical implementation</a:t>
            </a:r>
          </a:p>
          <a:p>
            <a:pPr lvl="1"/>
            <a:r>
              <a:rPr lang="en-US" sz="1600" dirty="0" smtClean="0"/>
              <a:t>Watch for dependencies across campus, including sites outside of WCMS.</a:t>
            </a:r>
          </a:p>
          <a:p>
            <a:pPr lvl="1"/>
            <a:r>
              <a:rPr lang="en-US" sz="1600" dirty="0" smtClean="0"/>
              <a:t>Test, test, test.</a:t>
            </a:r>
          </a:p>
          <a:p>
            <a:r>
              <a:rPr lang="en-US" sz="2000" dirty="0" smtClean="0"/>
              <a:t>Design implementation</a:t>
            </a:r>
          </a:p>
          <a:p>
            <a:pPr lvl="1"/>
            <a:r>
              <a:rPr lang="en-US" sz="1600" dirty="0" smtClean="0"/>
              <a:t>Resource ahead of time rather than during the process.</a:t>
            </a:r>
          </a:p>
          <a:p>
            <a:pPr lvl="1"/>
            <a:r>
              <a:rPr lang="en-US" sz="1600" dirty="0" smtClean="0"/>
              <a:t>Communication between communications (CPA) and technical (IST-WCMS) teams is critical.</a:t>
            </a:r>
          </a:p>
          <a:p>
            <a:pPr lvl="1"/>
            <a:r>
              <a:rPr lang="en-US" sz="1600" dirty="0" smtClean="0"/>
              <a:t>Presenting design choices in full context of content strategy and wireframe results in excellent actionable feedback.</a:t>
            </a:r>
          </a:p>
          <a:p>
            <a:pPr lvl="1"/>
            <a:r>
              <a:rPr lang="en-US" sz="1600" dirty="0" smtClean="0"/>
              <a:t>Accessibility is more work than you think.</a:t>
            </a:r>
          </a:p>
        </p:txBody>
      </p:sp>
    </p:spTree>
    <p:extLst>
      <p:ext uri="{BB962C8B-B14F-4D97-AF65-F5344CB8AC3E}">
        <p14:creationId xmlns:p14="http://schemas.microsoft.com/office/powerpoint/2010/main" val="3831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Content coordination</a:t>
            </a:r>
          </a:p>
          <a:p>
            <a:pPr lvl="1"/>
            <a:r>
              <a:rPr lang="en-US" sz="1600" dirty="0"/>
              <a:t>Ambitious, content heavy </a:t>
            </a:r>
            <a:r>
              <a:rPr lang="en-US" sz="1600" dirty="0" smtClean="0"/>
              <a:t>design.  Content was (and is) the biggest project risk.</a:t>
            </a:r>
            <a:endParaRPr lang="en-US" sz="1600" dirty="0"/>
          </a:p>
          <a:p>
            <a:pPr lvl="1"/>
            <a:r>
              <a:rPr lang="en-US" sz="1600" dirty="0"/>
              <a:t>Started early on collection and education, but could have started </a:t>
            </a:r>
            <a:r>
              <a:rPr lang="en-US" sz="1600" dirty="0" smtClean="0"/>
              <a:t>earlier.</a:t>
            </a:r>
            <a:endParaRPr lang="en-US" sz="1600" dirty="0"/>
          </a:p>
          <a:p>
            <a:pPr lvl="1"/>
            <a:r>
              <a:rPr lang="en-US" sz="1600" dirty="0"/>
              <a:t>Resource your content (Digital </a:t>
            </a:r>
            <a:r>
              <a:rPr lang="en-US" sz="1600" dirty="0" err="1"/>
              <a:t>Initatives</a:t>
            </a:r>
            <a:r>
              <a:rPr lang="en-US" sz="1600" dirty="0"/>
              <a:t>, Communications Council Core Working Group</a:t>
            </a:r>
            <a:r>
              <a:rPr lang="en-US" sz="1600" dirty="0" smtClean="0"/>
              <a:t>).</a:t>
            </a:r>
          </a:p>
          <a:p>
            <a:pPr lvl="1"/>
            <a:r>
              <a:rPr lang="en-US" sz="1600" dirty="0" smtClean="0"/>
              <a:t>Have a project management plan that itemizes content specifically.</a:t>
            </a:r>
          </a:p>
          <a:p>
            <a:pPr marL="914400" lvl="2" indent="0">
              <a:buNone/>
            </a:pPr>
            <a:endParaRPr lang="en-US" sz="12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042211"/>
      </p:ext>
    </p:extLst>
  </p:cSld>
  <p:clrMapOvr>
    <a:masterClrMapping/>
  </p:clrMapOvr>
</p:sld>
</file>

<file path=ppt/theme/theme1.xml><?xml version="1.0" encoding="utf-8"?>
<a:theme xmlns:a="http://schemas.openxmlformats.org/drawingml/2006/main" name="Waterloo_black">
  <a:themeElements>
    <a:clrScheme name="Custom 1">
      <a:dk1>
        <a:sysClr val="windowText" lastClr="000000"/>
      </a:dk1>
      <a:lt1>
        <a:srgbClr val="FFFFFF"/>
      </a:lt1>
      <a:dk2>
        <a:srgbClr val="96172E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57068C"/>
      </a:accent5>
      <a:accent6>
        <a:srgbClr val="B6BF00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Waterloo_black.thmx</Template>
  <TotalTime>228</TotalTime>
  <Words>492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Waterloo_black</vt:lpstr>
      <vt:lpstr>New Waterloo Homepage Feedback</vt:lpstr>
      <vt:lpstr>Overview</vt:lpstr>
      <vt:lpstr>Feedback sources</vt:lpstr>
      <vt:lpstr>Feedback report</vt:lpstr>
      <vt:lpstr>Summary of findings</vt:lpstr>
      <vt:lpstr>Preliminary usage data</vt:lpstr>
      <vt:lpstr>Preliminary usage data</vt:lpstr>
      <vt:lpstr>Lessons learned</vt:lpstr>
      <vt:lpstr>Lessons learned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Waterloo Homepage Feedback</dc:title>
  <dc:creator>Jonathan Woodcock</dc:creator>
  <cp:lastModifiedBy>Stewart, Terry O</cp:lastModifiedBy>
  <cp:revision>14</cp:revision>
  <cp:lastPrinted>2012-10-17T13:29:56Z</cp:lastPrinted>
  <dcterms:created xsi:type="dcterms:W3CDTF">2012-10-17T13:29:50Z</dcterms:created>
  <dcterms:modified xsi:type="dcterms:W3CDTF">2012-10-30T18:35:57Z</dcterms:modified>
</cp:coreProperties>
</file>