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426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255DC5-ED5A-48B7-B249-8B6BB1023EAD}" type="datetimeFigureOut">
              <a:rPr lang="en-US" altLang="en-US"/>
              <a:pPr/>
              <a:t>2/19/2014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859FFF-EEAE-4F43-809B-E9889A945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411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462" y="1366174"/>
            <a:ext cx="7402894" cy="13620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55197" y="2966001"/>
            <a:ext cx="6847004" cy="584199"/>
          </a:xfrm>
        </p:spPr>
        <p:txBody>
          <a:bodyPr/>
          <a:lstStyle>
            <a:lvl1pPr marL="0" indent="0" algn="ctr">
              <a:buNone/>
              <a:defRPr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999999"/>
              </a:solidFill>
              <a:latin typeface="Arial" charset="0"/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286" y="5842254"/>
            <a:ext cx="4492752" cy="828548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2263" y="324672"/>
            <a:ext cx="3111500" cy="422452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2025" y="324673"/>
            <a:ext cx="2711450" cy="2068513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9675" y="324670"/>
            <a:ext cx="2625725" cy="634613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61038" y="2450336"/>
            <a:ext cx="1252437" cy="422046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02025" y="2450336"/>
            <a:ext cx="1385888" cy="422046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2263" y="4604038"/>
            <a:ext cx="3111500" cy="2071687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111959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 anchor="t"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00">
                <a:solidFill>
                  <a:srgbClr val="000000"/>
                </a:solidFill>
              </a:defRPr>
            </a:lvl1pPr>
            <a:lvl2pPr>
              <a:defRPr spc="100">
                <a:solidFill>
                  <a:srgbClr val="000000"/>
                </a:solidFill>
              </a:defRPr>
            </a:lvl2pPr>
            <a:lvl3pPr>
              <a:defRPr spc="100">
                <a:solidFill>
                  <a:srgbClr val="000000"/>
                </a:solidFill>
              </a:defRPr>
            </a:lvl3pPr>
            <a:lvl4pPr>
              <a:defRPr spc="100">
                <a:solidFill>
                  <a:srgbClr val="000000"/>
                </a:solidFill>
              </a:defRPr>
            </a:lvl4pPr>
            <a:lvl5pPr>
              <a:defRPr spc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8D310B-5B5F-46A6-B1D0-ED4826A78E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53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6B168F-8380-43A1-856D-1A74674476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4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259883-53D8-45F2-9005-A01D2EB189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4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iversity of Waterlo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822"/>
            <a:ext cx="9153144" cy="5851703"/>
          </a:xfrm>
        </p:spPr>
        <p:txBody>
          <a:bodyPr/>
          <a:lstStyle>
            <a:lvl1pPr marL="457200" indent="-457200">
              <a:buFontTx/>
              <a:buChar char="-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D37D0-88A2-456A-A30F-B95954BE26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5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04049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4397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6114"/>
            <a:ext cx="3008313" cy="42309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A902BC-CC47-404E-9661-00E283E8B0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91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999999"/>
              </a:solidFill>
              <a:latin typeface="Arial" charset="0"/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286" y="5842254"/>
            <a:ext cx="4492752" cy="828548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2263" y="324672"/>
            <a:ext cx="3111500" cy="422452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2025" y="324673"/>
            <a:ext cx="2711450" cy="2068513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9675" y="324670"/>
            <a:ext cx="2625725" cy="634613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61038" y="2450336"/>
            <a:ext cx="1252437" cy="422046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02025" y="2450336"/>
            <a:ext cx="1385888" cy="422046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2263" y="4604038"/>
            <a:ext cx="3111500" cy="2071687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111959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462" y="1366174"/>
            <a:ext cx="7402894" cy="13620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55197" y="2966001"/>
            <a:ext cx="6847004" cy="584199"/>
          </a:xfrm>
        </p:spPr>
        <p:txBody>
          <a:bodyPr/>
          <a:lstStyle>
            <a:lvl1pPr marL="0" indent="0" algn="ctr">
              <a:buNone/>
              <a:defRPr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iversity of Waterlo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822"/>
            <a:ext cx="9153144" cy="5851703"/>
          </a:xfrm>
        </p:spPr>
        <p:txBody>
          <a:bodyPr/>
          <a:lstStyle>
            <a:lvl1pPr marL="457200" indent="-457200">
              <a:buFontTx/>
              <a:buChar char="-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D37D0-88A2-456A-A30F-B95954BE2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5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versity of Waterloo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3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8229600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2673A73-B3B1-4E48-BC56-948381A227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698" r:id="rId8"/>
    <p:sldLayoutId id="2147483699" r:id="rId9"/>
    <p:sldLayoutId id="214748370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 cap="all" spc="300">
          <a:solidFill>
            <a:schemeClr val="accent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3"/>
        </a:buBlip>
        <a:defRPr sz="24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389063"/>
            <a:ext cx="7402512" cy="1362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ea typeface="+mj-ea"/>
              </a:rPr>
              <a:t>Web accessibility compliance project</a:t>
            </a:r>
            <a:endParaRPr lang="en-US" sz="360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163888"/>
            <a:ext cx="6846888" cy="584200"/>
          </a:xfrm>
        </p:spPr>
        <p:txBody>
          <a:bodyPr>
            <a:normAutofit fontScale="6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to Web Advisory – February 19, 2014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100" dirty="0" smtClean="0">
                <a:latin typeface="Arial" charset="0"/>
                <a:cs typeface="Arial" charset="0"/>
              </a:rPr>
              <a:t>Web Accessibility Compliance Project</a:t>
            </a:r>
            <a:endParaRPr lang="en-US" spc="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Project overview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775"/>
            <a:ext cx="8229600" cy="431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GOAL</a:t>
            </a:r>
          </a:p>
          <a:p>
            <a:pPr marL="0" indent="0">
              <a:buNone/>
            </a:pPr>
            <a:r>
              <a:rPr lang="en-US" dirty="0" smtClean="0"/>
              <a:t>Develop a </a:t>
            </a:r>
            <a:r>
              <a:rPr lang="en-US" dirty="0"/>
              <a:t>framework for long-term, sustainable support of web accessibility at the University of </a:t>
            </a:r>
            <a:r>
              <a:rPr lang="en-US" dirty="0" smtClean="0"/>
              <a:t>Waterloo.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latin typeface="Arial" pitchFamily="34" charset="0"/>
                <a:cs typeface="Arial" pitchFamily="34" charset="0"/>
              </a:rPr>
              <a:t>Web Accessibility Compliance Project</a:t>
            </a:r>
          </a:p>
        </p:txBody>
      </p:sp>
      <p:sp>
        <p:nvSpPr>
          <p:cNvPr id="7" name="TextBox 6" descr=" "/>
          <p:cNvSpPr txBox="1"/>
          <p:nvPr/>
        </p:nvSpPr>
        <p:spPr bwMode="auto">
          <a:xfrm>
            <a:off x="2532807" y="3595660"/>
            <a:ext cx="6611193" cy="156966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74320" tIns="182880" rIns="274320" bIns="2743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0005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intent is to build the capacity to be compliant into the organization, NOT to make all of our websites 100% compliant.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8" descr="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93" y="3835091"/>
            <a:ext cx="342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b="1" dirty="0"/>
              <a:t>Summary of objectives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Define and draft institutional statement for governance and compliance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Training and support plan for 2000+ web maintainers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Develop and hire expertise in web-accessibility to support the plan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Procure services in web-accessibility where required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Draft and implement a University wide communications plan on requirements and related support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Specify and implement procurement requirements for external web-service providers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Define and implement a website accessibility audit process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Draft recommendations for archival content (predating Jan 1, 2012)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Contact peer institutions regarding their planning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* Detailed description of scope for objectives available in the project charter: link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Accessibility Compliance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 &amp;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b="1" dirty="0"/>
              <a:t>Start date: February 2014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b="1" dirty="0"/>
              <a:t>Phase 1 (Planning and research) projected completion:  April 2014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Web Accessibility Compliance Project Management Plan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Web Accessibility Compliance Communications Plan (Objective #5).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Report from survey of peer institutions’ compliance efforts (Objective #7)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Statements of Work for remaining objectives.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/>
              <a:t>Phase 2 (Delivery) projected completion defined in Phase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Accessibility Compliance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0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Sponsors: Chris Read and Dave Wallace</a:t>
            </a:r>
          </a:p>
          <a:p>
            <a:pPr lvl="1"/>
            <a:r>
              <a:rPr lang="en-US" dirty="0" smtClean="0"/>
              <a:t>Presented to Executive Council – February 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Awaiting final approval of charter</a:t>
            </a:r>
            <a:endParaRPr lang="en-US" dirty="0" smtClean="0"/>
          </a:p>
          <a:p>
            <a:r>
              <a:rPr lang="en-US" dirty="0" smtClean="0"/>
              <a:t>Kickoff meeting with project group including steering committee – February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Define terms of reference for Steering Committee.</a:t>
            </a:r>
          </a:p>
          <a:p>
            <a:pPr lvl="1"/>
            <a:r>
              <a:rPr lang="en-US" dirty="0" smtClean="0"/>
              <a:t>Define terms of reference and expected time commitments for team members.</a:t>
            </a:r>
          </a:p>
          <a:p>
            <a:r>
              <a:rPr lang="en-US" dirty="0" smtClean="0"/>
              <a:t>Stakeholders and Communication</a:t>
            </a:r>
          </a:p>
          <a:p>
            <a:pPr lvl="1"/>
            <a:r>
              <a:rPr lang="en-US" dirty="0" smtClean="0"/>
              <a:t>Web Steering – February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Web Advisory – February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Full project communications plan in progress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Accessibility Compliance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1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Ongoing accessibility support:</a:t>
            </a:r>
          </a:p>
          <a:p>
            <a:pPr marL="0" indent="0">
              <a:buNone/>
            </a:pPr>
            <a:r>
              <a:rPr lang="en-US" sz="2400" dirty="0" smtClean="0"/>
              <a:t>Liam Morland</a:t>
            </a:r>
          </a:p>
          <a:p>
            <a:pPr marL="0" indent="0">
              <a:buNone/>
            </a:pPr>
            <a:r>
              <a:rPr lang="en-US" sz="2400" dirty="0" smtClean="0"/>
              <a:t>lkmorland@uwaterloo.ca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the project:</a:t>
            </a:r>
          </a:p>
          <a:p>
            <a:pPr marL="0" indent="0">
              <a:buNone/>
            </a:pPr>
            <a:r>
              <a:rPr lang="en-US" sz="2400" dirty="0" smtClean="0"/>
              <a:t>Jonathan Woodcock </a:t>
            </a:r>
          </a:p>
          <a:p>
            <a:pPr marL="0" indent="0">
              <a:buNone/>
            </a:pPr>
            <a:r>
              <a:rPr lang="en-US" sz="2400" dirty="0" smtClean="0"/>
              <a:t>jonathan.woodcock@uwaterloo.ca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Accessibility Compliance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027"/>
      </p:ext>
    </p:extLst>
  </p:cSld>
  <p:clrMapOvr>
    <a:masterClrMapping/>
  </p:clrMapOvr>
</p:sld>
</file>

<file path=ppt/theme/theme1.xml><?xml version="1.0" encoding="utf-8"?>
<a:theme xmlns:a="http://schemas.openxmlformats.org/drawingml/2006/main" name="waterloo-temporary-template_2">
  <a:themeElements>
    <a:clrScheme name="University of Waterloo">
      <a:dk1>
        <a:sysClr val="windowText" lastClr="000000"/>
      </a:dk1>
      <a:lt1>
        <a:sysClr val="window" lastClr="FFFFFF"/>
      </a:lt1>
      <a:dk2>
        <a:srgbClr val="757575"/>
      </a:dk2>
      <a:lt2>
        <a:srgbClr val="EEEEEE"/>
      </a:lt2>
      <a:accent1>
        <a:srgbClr val="757575"/>
      </a:accent1>
      <a:accent2>
        <a:srgbClr val="EEEEEE"/>
      </a:accent2>
      <a:accent3>
        <a:srgbClr val="FFD74E"/>
      </a:accent3>
      <a:accent4>
        <a:srgbClr val="C11F42"/>
      </a:accent4>
      <a:accent5>
        <a:srgbClr val="FFFFFF"/>
      </a:accent5>
      <a:accent6>
        <a:srgbClr val="FFFFFF"/>
      </a:accent6>
      <a:hlink>
        <a:srgbClr val="C11F42"/>
      </a:hlink>
      <a:folHlink>
        <a:srgbClr val="7575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340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waterloo-temporary-template_2</vt:lpstr>
      <vt:lpstr>Web accessibility compliance project</vt:lpstr>
      <vt:lpstr>Project overview</vt:lpstr>
      <vt:lpstr>Project Objectives</vt:lpstr>
      <vt:lpstr>Project Timeline &amp; Strategy</vt:lpstr>
      <vt:lpstr>Project Status</vt:lpstr>
      <vt:lpstr>Questions?</vt:lpstr>
    </vt:vector>
  </TitlesOfParts>
  <Company>University of 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Woodcock, Jonathan</dc:creator>
  <cp:lastModifiedBy>Woodcock, Jonathan</cp:lastModifiedBy>
  <cp:revision>13</cp:revision>
  <dcterms:created xsi:type="dcterms:W3CDTF">2014-02-12T18:39:46Z</dcterms:created>
  <dcterms:modified xsi:type="dcterms:W3CDTF">2014-02-19T18:17:48Z</dcterms:modified>
</cp:coreProperties>
</file>