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13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57F27B-0415-4021-8442-A54724C717D4}" type="datetimeFigureOut">
              <a:rPr lang="en-US" altLang="en-US"/>
              <a:pPr/>
              <a:t>4/15/2015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1A3327-BA36-4EE0-ABB8-8F9CAAC54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679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462" y="1366174"/>
            <a:ext cx="7402894" cy="136207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155197" y="2966001"/>
            <a:ext cx="6847004" cy="584199"/>
          </a:xfrm>
        </p:spPr>
        <p:txBody>
          <a:bodyPr/>
          <a:lstStyle>
            <a:lvl1pPr marL="0" indent="0" algn="ctr">
              <a:buNone/>
              <a:defRPr>
                <a:latin typeface="Times New Roman"/>
                <a:cs typeface="Times New Roma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1143000"/>
          </a:xfrm>
        </p:spPr>
        <p:txBody>
          <a:bodyPr anchor="t"/>
          <a:lstStyle>
            <a:lvl1pPr>
              <a:defRPr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pc="100">
                <a:solidFill>
                  <a:srgbClr val="000000"/>
                </a:solidFill>
              </a:defRPr>
            </a:lvl1pPr>
            <a:lvl2pPr>
              <a:defRPr spc="100">
                <a:solidFill>
                  <a:srgbClr val="000000"/>
                </a:solidFill>
              </a:defRPr>
            </a:lvl2pPr>
            <a:lvl3pPr>
              <a:defRPr spc="100">
                <a:solidFill>
                  <a:srgbClr val="000000"/>
                </a:solidFill>
              </a:defRPr>
            </a:lvl3pPr>
            <a:lvl4pPr>
              <a:defRPr spc="100">
                <a:solidFill>
                  <a:srgbClr val="000000"/>
                </a:solidFill>
              </a:defRPr>
            </a:lvl4pPr>
            <a:lvl5pPr>
              <a:defRPr spc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161EC3-4CCF-435F-96B0-FE8CEC856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93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FB20E8-0656-4041-A4D4-E98B403FA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0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spc="100"/>
            </a:lvl1pPr>
            <a:lvl2pPr>
              <a:defRPr sz="2000" spc="100"/>
            </a:lvl2pPr>
            <a:lvl3pPr>
              <a:defRPr sz="1800" spc="100"/>
            </a:lvl3pPr>
            <a:lvl4pPr>
              <a:defRPr sz="1600" spc="100"/>
            </a:lvl4pPr>
            <a:lvl5pPr>
              <a:defRPr sz="1600" spc="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spc="100"/>
            </a:lvl1pPr>
            <a:lvl2pPr>
              <a:defRPr sz="2000" spc="100"/>
            </a:lvl2pPr>
            <a:lvl3pPr>
              <a:defRPr sz="1800" spc="100"/>
            </a:lvl3pPr>
            <a:lvl4pPr>
              <a:defRPr sz="1600" spc="100"/>
            </a:lvl4pPr>
            <a:lvl5pPr>
              <a:defRPr sz="1600" spc="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46DDE4-C1B2-4DAC-8AAB-4156B5533F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29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niversity of Waterlo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822"/>
            <a:ext cx="9153144" cy="5851703"/>
          </a:xfrm>
        </p:spPr>
        <p:txBody>
          <a:bodyPr/>
          <a:lstStyle>
            <a:lvl1pPr marL="457200" indent="-457200">
              <a:buFontTx/>
              <a:buChar char="-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68498B-1677-41F4-B762-574A01C76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35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1040493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343979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6114"/>
            <a:ext cx="3008313" cy="42309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19BB16-75EE-436A-A3EE-4B39DD6EAD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17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242425" cy="6958013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999999"/>
              </a:solidFill>
              <a:latin typeface="Arial" charset="0"/>
              <a:ea typeface="+mn-ea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286" y="5842254"/>
            <a:ext cx="4492752" cy="828548"/>
          </a:xfrm>
        </p:spPr>
        <p:txBody>
          <a:bodyPr/>
          <a:lstStyle>
            <a:lvl1pPr algn="l">
              <a:defRPr sz="1800"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22263" y="324672"/>
            <a:ext cx="3111500" cy="4224528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02025" y="324673"/>
            <a:ext cx="2711450" cy="2068513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89675" y="324670"/>
            <a:ext cx="2625725" cy="6346131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961038" y="2450336"/>
            <a:ext cx="1252437" cy="422046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502025" y="2450336"/>
            <a:ext cx="1385888" cy="422046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30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2263" y="4604038"/>
            <a:ext cx="3111500" cy="2071687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97106363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University of Waterloo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83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3513"/>
            <a:ext cx="8229600" cy="4310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2625" y="6173788"/>
            <a:ext cx="5497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E36D1A7-D496-435A-9139-0538006571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4" r:id="rId2"/>
    <p:sldLayoutId id="2147483695" r:id="rId3"/>
    <p:sldLayoutId id="2147483696" r:id="rId4"/>
    <p:sldLayoutId id="2147483699" r:id="rId5"/>
    <p:sldLayoutId id="2147483697" r:id="rId6"/>
    <p:sldLayoutId id="2147483700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 cap="all" spc="300">
          <a:solidFill>
            <a:schemeClr val="accent1"/>
          </a:solidFill>
          <a:latin typeface="Arial"/>
          <a:ea typeface="MS PGothic" panose="020B0600070205080204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MS PGothic" panose="020B0600070205080204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MS PGothic" panose="020B0600070205080204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MS PGothic" panose="020B0600070205080204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MS PGothic" panose="020B0600070205080204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 spc="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0"/>
        </a:buBlip>
        <a:defRPr sz="2400" kern="1200" spc="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 spc="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 spc="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 spc="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mcalorum@uwaterloo.c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waterloo.ca/web-resources/wcms-users/features-functionality/requeste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mcalorum@uwaterloo.ca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389063"/>
            <a:ext cx="7402512" cy="13620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200" dirty="0" smtClean="0">
                <a:solidFill>
                  <a:schemeClr val="tx2"/>
                </a:solidFill>
                <a:ea typeface="+mj-ea"/>
              </a:rPr>
              <a:t>WCMS </a:t>
            </a:r>
            <a:r>
              <a:rPr lang="en-US" sz="5200" dirty="0" smtClean="0">
                <a:solidFill>
                  <a:schemeClr val="tx2"/>
                </a:solidFill>
                <a:ea typeface="+mj-ea"/>
              </a:rPr>
              <a:t>Publications</a:t>
            </a:r>
            <a:endParaRPr lang="en-US" sz="5200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940279" y="3163888"/>
            <a:ext cx="7683411" cy="24432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dirty="0"/>
              <a:t>Andrew McAlorum</a:t>
            </a:r>
          </a:p>
          <a:p>
            <a:pPr marL="0" indent="0">
              <a:buNone/>
            </a:pPr>
            <a:r>
              <a:rPr lang="en-US" sz="3200" dirty="0"/>
              <a:t>Manager, Web Development and Support</a:t>
            </a:r>
          </a:p>
          <a:p>
            <a:pPr marL="0" indent="0">
              <a:buNone/>
            </a:pPr>
            <a:r>
              <a:rPr lang="en-US" sz="3200" dirty="0"/>
              <a:t>Information Systems &amp; Technology</a:t>
            </a:r>
          </a:p>
          <a:p>
            <a:pPr marL="0" indent="0">
              <a:buNone/>
            </a:pPr>
            <a:r>
              <a:rPr lang="en-US" sz="3200" dirty="0"/>
              <a:t>University of Waterloo </a:t>
            </a:r>
          </a:p>
          <a:p>
            <a:pPr marL="0" indent="0">
              <a:buNone/>
            </a:pPr>
            <a:r>
              <a:rPr lang="en-US" sz="3200" dirty="0"/>
              <a:t>519-888-4567 </a:t>
            </a:r>
            <a:r>
              <a:rPr lang="en-US" sz="3200" dirty="0" smtClean="0"/>
              <a:t>x41135</a:t>
            </a:r>
          </a:p>
          <a:p>
            <a:pPr marL="0" indent="0">
              <a:buNone/>
            </a:pPr>
            <a:r>
              <a:rPr lang="en-CA" sz="3200" dirty="0" smtClean="0">
                <a:hlinkClick r:id="rId2"/>
              </a:rPr>
              <a:t>amcalorum@uwaterloo.ca</a:t>
            </a:r>
            <a:r>
              <a:rPr lang="en-CA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4" y="287338"/>
            <a:ext cx="8004175" cy="752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ea typeface="+mj-ea"/>
              </a:rPr>
              <a:t>Publications capability </a:t>
            </a:r>
            <a:endParaRPr lang="en-US" dirty="0">
              <a:ea typeface="+mj-e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4" y="1370745"/>
            <a:ext cx="8053559" cy="3356529"/>
          </a:xfrm>
        </p:spPr>
      </p:pic>
      <p:sp>
        <p:nvSpPr>
          <p:cNvPr id="11267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682625" y="6173788"/>
            <a:ext cx="59510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uwaterloo.ca/web-resources/wcms-users/features-functionality/requested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Magazines</a:t>
            </a:r>
          </a:p>
          <a:p>
            <a:r>
              <a:rPr lang="en-CA" dirty="0" smtClean="0"/>
              <a:t>Newsletters</a:t>
            </a:r>
          </a:p>
          <a:p>
            <a:r>
              <a:rPr lang="en-CA" dirty="0" smtClean="0"/>
              <a:t>Reports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What are your publication website needs?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5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Waterloo Magazine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Development of the WCMS Publications site template is based off of the Waterloo Magazine</a:t>
            </a:r>
            <a:endParaRPr lang="en-CA" dirty="0"/>
          </a:p>
          <a:p>
            <a:r>
              <a:rPr lang="en-CA" dirty="0" smtClean="0"/>
              <a:t>Mobile-friendly, responsive</a:t>
            </a:r>
          </a:p>
          <a:p>
            <a:r>
              <a:rPr lang="en-CA" dirty="0" smtClean="0"/>
              <a:t>To be launched mid-May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Waterloo Magazine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6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features &amp;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Publish digital versions of articles</a:t>
            </a:r>
          </a:p>
          <a:p>
            <a:r>
              <a:rPr lang="en-CA" dirty="0" smtClean="0"/>
              <a:t>Manage issues and volumes of a digital publication</a:t>
            </a:r>
          </a:p>
          <a:p>
            <a:r>
              <a:rPr lang="en-CA" dirty="0" smtClean="0"/>
              <a:t>Archive older issues </a:t>
            </a:r>
          </a:p>
          <a:p>
            <a:r>
              <a:rPr lang="en-CA" dirty="0" smtClean="0"/>
              <a:t>Publication Sections/Categories</a:t>
            </a:r>
          </a:p>
          <a:p>
            <a:r>
              <a:rPr lang="en-CA" dirty="0" smtClean="0"/>
              <a:t>Basic pages (editorial, about, etc.)</a:t>
            </a:r>
          </a:p>
          <a:p>
            <a:r>
              <a:rPr lang="en-CA" dirty="0" smtClean="0"/>
              <a:t>Featured content</a:t>
            </a:r>
          </a:p>
          <a:p>
            <a:r>
              <a:rPr lang="en-CA" dirty="0" smtClean="0"/>
              <a:t>Events</a:t>
            </a:r>
          </a:p>
          <a:p>
            <a:r>
              <a:rPr lang="en-CA" dirty="0" smtClean="0"/>
              <a:t>Image galleries</a:t>
            </a:r>
          </a:p>
          <a:p>
            <a:r>
              <a:rPr lang="en-CA" dirty="0" smtClean="0"/>
              <a:t>Promotional content</a:t>
            </a:r>
          </a:p>
          <a:p>
            <a:r>
              <a:rPr lang="en-CA" dirty="0" smtClean="0"/>
              <a:t>Social media integration</a:t>
            </a:r>
          </a:p>
          <a:p>
            <a:r>
              <a:rPr lang="en-CA" dirty="0" smtClean="0"/>
              <a:t>University of Waterloo branding and design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WCMS </a:t>
            </a:r>
            <a:r>
              <a:rPr lang="en-CA" dirty="0" smtClean="0"/>
              <a:t>Publications </a:t>
            </a:r>
            <a:r>
              <a:rPr lang="en-CA" dirty="0" smtClean="0"/>
              <a:t>Features &amp; Functionality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0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Standard publication site template (May 11-29)</a:t>
            </a:r>
          </a:p>
          <a:p>
            <a:r>
              <a:rPr lang="en-CA" dirty="0" smtClean="0"/>
              <a:t>Pilot with Office of Advancement’s Report on Giving in June</a:t>
            </a:r>
          </a:p>
          <a:p>
            <a:r>
              <a:rPr lang="en-CA" dirty="0" smtClean="0"/>
              <a:t>Roll out as a service to UW in July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WCMS Publications Rollout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74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14407" y="2966001"/>
            <a:ext cx="6847004" cy="258078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Andrew McAlorum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Manager, Web Development and Support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Systems &amp; Technology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Waterloo 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519-888-4567 x41135</a:t>
            </a:r>
          </a:p>
          <a:p>
            <a:pPr algn="l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amcalorum@uwaterloo.ca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785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University of Waterloo">
      <a:dk1>
        <a:sysClr val="windowText" lastClr="000000"/>
      </a:dk1>
      <a:lt1>
        <a:sysClr val="window" lastClr="FFFFFF"/>
      </a:lt1>
      <a:dk2>
        <a:srgbClr val="757575"/>
      </a:dk2>
      <a:lt2>
        <a:srgbClr val="EEEEEE"/>
      </a:lt2>
      <a:accent1>
        <a:srgbClr val="757575"/>
      </a:accent1>
      <a:accent2>
        <a:srgbClr val="EEEEEE"/>
      </a:accent2>
      <a:accent3>
        <a:srgbClr val="FFD74E"/>
      </a:accent3>
      <a:accent4>
        <a:srgbClr val="C11F42"/>
      </a:accent4>
      <a:accent5>
        <a:srgbClr val="FFFFFF"/>
      </a:accent5>
      <a:accent6>
        <a:srgbClr val="FFFFFF"/>
      </a:accent6>
      <a:hlink>
        <a:srgbClr val="C11F42"/>
      </a:hlink>
      <a:folHlink>
        <a:srgbClr val="7575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waterloo-temporary-template_2</Template>
  <TotalTime>157</TotalTime>
  <Words>164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MS PGothic</vt:lpstr>
      <vt:lpstr>MS PGothic</vt:lpstr>
      <vt:lpstr>Arial</vt:lpstr>
      <vt:lpstr>Calibri</vt:lpstr>
      <vt:lpstr>Times New Roman</vt:lpstr>
      <vt:lpstr>Default Theme</vt:lpstr>
      <vt:lpstr>WCMS Publications</vt:lpstr>
      <vt:lpstr>Publications capability </vt:lpstr>
      <vt:lpstr>Use Cases</vt:lpstr>
      <vt:lpstr>Waterloo Magazine</vt:lpstr>
      <vt:lpstr>features &amp; Functionality</vt:lpstr>
      <vt:lpstr>Timeline</vt:lpstr>
      <vt:lpstr>questions?</vt:lpstr>
    </vt:vector>
  </TitlesOfParts>
  <Company>University of Waterloo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WCMS Publications site template</dc:title>
  <dc:creator>Andrew M</dc:creator>
  <cp:lastModifiedBy>Andrew M</cp:lastModifiedBy>
  <cp:revision>10</cp:revision>
  <dcterms:created xsi:type="dcterms:W3CDTF">2015-04-14T19:18:35Z</dcterms:created>
  <dcterms:modified xsi:type="dcterms:W3CDTF">2015-04-15T21:42:17Z</dcterms:modified>
</cp:coreProperties>
</file>