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8"/>
  </p:notesMasterIdLst>
  <p:sldIdLst>
    <p:sldId id="267" r:id="rId2"/>
    <p:sldId id="257" r:id="rId3"/>
    <p:sldId id="374" r:id="rId4"/>
    <p:sldId id="373" r:id="rId5"/>
    <p:sldId id="366" r:id="rId6"/>
    <p:sldId id="29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s, Janet" initials="JJ" lastIdx="19" clrIdx="0">
    <p:extLst>
      <p:ext uri="{19B8F6BF-5375-455C-9EA6-DF929625EA0E}">
        <p15:presenceInfo xmlns:p15="http://schemas.microsoft.com/office/powerpoint/2012/main" userId="S-1-5-21-1417001333-651377827-839522115-186336" providerId="AD"/>
      </p:ext>
    </p:extLst>
  </p:cmAuthor>
  <p:cmAuthor id="2" name="Ho, Mei-Hui Larissa" initials="HML" lastIdx="1" clrIdx="1">
    <p:extLst>
      <p:ext uri="{19B8F6BF-5375-455C-9EA6-DF929625EA0E}">
        <p15:presenceInfo xmlns:p15="http://schemas.microsoft.com/office/powerpoint/2012/main" userId="S-1-5-21-1417001333-651377827-839522115-7392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B429"/>
    <a:srgbClr val="FFD54F"/>
    <a:srgbClr val="FFEA3D"/>
    <a:srgbClr val="FFFFAA"/>
    <a:srgbClr val="E0249A"/>
    <a:srgbClr val="0073CF"/>
    <a:srgbClr val="57068C"/>
    <a:srgbClr val="FFDB43"/>
    <a:srgbClr val="FDD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 autoAdjust="0"/>
    <p:restoredTop sz="79884" autoAdjust="0"/>
  </p:normalViewPr>
  <p:slideViewPr>
    <p:cSldViewPr snapToGrid="0">
      <p:cViewPr varScale="1">
        <p:scale>
          <a:sx n="92" d="100"/>
          <a:sy n="92" d="100"/>
        </p:scale>
        <p:origin x="208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8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8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/>
              <a:t>2018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Release portal, reporting, and Canadian Common CV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Integrate with: ORCID, UW Scholar, and OFIS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Create proof of concept for UW Space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Communications and promotional materials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Training documentation</a:t>
            </a:r>
          </a:p>
          <a:p>
            <a:pPr lvl="2"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b="1" dirty="0" smtClean="0"/>
              <a:t>    Future phases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Working with vendor to develop product for the Canadian market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700B9-EAB2-4638-A126-15646FDDF4F3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1163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11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700B9-EAB2-4638-A126-15646FDDF4F3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5063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1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5" y="4266824"/>
            <a:ext cx="5112661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5958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D8438B5-1FF6-4E3D-9FF3-5B51D4A9D0AE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396192"/>
            <a:ext cx="4214718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2" y="2184402"/>
            <a:ext cx="4214718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7115" y="1396192"/>
            <a:ext cx="4195094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7115" y="2184402"/>
            <a:ext cx="4195094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256-A9C6-4719-BB37-B43A3828FC69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1CDD-7D97-4BC6-A285-A3561FCCABE0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C6EA-6357-4BAD-8B50-9877AC723D6E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DF6-ABDA-4B5F-9E9F-BB8C4EE8281E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7555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5710" y="6335312"/>
            <a:ext cx="885836" cy="250337"/>
          </a:xfrm>
        </p:spPr>
        <p:txBody>
          <a:bodyPr/>
          <a:lstStyle/>
          <a:p>
            <a:fld id="{87F394EC-B9E4-4779-9DC9-2F60FB6449F2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47556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947556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5300" y="2420360"/>
            <a:ext cx="81534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947556" y="47847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62714" y="495661"/>
            <a:ext cx="4080486" cy="575736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773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9711" y="6335312"/>
            <a:ext cx="885836" cy="250337"/>
          </a:xfrm>
        </p:spPr>
        <p:txBody>
          <a:bodyPr/>
          <a:lstStyle/>
          <a:p>
            <a:fld id="{560E284A-57EB-4BA1-87AD-0B393F3ABC3E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2915434" cy="250337"/>
          </a:xfrm>
        </p:spPr>
        <p:txBody>
          <a:bodyPr/>
          <a:lstStyle/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359727" y="6335312"/>
            <a:ext cx="975205" cy="250337"/>
          </a:xfrm>
        </p:spPr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08708" y="2409026"/>
            <a:ext cx="3713021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40773" y="47847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0774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0774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/>
          <a:p>
            <a:fld id="{54E25D79-922F-4E66-BB34-AEBB67213463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/>
          <a:p>
            <a:fld id="{AF62D33A-B435-4407-80B8-B89A18063A5A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DA819D-30E3-4E15-BFDB-616DC3C719F2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2C6C-A7CB-476E-9D3A-B28F4E40EEEB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0A99CFF-5F21-4FF0-A424-3C8D4390F533}" type="datetime1">
              <a:rPr lang="en-US" smtClean="0"/>
              <a:t>4/17/2018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D9FF-EEAF-4296-8935-D193B1D7D678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2257998" y="1122373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55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91FED5A-0B4B-43C6-8577-D79E78901BC6}" type="datetime1">
              <a:rPr lang="en-US" smtClean="0"/>
              <a:t>4/17/2018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5B27030-899C-46C1-AE8D-D6DDB718588F}" type="datetime1">
              <a:rPr lang="en-US" smtClean="0"/>
              <a:t>4/17/2018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55" y="5680659"/>
            <a:ext cx="2770751" cy="717639"/>
          </a:xfrm>
          <a:prstGeom prst="rect">
            <a:avLst/>
          </a:prstGeom>
        </p:spPr>
      </p:pic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CC9-2967-4F03-AF88-87F7287EE623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81169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06565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CAB96D-318B-466E-A9B5-F2D9A4BE5428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4" y="434111"/>
            <a:ext cx="5284561" cy="895927"/>
          </a:xfrm>
        </p:spPr>
        <p:txBody>
          <a:bodyPr tIns="182880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1709741"/>
            <a:ext cx="7049630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4589466"/>
            <a:ext cx="704963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1EED-B655-4148-8878-57B3B22EB208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392" y="1692454"/>
            <a:ext cx="5200134" cy="133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2" y="3727927"/>
            <a:ext cx="6577965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2" y="4947816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DE6C-71F8-4516-922F-74E48F72A67D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3" y="1413164"/>
            <a:ext cx="4190141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245" y="1413164"/>
            <a:ext cx="4243965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4F3B-6F52-4811-91F9-6D898CEAF84A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827793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4" y="434111"/>
            <a:ext cx="8677297" cy="895927"/>
          </a:xfrm>
          <a:prstGeom prst="rect">
            <a:avLst/>
          </a:prstGeom>
        </p:spPr>
        <p:txBody>
          <a:bodyPr vert="horz" lIns="91440" tIns="9144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1413166"/>
            <a:ext cx="8677297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F2CDAE5-46A2-4684-9414-D81162620EC2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GATEWAY PROJECT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3600" b="0" kern="1200" spc="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18" indent="-288918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22" y="792879"/>
            <a:ext cx="4114682" cy="2727442"/>
          </a:xfrm>
        </p:spPr>
        <p:txBody>
          <a:bodyPr>
            <a:noAutofit/>
          </a:bodyPr>
          <a:lstStyle/>
          <a:p>
            <a:r>
              <a:rPr lang="en-US" sz="4000" dirty="0" smtClean="0">
                <a:cs typeface="Arial" panose="020B0604020202020204" pitchFamily="34" charset="0"/>
              </a:rPr>
              <a:t>myResearch: Researcher profiles and data sharing opportunities</a:t>
            </a:r>
            <a:endParaRPr lang="en-US" sz="3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522" y="3896839"/>
            <a:ext cx="4276169" cy="144178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dirty="0" smtClean="0"/>
              <a:t>Neil McKay</a:t>
            </a:r>
            <a:r>
              <a:rPr lang="en-US" sz="1400" dirty="0"/>
              <a:t> </a:t>
            </a:r>
            <a:r>
              <a:rPr lang="en-US" sz="1400" dirty="0" smtClean="0"/>
              <a:t>-  IST 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Srusht Dastan – Office of Research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Karina Liberati – Office of Research</a:t>
            </a:r>
          </a:p>
          <a:p>
            <a:pPr>
              <a:spcAft>
                <a:spcPts val="0"/>
              </a:spcAft>
            </a:pPr>
            <a:endParaRPr lang="en-US" sz="1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61" y="1039901"/>
            <a:ext cx="4960839" cy="4960839"/>
          </a:xfrm>
          <a:prstGeom prst="rect">
            <a:avLst/>
          </a:prstGeom>
          <a:effectLst>
            <a:softEdge rad="7112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3005692-73BE-493E-93AB-ECD6027A76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205" y="411685"/>
            <a:ext cx="8677297" cy="895927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204" y="1307612"/>
            <a:ext cx="6444875" cy="4940788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What myResearch will offer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Integration</a:t>
            </a:r>
            <a:endParaRPr lang="en-US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Progress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Demo</a:t>
            </a:r>
            <a:endParaRPr lang="en-US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913" y="1372369"/>
            <a:ext cx="842261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Complete </a:t>
            </a:r>
            <a:r>
              <a:rPr lang="en-US" dirty="0"/>
              <a:t>view of faculty members’ research outputs and accomplishments,</a:t>
            </a:r>
          </a:p>
          <a:p>
            <a:pPr marL="285750" indent="-285750">
              <a:lnSpc>
                <a:spcPct val="2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Collaboration with internal and external researchers,</a:t>
            </a:r>
          </a:p>
          <a:p>
            <a:pPr marL="285750" indent="-285750">
              <a:lnSpc>
                <a:spcPct val="2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n-depth </a:t>
            </a:r>
            <a:r>
              <a:rPr lang="en-US" dirty="0"/>
              <a:t>reporting and analytics </a:t>
            </a:r>
            <a:endParaRPr lang="en-US" dirty="0" smtClean="0"/>
          </a:p>
          <a:p>
            <a:pPr marL="285750" indent="-285750">
              <a:lnSpc>
                <a:spcPct val="2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ntegration with campus systems via APIs </a:t>
            </a:r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4913" y="533309"/>
            <a:ext cx="8091582" cy="622540"/>
          </a:xfrm>
        </p:spPr>
        <p:txBody>
          <a:bodyPr>
            <a:noAutofit/>
          </a:bodyPr>
          <a:lstStyle/>
          <a:p>
            <a:r>
              <a:rPr lang="en-US" sz="3600" dirty="0" smtClean="0">
                <a:ea typeface="ＭＳ Ｐゴシック" pitchFamily="34" charset="-128"/>
                <a:cs typeface="Arial"/>
              </a:rPr>
              <a:t>What myResearch will offer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(systems and some processes)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208322" y="1211997"/>
            <a:ext cx="1438275" cy="902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Scopus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29854" y="1666470"/>
            <a:ext cx="1494720" cy="719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Refinement Service</a:t>
            </a:r>
            <a:endParaRPr lang="en-CA" sz="1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  <a:endCxn id="27" idx="0"/>
          </p:cNvCxnSpPr>
          <p:nvPr/>
        </p:nvCxnSpPr>
        <p:spPr>
          <a:xfrm flipH="1">
            <a:off x="5303131" y="1982030"/>
            <a:ext cx="2115821" cy="13221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27" idx="3"/>
          </p:cNvCxnSpPr>
          <p:nvPr/>
        </p:nvCxnSpPr>
        <p:spPr>
          <a:xfrm flipH="1">
            <a:off x="4208962" y="2026440"/>
            <a:ext cx="420892" cy="67083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511865" y="3064188"/>
            <a:ext cx="1565335" cy="1019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Additional Publication Sources</a:t>
            </a:r>
            <a:endParaRPr lang="en-CA" sz="12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9" idx="2"/>
            <a:endCxn id="27" idx="0"/>
          </p:cNvCxnSpPr>
          <p:nvPr/>
        </p:nvCxnSpPr>
        <p:spPr>
          <a:xfrm flipH="1" flipV="1">
            <a:off x="5303131" y="3304201"/>
            <a:ext cx="1208734" cy="2695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8" idx="6"/>
          </p:cNvCxnSpPr>
          <p:nvPr/>
        </p:nvCxnSpPr>
        <p:spPr>
          <a:xfrm flipH="1">
            <a:off x="6124574" y="1663072"/>
            <a:ext cx="1083748" cy="3633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26"/>
          <p:cNvSpPr/>
          <p:nvPr/>
        </p:nvSpPr>
        <p:spPr>
          <a:xfrm>
            <a:off x="3112966" y="2618910"/>
            <a:ext cx="2191992" cy="13705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myResearch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87014" y="3064188"/>
            <a:ext cx="1613534" cy="785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Publication Approval (Library)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97152" y="4248987"/>
            <a:ext cx="2152650" cy="1019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myResearch</a:t>
            </a:r>
            <a:r>
              <a:rPr lang="en-US" sz="1200" dirty="0" smtClean="0">
                <a:solidFill>
                  <a:schemeClr val="tx1"/>
                </a:solidFill>
              </a:rPr>
              <a:t> Profile Website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105032" y="5220435"/>
            <a:ext cx="1872000" cy="846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OFIS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UWScholar</a:t>
            </a: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8923" y="1368390"/>
            <a:ext cx="1656109" cy="785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HR (</a:t>
            </a:r>
            <a:r>
              <a:rPr lang="en-US" sz="1200" dirty="0" err="1" smtClean="0">
                <a:solidFill>
                  <a:schemeClr val="tx1"/>
                </a:solidFill>
              </a:rPr>
              <a:t>Peoplesoft</a:t>
            </a:r>
            <a:r>
              <a:rPr lang="en-US" sz="1200" dirty="0" smtClean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Workday)</a:t>
            </a:r>
            <a:endParaRPr lang="en-CA" sz="1200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40" idx="5"/>
            <a:endCxn id="27" idx="2"/>
          </p:cNvCxnSpPr>
          <p:nvPr/>
        </p:nvCxnSpPr>
        <p:spPr>
          <a:xfrm>
            <a:off x="1862500" y="2038534"/>
            <a:ext cx="1257265" cy="126566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7119611" y="4409187"/>
            <a:ext cx="1281439" cy="834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UW Space</a:t>
            </a:r>
            <a:endParaRPr lang="en-CA" sz="1200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>
            <a:endCxn id="46" idx="1"/>
          </p:cNvCxnSpPr>
          <p:nvPr/>
        </p:nvCxnSpPr>
        <p:spPr>
          <a:xfrm>
            <a:off x="4733299" y="3295756"/>
            <a:ext cx="2573974" cy="12356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4659635" y="5208291"/>
            <a:ext cx="2000272" cy="8182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???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Integration Opportunities</a:t>
            </a:r>
            <a:endParaRPr lang="en-CA" sz="1400" dirty="0">
              <a:solidFill>
                <a:schemeClr val="tx1"/>
              </a:solidFill>
            </a:endParaRPr>
          </a:p>
        </p:txBody>
      </p:sp>
      <p:cxnSp>
        <p:nvCxnSpPr>
          <p:cNvPr id="73" name="Straight Arrow Connector 72"/>
          <p:cNvCxnSpPr>
            <a:stCxn id="27" idx="1"/>
            <a:endCxn id="39" idx="0"/>
          </p:cNvCxnSpPr>
          <p:nvPr/>
        </p:nvCxnSpPr>
        <p:spPr>
          <a:xfrm flipH="1">
            <a:off x="3041032" y="3988033"/>
            <a:ext cx="1167930" cy="123240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7" idx="1"/>
            <a:endCxn id="50" idx="0"/>
          </p:cNvCxnSpPr>
          <p:nvPr/>
        </p:nvCxnSpPr>
        <p:spPr>
          <a:xfrm>
            <a:off x="4208962" y="3988033"/>
            <a:ext cx="1450809" cy="122025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419414" y="4248987"/>
            <a:ext cx="1649296" cy="5095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API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765384" y="2217250"/>
            <a:ext cx="1269489" cy="5889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Data for ~1800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Profiles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882646" y="2357798"/>
            <a:ext cx="1458213" cy="5095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~70,000 </a:t>
            </a:r>
            <a:r>
              <a:rPr lang="en-US" sz="1400" dirty="0" smtClean="0">
                <a:solidFill>
                  <a:schemeClr val="tx1"/>
                </a:solidFill>
              </a:rPr>
              <a:t>publications</a:t>
            </a:r>
            <a:endParaRPr lang="en-CA" sz="1400" dirty="0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>
            <a:endCxn id="38" idx="7"/>
          </p:cNvCxnSpPr>
          <p:nvPr/>
        </p:nvCxnSpPr>
        <p:spPr>
          <a:xfrm flipH="1">
            <a:off x="2134554" y="3799270"/>
            <a:ext cx="1565714" cy="5989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7" idx="2"/>
            <a:endCxn id="37" idx="6"/>
          </p:cNvCxnSpPr>
          <p:nvPr/>
        </p:nvCxnSpPr>
        <p:spPr>
          <a:xfrm flipH="1">
            <a:off x="2700548" y="3304201"/>
            <a:ext cx="419217" cy="152549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9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4913" y="533309"/>
            <a:ext cx="8091582" cy="622540"/>
          </a:xfrm>
        </p:spPr>
        <p:txBody>
          <a:bodyPr>
            <a:noAutofit/>
          </a:bodyPr>
          <a:lstStyle/>
          <a:p>
            <a:r>
              <a:rPr lang="en-US" sz="3600" dirty="0">
                <a:ea typeface="ＭＳ Ｐゴシック" pitchFamily="34" charset="-128"/>
                <a:cs typeface="Arial"/>
              </a:rPr>
              <a:t>Progress </a:t>
            </a:r>
            <a:r>
              <a:rPr lang="en-US" sz="3600" dirty="0" smtClean="0">
                <a:ea typeface="ＭＳ Ｐゴシック" pitchFamily="34" charset="-128"/>
                <a:cs typeface="Arial"/>
              </a:rPr>
              <a:t>to date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94913" y="1387366"/>
            <a:ext cx="8091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endParaRPr lang="en-US" sz="2100" dirty="0"/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sp>
        <p:nvSpPr>
          <p:cNvPr id="11" name="TextBox 10"/>
          <p:cNvSpPr txBox="1"/>
          <p:nvPr/>
        </p:nvSpPr>
        <p:spPr>
          <a:xfrm>
            <a:off x="194912" y="1387366"/>
            <a:ext cx="86544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Conducted outreach and consultation activities including: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</a:t>
            </a:r>
            <a:r>
              <a:rPr lang="en-US" sz="1600" dirty="0" smtClean="0"/>
              <a:t>mplementing a researcher survey focused on gathering requirements (done in 2015 before the RFP was completed),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forming an advisory group with representatives from each faculty and affected academic support units,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keeping ADRs abreast of the project at monthly meetings,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ollaborating with UCIST, Library, ADRs, Bibliometric Working Group, and Media Relations,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publishing articles </a:t>
            </a:r>
            <a:r>
              <a:rPr lang="en-US" sz="1600" dirty="0"/>
              <a:t>about the project </a:t>
            </a:r>
            <a:r>
              <a:rPr lang="en-US" sz="1600" dirty="0" smtClean="0"/>
              <a:t>in the Daily Bulletin, and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onducting faculty focus group meetings.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Created communications and training plans </a:t>
            </a:r>
          </a:p>
          <a:p>
            <a:pPr lvl="1">
              <a:spcAft>
                <a:spcPts val="1200"/>
              </a:spcAft>
            </a:pP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4x3" id="{BA8D503C-C11A-9648-BFE2-F41EE48FC381}" vid="{57895F78-9C0E-DA4A-9824-24573322C3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uwaterloo_4x3</Template>
  <TotalTime>5153</TotalTime>
  <Words>263</Words>
  <Application>Microsoft Office PowerPoint</Application>
  <PresentationFormat>On-screen Show (4:3)</PresentationFormat>
  <Paragraphs>62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Ｐゴシック</vt:lpstr>
      <vt:lpstr>Arial</vt:lpstr>
      <vt:lpstr>Calibri</vt:lpstr>
      <vt:lpstr>Georgia</vt:lpstr>
      <vt:lpstr>Impact</vt:lpstr>
      <vt:lpstr>Verdana</vt:lpstr>
      <vt:lpstr>Wingdings</vt:lpstr>
      <vt:lpstr>UofWaterloo_WhiteBkgrd</vt:lpstr>
      <vt:lpstr>myResearch: Researcher profiles and data sharing opportunities</vt:lpstr>
      <vt:lpstr>Agenda</vt:lpstr>
      <vt:lpstr>What myResearch will offer</vt:lpstr>
      <vt:lpstr>Integration (systems and some processes)</vt:lpstr>
      <vt:lpstr>Progress to date</vt:lpstr>
      <vt:lpstr>PowerPoint Presentation</vt:lpstr>
    </vt:vector>
  </TitlesOfParts>
  <Company>University of Waterloo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THIS SPACE HERE</dc:title>
  <dc:creator>Mei-Hui Larissa Ho</dc:creator>
  <cp:lastModifiedBy>Neil McKay</cp:lastModifiedBy>
  <cp:revision>615</cp:revision>
  <dcterms:created xsi:type="dcterms:W3CDTF">2017-05-12T12:48:31Z</dcterms:created>
  <dcterms:modified xsi:type="dcterms:W3CDTF">2018-04-17T12:39:42Z</dcterms:modified>
</cp:coreProperties>
</file>