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TT Firs Neue" charset="1" panose="02000503030000020004"/>
      <p:regular r:id="rId19"/>
    </p:embeddedFont>
    <p:embeddedFont>
      <p:font typeface="Telegraf" charset="1" panose="00000500000000000000"/>
      <p:regular r:id="rId20"/>
    </p:embeddedFont>
    <p:embeddedFont>
      <p:font typeface="Poppins" charset="1" panose="000005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8040" y="3014041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95626" y="2357714"/>
            <a:ext cx="16006149" cy="5152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60"/>
              </a:lnSpc>
            </a:pPr>
            <a:r>
              <a:rPr lang="en-US" sz="8761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From Topology to de Rham Cohomology: </a:t>
            </a:r>
          </a:p>
          <a:p>
            <a:pPr algn="l">
              <a:lnSpc>
                <a:spcPts val="8060"/>
              </a:lnSpc>
            </a:pPr>
            <a:r>
              <a:rPr lang="en-US" sz="8761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An Introduction to Smooth Manifolds and Differential Forms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1209002" y="8219030"/>
            <a:ext cx="99335" cy="90980"/>
            <a:chOff x="0" y="0"/>
            <a:chExt cx="88744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87440" cy="812800"/>
            </a:xfrm>
            <a:custGeom>
              <a:avLst/>
              <a:gdLst/>
              <a:ahLst/>
              <a:cxnLst/>
              <a:rect r="r" b="b" t="t" l="l"/>
              <a:pathLst>
                <a:path h="812800" w="887440">
                  <a:moveTo>
                    <a:pt x="443720" y="0"/>
                  </a:moveTo>
                  <a:cubicBezTo>
                    <a:pt x="198660" y="0"/>
                    <a:pt x="0" y="181951"/>
                    <a:pt x="0" y="406400"/>
                  </a:cubicBezTo>
                  <a:cubicBezTo>
                    <a:pt x="0" y="630849"/>
                    <a:pt x="198660" y="812800"/>
                    <a:pt x="443720" y="812800"/>
                  </a:cubicBezTo>
                  <a:cubicBezTo>
                    <a:pt x="688780" y="812800"/>
                    <a:pt x="887440" y="630849"/>
                    <a:pt x="887440" y="406400"/>
                  </a:cubicBezTo>
                  <a:cubicBezTo>
                    <a:pt x="887440" y="181951"/>
                    <a:pt x="688780" y="0"/>
                    <a:pt x="44372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83197" y="28575"/>
              <a:ext cx="721045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209002" y="7605474"/>
            <a:ext cx="2308288" cy="372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4884FC"/>
                </a:solidFill>
                <a:latin typeface="TT Firs Neue"/>
                <a:ea typeface="TT Firs Neue"/>
                <a:cs typeface="TT Firs Neue"/>
                <a:sym typeface="TT Firs Neue"/>
              </a:rPr>
              <a:t>Presented by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98700" y="8045847"/>
            <a:ext cx="2861433" cy="335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Ilmie Abeywardane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1 of 13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367099" y="2137301"/>
            <a:ext cx="13553802" cy="5182336"/>
          </a:xfrm>
          <a:custGeom>
            <a:avLst/>
            <a:gdLst/>
            <a:ahLst/>
            <a:cxnLst/>
            <a:rect r="r" b="b" t="t" l="l"/>
            <a:pathLst>
              <a:path h="5182336" w="13553802">
                <a:moveTo>
                  <a:pt x="0" y="0"/>
                </a:moveTo>
                <a:lnTo>
                  <a:pt x="13553802" y="0"/>
                </a:lnTo>
                <a:lnTo>
                  <a:pt x="13553802" y="5182336"/>
                </a:lnTo>
                <a:lnTo>
                  <a:pt x="0" y="5182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275278" y="7194521"/>
            <a:ext cx="10058715" cy="2151945"/>
          </a:xfrm>
          <a:custGeom>
            <a:avLst/>
            <a:gdLst/>
            <a:ahLst/>
            <a:cxnLst/>
            <a:rect r="r" b="b" t="t" l="l"/>
            <a:pathLst>
              <a:path h="2151945" w="10058715">
                <a:moveTo>
                  <a:pt x="0" y="0"/>
                </a:moveTo>
                <a:lnTo>
                  <a:pt x="10058715" y="0"/>
                </a:lnTo>
                <a:lnTo>
                  <a:pt x="10058715" y="2151945"/>
                </a:lnTo>
                <a:lnTo>
                  <a:pt x="0" y="2151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0" y="1384074"/>
            <a:ext cx="8115300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540"/>
              </a:lnSpc>
            </a:pPr>
            <a:r>
              <a:rPr lang="en-US" sz="10369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The exterior derivative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Abeywardane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10 of 13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677450" y="2599992"/>
            <a:ext cx="10581850" cy="2548900"/>
          </a:xfrm>
          <a:custGeom>
            <a:avLst/>
            <a:gdLst/>
            <a:ahLst/>
            <a:cxnLst/>
            <a:rect r="r" b="b" t="t" l="l"/>
            <a:pathLst>
              <a:path h="2548900" w="10581850">
                <a:moveTo>
                  <a:pt x="0" y="0"/>
                </a:moveTo>
                <a:lnTo>
                  <a:pt x="10581850" y="0"/>
                </a:lnTo>
                <a:lnTo>
                  <a:pt x="10581850" y="2548900"/>
                </a:lnTo>
                <a:lnTo>
                  <a:pt x="0" y="2548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34519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808118" y="5600114"/>
            <a:ext cx="14671764" cy="2340281"/>
          </a:xfrm>
          <a:custGeom>
            <a:avLst/>
            <a:gdLst/>
            <a:ahLst/>
            <a:cxnLst/>
            <a:rect r="r" b="b" t="t" l="l"/>
            <a:pathLst>
              <a:path h="2340281" w="14671764">
                <a:moveTo>
                  <a:pt x="0" y="0"/>
                </a:moveTo>
                <a:lnTo>
                  <a:pt x="14671764" y="0"/>
                </a:lnTo>
                <a:lnTo>
                  <a:pt x="14671764" y="2340281"/>
                </a:lnTo>
                <a:lnTo>
                  <a:pt x="0" y="23402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55953" y="1906337"/>
            <a:ext cx="8288047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Stokes’ theorem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42511" y="2205657"/>
            <a:ext cx="1546738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Series 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42511" y="4436423"/>
            <a:ext cx="1546738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Series 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11 of 13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250760" y="3615804"/>
            <a:ext cx="10200391" cy="2150082"/>
          </a:xfrm>
          <a:custGeom>
            <a:avLst/>
            <a:gdLst/>
            <a:ahLst/>
            <a:cxnLst/>
            <a:rect r="r" b="b" t="t" l="l"/>
            <a:pathLst>
              <a:path h="2150082" w="10200391">
                <a:moveTo>
                  <a:pt x="0" y="0"/>
                </a:moveTo>
                <a:lnTo>
                  <a:pt x="10200391" y="0"/>
                </a:lnTo>
                <a:lnTo>
                  <a:pt x="10200391" y="2150082"/>
                </a:lnTo>
                <a:lnTo>
                  <a:pt x="0" y="2150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250760" y="5688004"/>
            <a:ext cx="10881542" cy="2792100"/>
          </a:xfrm>
          <a:custGeom>
            <a:avLst/>
            <a:gdLst/>
            <a:ahLst/>
            <a:cxnLst/>
            <a:rect r="r" b="b" t="t" l="l"/>
            <a:pathLst>
              <a:path h="2792100" w="10881542">
                <a:moveTo>
                  <a:pt x="0" y="0"/>
                </a:moveTo>
                <a:lnTo>
                  <a:pt x="10881542" y="0"/>
                </a:lnTo>
                <a:lnTo>
                  <a:pt x="10881542" y="2792100"/>
                </a:lnTo>
                <a:lnTo>
                  <a:pt x="0" y="2792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2313601"/>
            <a:ext cx="13842068" cy="130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de Rham cohomology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12 of 13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6519" y="3340268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107406" y="-887051"/>
            <a:ext cx="4581255" cy="4114800"/>
          </a:xfrm>
          <a:custGeom>
            <a:avLst/>
            <a:gdLst/>
            <a:ahLst/>
            <a:cxnLst/>
            <a:rect r="r" b="b" t="t" l="l"/>
            <a:pathLst>
              <a:path h="4114800" w="4581255">
                <a:moveTo>
                  <a:pt x="0" y="0"/>
                </a:moveTo>
                <a:lnTo>
                  <a:pt x="4581255" y="0"/>
                </a:lnTo>
                <a:lnTo>
                  <a:pt x="45812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326763"/>
            <a:ext cx="8012430" cy="4401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81"/>
              </a:lnSpc>
            </a:pPr>
            <a:r>
              <a:rPr lang="en-US" sz="18241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Thank</a:t>
            </a:r>
          </a:p>
          <a:p>
            <a:pPr algn="l">
              <a:lnSpc>
                <a:spcPts val="16781"/>
              </a:lnSpc>
            </a:pPr>
            <a:r>
              <a:rPr lang="en-US" sz="18241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You!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10800000">
            <a:off x="15039823" y="5397668"/>
            <a:ext cx="803752" cy="803752"/>
          </a:xfrm>
          <a:custGeom>
            <a:avLst/>
            <a:gdLst/>
            <a:ahLst/>
            <a:cxnLst/>
            <a:rect r="r" b="b" t="t" l="l"/>
            <a:pathLst>
              <a:path h="803752" w="803752">
                <a:moveTo>
                  <a:pt x="0" y="0"/>
                </a:moveTo>
                <a:lnTo>
                  <a:pt x="803752" y="0"/>
                </a:lnTo>
                <a:lnTo>
                  <a:pt x="803752" y="803751"/>
                </a:lnTo>
                <a:lnTo>
                  <a:pt x="0" y="8037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5265582" y="728722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209002" y="8654117"/>
            <a:ext cx="99335" cy="90980"/>
            <a:chOff x="0" y="0"/>
            <a:chExt cx="88744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87440" cy="812800"/>
            </a:xfrm>
            <a:custGeom>
              <a:avLst/>
              <a:gdLst/>
              <a:ahLst/>
              <a:cxnLst/>
              <a:rect r="r" b="b" t="t" l="l"/>
              <a:pathLst>
                <a:path h="812800" w="887440">
                  <a:moveTo>
                    <a:pt x="443720" y="0"/>
                  </a:moveTo>
                  <a:cubicBezTo>
                    <a:pt x="198660" y="0"/>
                    <a:pt x="0" y="181951"/>
                    <a:pt x="0" y="406400"/>
                  </a:cubicBezTo>
                  <a:cubicBezTo>
                    <a:pt x="0" y="630849"/>
                    <a:pt x="198660" y="812800"/>
                    <a:pt x="443720" y="812800"/>
                  </a:cubicBezTo>
                  <a:cubicBezTo>
                    <a:pt x="688780" y="812800"/>
                    <a:pt x="887440" y="630849"/>
                    <a:pt x="887440" y="406400"/>
                  </a:cubicBezTo>
                  <a:cubicBezTo>
                    <a:pt x="887440" y="181951"/>
                    <a:pt x="688780" y="0"/>
                    <a:pt x="44372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83197" y="28575"/>
              <a:ext cx="721045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209002" y="8040561"/>
            <a:ext cx="2308288" cy="372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4884FC"/>
                </a:solidFill>
                <a:latin typeface="TT Firs Neue"/>
                <a:ea typeface="TT Firs Neue"/>
                <a:cs typeface="TT Firs Neue"/>
                <a:sym typeface="TT Firs Neue"/>
              </a:rPr>
              <a:t>Presented by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498700" y="8480933"/>
            <a:ext cx="2861433" cy="335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Ilmie Abeywardane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13 of 13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54258" y="2056330"/>
            <a:ext cx="6615983" cy="6410520"/>
            <a:chOff x="0" y="0"/>
            <a:chExt cx="989970" cy="9592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9970" cy="959226"/>
            </a:xfrm>
            <a:custGeom>
              <a:avLst/>
              <a:gdLst/>
              <a:ahLst/>
              <a:cxnLst/>
              <a:rect r="r" b="b" t="t" l="l"/>
              <a:pathLst>
                <a:path h="959226" w="989970">
                  <a:moveTo>
                    <a:pt x="33935" y="0"/>
                  </a:moveTo>
                  <a:lnTo>
                    <a:pt x="956035" y="0"/>
                  </a:lnTo>
                  <a:cubicBezTo>
                    <a:pt x="974777" y="0"/>
                    <a:pt x="989970" y="15193"/>
                    <a:pt x="989970" y="33935"/>
                  </a:cubicBezTo>
                  <a:lnTo>
                    <a:pt x="989970" y="925291"/>
                  </a:lnTo>
                  <a:cubicBezTo>
                    <a:pt x="989970" y="934291"/>
                    <a:pt x="986395" y="942923"/>
                    <a:pt x="980031" y="949287"/>
                  </a:cubicBezTo>
                  <a:cubicBezTo>
                    <a:pt x="973667" y="955651"/>
                    <a:pt x="965035" y="959226"/>
                    <a:pt x="956035" y="959226"/>
                  </a:cubicBezTo>
                  <a:lnTo>
                    <a:pt x="33935" y="959226"/>
                  </a:lnTo>
                  <a:cubicBezTo>
                    <a:pt x="24935" y="959226"/>
                    <a:pt x="16304" y="955651"/>
                    <a:pt x="9939" y="949287"/>
                  </a:cubicBezTo>
                  <a:cubicBezTo>
                    <a:pt x="3575" y="942923"/>
                    <a:pt x="0" y="934291"/>
                    <a:pt x="0" y="925291"/>
                  </a:cubicBezTo>
                  <a:lnTo>
                    <a:pt x="0" y="33935"/>
                  </a:lnTo>
                  <a:cubicBezTo>
                    <a:pt x="0" y="24935"/>
                    <a:pt x="3575" y="16304"/>
                    <a:pt x="9939" y="9939"/>
                  </a:cubicBezTo>
                  <a:cubicBezTo>
                    <a:pt x="16304" y="3575"/>
                    <a:pt x="24935" y="0"/>
                    <a:pt x="33935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602" r="0" b="-1602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716519" y="4842267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7272627" y="6084687"/>
            <a:ext cx="9343796" cy="2588188"/>
          </a:xfrm>
          <a:custGeom>
            <a:avLst/>
            <a:gdLst/>
            <a:ahLst/>
            <a:cxnLst/>
            <a:rect r="r" b="b" t="t" l="l"/>
            <a:pathLst>
              <a:path h="2588188" w="9343796">
                <a:moveTo>
                  <a:pt x="0" y="0"/>
                </a:moveTo>
                <a:lnTo>
                  <a:pt x="9343796" y="0"/>
                </a:lnTo>
                <a:lnTo>
                  <a:pt x="9343796" y="2588188"/>
                </a:lnTo>
                <a:lnTo>
                  <a:pt x="0" y="25881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386775" y="2313601"/>
            <a:ext cx="8534073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What is topology?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319076" y="4946348"/>
            <a:ext cx="8932063" cy="1399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4D4D4D"/>
                </a:solidFill>
                <a:latin typeface="Telegraf"/>
                <a:ea typeface="Telegraf"/>
                <a:cs typeface="Telegraf"/>
                <a:sym typeface="Telegraf"/>
              </a:rPr>
              <a:t>Topology is the study of properties of spaces that are preserved under continuous deformations, such as stretching, bending, and twisting, but</a:t>
            </a:r>
            <a:r>
              <a:rPr lang="en-US" sz="2000">
                <a:solidFill>
                  <a:srgbClr val="4D4D4D"/>
                </a:solidFill>
                <a:latin typeface="Telegraf"/>
                <a:ea typeface="Telegraf"/>
                <a:cs typeface="Telegraf"/>
                <a:sym typeface="Telegraf"/>
              </a:rPr>
              <a:t> not under tearing.</a:t>
            </a:r>
          </a:p>
          <a:p>
            <a:pPr algn="l">
              <a:lnSpc>
                <a:spcPts val="252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2 of 13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40373" y="9452193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Abeywardane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932408" y="5820326"/>
            <a:ext cx="2549130" cy="784945"/>
            <a:chOff x="0" y="0"/>
            <a:chExt cx="671376" cy="2067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1376" cy="206735"/>
            </a:xfrm>
            <a:custGeom>
              <a:avLst/>
              <a:gdLst/>
              <a:ahLst/>
              <a:cxnLst/>
              <a:rect r="r" b="b" t="t" l="l"/>
              <a:pathLst>
                <a:path h="206735" w="671376">
                  <a:moveTo>
                    <a:pt x="103367" y="0"/>
                  </a:moveTo>
                  <a:lnTo>
                    <a:pt x="568009" y="0"/>
                  </a:lnTo>
                  <a:cubicBezTo>
                    <a:pt x="595423" y="0"/>
                    <a:pt x="621715" y="10890"/>
                    <a:pt x="641100" y="30276"/>
                  </a:cubicBezTo>
                  <a:cubicBezTo>
                    <a:pt x="660485" y="49661"/>
                    <a:pt x="671376" y="75953"/>
                    <a:pt x="671376" y="103367"/>
                  </a:cubicBezTo>
                  <a:lnTo>
                    <a:pt x="671376" y="103367"/>
                  </a:lnTo>
                  <a:cubicBezTo>
                    <a:pt x="671376" y="130782"/>
                    <a:pt x="660485" y="157074"/>
                    <a:pt x="641100" y="176459"/>
                  </a:cubicBezTo>
                  <a:cubicBezTo>
                    <a:pt x="621715" y="195844"/>
                    <a:pt x="595423" y="206735"/>
                    <a:pt x="568009" y="206735"/>
                  </a:cubicBezTo>
                  <a:lnTo>
                    <a:pt x="103367" y="206735"/>
                  </a:lnTo>
                  <a:cubicBezTo>
                    <a:pt x="75953" y="206735"/>
                    <a:pt x="49661" y="195844"/>
                    <a:pt x="30276" y="176459"/>
                  </a:cubicBezTo>
                  <a:cubicBezTo>
                    <a:pt x="10890" y="157074"/>
                    <a:pt x="0" y="130782"/>
                    <a:pt x="0" y="103367"/>
                  </a:cubicBezTo>
                  <a:lnTo>
                    <a:pt x="0" y="103367"/>
                  </a:lnTo>
                  <a:cubicBezTo>
                    <a:pt x="0" y="75953"/>
                    <a:pt x="10890" y="49661"/>
                    <a:pt x="30276" y="30276"/>
                  </a:cubicBezTo>
                  <a:cubicBezTo>
                    <a:pt x="49661" y="10890"/>
                    <a:pt x="75953" y="0"/>
                    <a:pt x="103367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71376" cy="235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872793" y="2492882"/>
            <a:ext cx="2858537" cy="784945"/>
            <a:chOff x="0" y="0"/>
            <a:chExt cx="752866" cy="20673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52866" cy="206735"/>
            </a:xfrm>
            <a:custGeom>
              <a:avLst/>
              <a:gdLst/>
              <a:ahLst/>
              <a:cxnLst/>
              <a:rect r="r" b="b" t="t" l="l"/>
              <a:pathLst>
                <a:path h="206735" w="752866">
                  <a:moveTo>
                    <a:pt x="103367" y="0"/>
                  </a:moveTo>
                  <a:lnTo>
                    <a:pt x="649498" y="0"/>
                  </a:lnTo>
                  <a:cubicBezTo>
                    <a:pt x="676913" y="0"/>
                    <a:pt x="703205" y="10890"/>
                    <a:pt x="722590" y="30276"/>
                  </a:cubicBezTo>
                  <a:cubicBezTo>
                    <a:pt x="741975" y="49661"/>
                    <a:pt x="752866" y="75953"/>
                    <a:pt x="752866" y="103367"/>
                  </a:cubicBezTo>
                  <a:lnTo>
                    <a:pt x="752866" y="103367"/>
                  </a:lnTo>
                  <a:cubicBezTo>
                    <a:pt x="752866" y="130782"/>
                    <a:pt x="741975" y="157074"/>
                    <a:pt x="722590" y="176459"/>
                  </a:cubicBezTo>
                  <a:cubicBezTo>
                    <a:pt x="703205" y="195844"/>
                    <a:pt x="676913" y="206735"/>
                    <a:pt x="649498" y="206735"/>
                  </a:cubicBezTo>
                  <a:lnTo>
                    <a:pt x="103367" y="206735"/>
                  </a:lnTo>
                  <a:cubicBezTo>
                    <a:pt x="75953" y="206735"/>
                    <a:pt x="49661" y="195844"/>
                    <a:pt x="30276" y="176459"/>
                  </a:cubicBezTo>
                  <a:cubicBezTo>
                    <a:pt x="10890" y="157074"/>
                    <a:pt x="0" y="130782"/>
                    <a:pt x="0" y="103367"/>
                  </a:cubicBezTo>
                  <a:lnTo>
                    <a:pt x="0" y="103367"/>
                  </a:lnTo>
                  <a:cubicBezTo>
                    <a:pt x="0" y="75953"/>
                    <a:pt x="10890" y="49661"/>
                    <a:pt x="30276" y="30276"/>
                  </a:cubicBezTo>
                  <a:cubicBezTo>
                    <a:pt x="49661" y="10890"/>
                    <a:pt x="75953" y="0"/>
                    <a:pt x="103367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752866" cy="235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7389096" y="3609029"/>
            <a:ext cx="10411510" cy="1161064"/>
          </a:xfrm>
          <a:custGeom>
            <a:avLst/>
            <a:gdLst/>
            <a:ahLst/>
            <a:cxnLst/>
            <a:rect r="r" b="b" t="t" l="l"/>
            <a:pathLst>
              <a:path h="1161064" w="10411510">
                <a:moveTo>
                  <a:pt x="0" y="0"/>
                </a:moveTo>
                <a:lnTo>
                  <a:pt x="10411510" y="0"/>
                </a:lnTo>
                <a:lnTo>
                  <a:pt x="10411510" y="1161064"/>
                </a:lnTo>
                <a:lnTo>
                  <a:pt x="0" y="1161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250760" y="6814821"/>
            <a:ext cx="10450547" cy="2213940"/>
          </a:xfrm>
          <a:custGeom>
            <a:avLst/>
            <a:gdLst/>
            <a:ahLst/>
            <a:cxnLst/>
            <a:rect r="r" b="b" t="t" l="l"/>
            <a:pathLst>
              <a:path h="2213940" w="10450547">
                <a:moveTo>
                  <a:pt x="0" y="0"/>
                </a:moveTo>
                <a:lnTo>
                  <a:pt x="10450547" y="0"/>
                </a:lnTo>
                <a:lnTo>
                  <a:pt x="10450547" y="2213940"/>
                </a:lnTo>
                <a:lnTo>
                  <a:pt x="0" y="2213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25229" y="1886365"/>
            <a:ext cx="6786045" cy="3721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Open sets &amp; continuity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062931" y="6015631"/>
            <a:ext cx="2288086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Continuity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46128" y="2688187"/>
            <a:ext cx="251186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Open sets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Abeywardane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3 of 13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9524" y="5295972"/>
            <a:ext cx="5545539" cy="784945"/>
            <a:chOff x="0" y="0"/>
            <a:chExt cx="1460554" cy="2067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60553" cy="206735"/>
            </a:xfrm>
            <a:custGeom>
              <a:avLst/>
              <a:gdLst/>
              <a:ahLst/>
              <a:cxnLst/>
              <a:rect r="r" b="b" t="t" l="l"/>
              <a:pathLst>
                <a:path h="206735" w="1460553">
                  <a:moveTo>
                    <a:pt x="103367" y="0"/>
                  </a:moveTo>
                  <a:lnTo>
                    <a:pt x="1357186" y="0"/>
                  </a:lnTo>
                  <a:cubicBezTo>
                    <a:pt x="1384601" y="0"/>
                    <a:pt x="1410893" y="10890"/>
                    <a:pt x="1430278" y="30276"/>
                  </a:cubicBezTo>
                  <a:cubicBezTo>
                    <a:pt x="1449663" y="49661"/>
                    <a:pt x="1460553" y="75953"/>
                    <a:pt x="1460553" y="103367"/>
                  </a:cubicBezTo>
                  <a:lnTo>
                    <a:pt x="1460553" y="103367"/>
                  </a:lnTo>
                  <a:cubicBezTo>
                    <a:pt x="1460553" y="130782"/>
                    <a:pt x="1449663" y="157074"/>
                    <a:pt x="1430278" y="176459"/>
                  </a:cubicBezTo>
                  <a:cubicBezTo>
                    <a:pt x="1410893" y="195844"/>
                    <a:pt x="1384601" y="206735"/>
                    <a:pt x="1357186" y="206735"/>
                  </a:cubicBezTo>
                  <a:lnTo>
                    <a:pt x="103367" y="206735"/>
                  </a:lnTo>
                  <a:cubicBezTo>
                    <a:pt x="75953" y="206735"/>
                    <a:pt x="49661" y="195844"/>
                    <a:pt x="30276" y="176459"/>
                  </a:cubicBezTo>
                  <a:cubicBezTo>
                    <a:pt x="10890" y="157074"/>
                    <a:pt x="0" y="130782"/>
                    <a:pt x="0" y="103367"/>
                  </a:cubicBezTo>
                  <a:lnTo>
                    <a:pt x="0" y="103367"/>
                  </a:lnTo>
                  <a:cubicBezTo>
                    <a:pt x="0" y="75953"/>
                    <a:pt x="10890" y="49661"/>
                    <a:pt x="30276" y="30276"/>
                  </a:cubicBezTo>
                  <a:cubicBezTo>
                    <a:pt x="49661" y="10890"/>
                    <a:pt x="75953" y="0"/>
                    <a:pt x="103367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460554" cy="235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854677" y="5061899"/>
            <a:ext cx="5122206" cy="784945"/>
            <a:chOff x="0" y="0"/>
            <a:chExt cx="1349058" cy="20673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49058" cy="206735"/>
            </a:xfrm>
            <a:custGeom>
              <a:avLst/>
              <a:gdLst/>
              <a:ahLst/>
              <a:cxnLst/>
              <a:rect r="r" b="b" t="t" l="l"/>
              <a:pathLst>
                <a:path h="206735" w="1349058">
                  <a:moveTo>
                    <a:pt x="103367" y="0"/>
                  </a:moveTo>
                  <a:lnTo>
                    <a:pt x="1245691" y="0"/>
                  </a:lnTo>
                  <a:cubicBezTo>
                    <a:pt x="1273106" y="0"/>
                    <a:pt x="1299398" y="10890"/>
                    <a:pt x="1318783" y="30276"/>
                  </a:cubicBezTo>
                  <a:cubicBezTo>
                    <a:pt x="1338168" y="49661"/>
                    <a:pt x="1349058" y="75953"/>
                    <a:pt x="1349058" y="103367"/>
                  </a:cubicBezTo>
                  <a:lnTo>
                    <a:pt x="1349058" y="103367"/>
                  </a:lnTo>
                  <a:cubicBezTo>
                    <a:pt x="1349058" y="130782"/>
                    <a:pt x="1338168" y="157074"/>
                    <a:pt x="1318783" y="176459"/>
                  </a:cubicBezTo>
                  <a:cubicBezTo>
                    <a:pt x="1299398" y="195844"/>
                    <a:pt x="1273106" y="206735"/>
                    <a:pt x="1245691" y="206735"/>
                  </a:cubicBezTo>
                  <a:lnTo>
                    <a:pt x="103367" y="206735"/>
                  </a:lnTo>
                  <a:cubicBezTo>
                    <a:pt x="75953" y="206735"/>
                    <a:pt x="49661" y="195844"/>
                    <a:pt x="30276" y="176459"/>
                  </a:cubicBezTo>
                  <a:cubicBezTo>
                    <a:pt x="10890" y="157074"/>
                    <a:pt x="0" y="130782"/>
                    <a:pt x="0" y="103367"/>
                  </a:cubicBezTo>
                  <a:lnTo>
                    <a:pt x="0" y="103367"/>
                  </a:lnTo>
                  <a:cubicBezTo>
                    <a:pt x="0" y="75953"/>
                    <a:pt x="10890" y="49661"/>
                    <a:pt x="30276" y="30276"/>
                  </a:cubicBezTo>
                  <a:cubicBezTo>
                    <a:pt x="49661" y="10890"/>
                    <a:pt x="75953" y="0"/>
                    <a:pt x="103367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349058" cy="2353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218691" y="6632699"/>
            <a:ext cx="1637695" cy="1637695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937202" y="6632699"/>
            <a:ext cx="1453243" cy="1556052"/>
            <a:chOff x="0" y="0"/>
            <a:chExt cx="382747" cy="40982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82747" cy="409825"/>
            </a:xfrm>
            <a:custGeom>
              <a:avLst/>
              <a:gdLst/>
              <a:ahLst/>
              <a:cxnLst/>
              <a:rect r="r" b="b" t="t" l="l"/>
              <a:pathLst>
                <a:path h="409825" w="382747">
                  <a:moveTo>
                    <a:pt x="0" y="0"/>
                  </a:moveTo>
                  <a:lnTo>
                    <a:pt x="382747" y="0"/>
                  </a:lnTo>
                  <a:lnTo>
                    <a:pt x="382747" y="409825"/>
                  </a:lnTo>
                  <a:lnTo>
                    <a:pt x="0" y="409825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382747" cy="4479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560076" y="6256419"/>
            <a:ext cx="1637695" cy="1637695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AutoShape 23" id="23"/>
          <p:cNvSpPr/>
          <p:nvPr/>
        </p:nvSpPr>
        <p:spPr>
          <a:xfrm flipV="true">
            <a:off x="12761985" y="6271977"/>
            <a:ext cx="2076598" cy="1467284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4" id="24"/>
          <p:cNvSpPr/>
          <p:nvPr/>
        </p:nvSpPr>
        <p:spPr>
          <a:xfrm flipH="false" flipV="false" rot="0">
            <a:off x="1158285" y="2230065"/>
            <a:ext cx="15374838" cy="2514124"/>
          </a:xfrm>
          <a:custGeom>
            <a:avLst/>
            <a:gdLst/>
            <a:ahLst/>
            <a:cxnLst/>
            <a:rect r="r" b="b" t="t" l="l"/>
            <a:pathLst>
              <a:path h="2514124" w="15374838">
                <a:moveTo>
                  <a:pt x="0" y="0"/>
                </a:moveTo>
                <a:lnTo>
                  <a:pt x="15374839" y="0"/>
                </a:lnTo>
                <a:lnTo>
                  <a:pt x="15374839" y="2514125"/>
                </a:lnTo>
                <a:lnTo>
                  <a:pt x="0" y="2514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028700" y="1242437"/>
            <a:ext cx="7817004" cy="920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23"/>
              </a:lnSpc>
            </a:pPr>
            <a:r>
              <a:rPr lang="en-US" sz="7416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Homeomorphism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865250" y="5490610"/>
            <a:ext cx="512161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Circle IS homeomorphic to a square 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4 of 13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854677" y="5119135"/>
            <a:ext cx="4686189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Circle is NOT  homeomorphic to a line segment 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1981083"/>
            <a:ext cx="3847514" cy="5248365"/>
            <a:chOff x="0" y="0"/>
            <a:chExt cx="1013337" cy="138228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13337" cy="1382285"/>
            </a:xfrm>
            <a:custGeom>
              <a:avLst/>
              <a:gdLst/>
              <a:ahLst/>
              <a:cxnLst/>
              <a:rect r="r" b="b" t="t" l="l"/>
              <a:pathLst>
                <a:path h="1382285" w="1013337">
                  <a:moveTo>
                    <a:pt x="56341" y="0"/>
                  </a:moveTo>
                  <a:lnTo>
                    <a:pt x="956996" y="0"/>
                  </a:lnTo>
                  <a:cubicBezTo>
                    <a:pt x="971938" y="0"/>
                    <a:pt x="986269" y="5936"/>
                    <a:pt x="996835" y="16502"/>
                  </a:cubicBezTo>
                  <a:cubicBezTo>
                    <a:pt x="1007401" y="27068"/>
                    <a:pt x="1013337" y="41399"/>
                    <a:pt x="1013337" y="56341"/>
                  </a:cubicBezTo>
                  <a:lnTo>
                    <a:pt x="1013337" y="1325944"/>
                  </a:lnTo>
                  <a:cubicBezTo>
                    <a:pt x="1013337" y="1340887"/>
                    <a:pt x="1007401" y="1355217"/>
                    <a:pt x="996835" y="1365783"/>
                  </a:cubicBezTo>
                  <a:cubicBezTo>
                    <a:pt x="986269" y="1376350"/>
                    <a:pt x="971938" y="1382285"/>
                    <a:pt x="956996" y="1382285"/>
                  </a:cubicBezTo>
                  <a:lnTo>
                    <a:pt x="56341" y="1382285"/>
                  </a:lnTo>
                  <a:cubicBezTo>
                    <a:pt x="41399" y="1382285"/>
                    <a:pt x="27068" y="1376350"/>
                    <a:pt x="16502" y="1365783"/>
                  </a:cubicBezTo>
                  <a:cubicBezTo>
                    <a:pt x="5936" y="1355217"/>
                    <a:pt x="0" y="1340887"/>
                    <a:pt x="0" y="1325944"/>
                  </a:cubicBezTo>
                  <a:lnTo>
                    <a:pt x="0" y="56341"/>
                  </a:lnTo>
                  <a:cubicBezTo>
                    <a:pt x="0" y="41399"/>
                    <a:pt x="5936" y="27068"/>
                    <a:pt x="16502" y="16502"/>
                  </a:cubicBezTo>
                  <a:cubicBezTo>
                    <a:pt x="27068" y="5936"/>
                    <a:pt x="41399" y="0"/>
                    <a:pt x="56341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013337" cy="14108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716519" y="3340268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266066" y="3509288"/>
            <a:ext cx="7047460" cy="5500457"/>
          </a:xfrm>
          <a:custGeom>
            <a:avLst/>
            <a:gdLst/>
            <a:ahLst/>
            <a:cxnLst/>
            <a:rect r="r" b="b" t="t" l="l"/>
            <a:pathLst>
              <a:path h="5500457" w="7047460">
                <a:moveTo>
                  <a:pt x="0" y="0"/>
                </a:moveTo>
                <a:lnTo>
                  <a:pt x="7047461" y="0"/>
                </a:lnTo>
                <a:lnTo>
                  <a:pt x="7047461" y="5500457"/>
                </a:lnTo>
                <a:lnTo>
                  <a:pt x="0" y="5500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696364" y="2055802"/>
            <a:ext cx="3991952" cy="7114016"/>
          </a:xfrm>
          <a:custGeom>
            <a:avLst/>
            <a:gdLst/>
            <a:ahLst/>
            <a:cxnLst/>
            <a:rect r="r" b="b" t="t" l="l"/>
            <a:pathLst>
              <a:path h="7114016" w="3991952">
                <a:moveTo>
                  <a:pt x="0" y="0"/>
                </a:moveTo>
                <a:lnTo>
                  <a:pt x="3991952" y="0"/>
                </a:lnTo>
                <a:lnTo>
                  <a:pt x="3991952" y="7114017"/>
                </a:lnTo>
                <a:lnTo>
                  <a:pt x="0" y="71140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2332027"/>
            <a:ext cx="7414248" cy="1302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Manifolds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555552" y="2355811"/>
            <a:ext cx="2900579" cy="462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A</a:t>
            </a:r>
            <a:r>
              <a:rPr lang="en-US" sz="24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 manifold is a topological space that is locally homeomorphic to a Euclidean space; that is,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every point p admits an open neighbourhood that is homeomorphic to Euclidean space.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Abeywardane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5 of 13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598107" y="1268398"/>
            <a:ext cx="5705575" cy="2899049"/>
          </a:xfrm>
          <a:custGeom>
            <a:avLst/>
            <a:gdLst/>
            <a:ahLst/>
            <a:cxnLst/>
            <a:rect r="r" b="b" t="t" l="l"/>
            <a:pathLst>
              <a:path h="2899049" w="5705575">
                <a:moveTo>
                  <a:pt x="0" y="0"/>
                </a:moveTo>
                <a:lnTo>
                  <a:pt x="5705575" y="0"/>
                </a:lnTo>
                <a:lnTo>
                  <a:pt x="5705575" y="2899049"/>
                </a:lnTo>
                <a:lnTo>
                  <a:pt x="0" y="2899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216041" y="4262300"/>
            <a:ext cx="10909494" cy="4855010"/>
          </a:xfrm>
          <a:custGeom>
            <a:avLst/>
            <a:gdLst/>
            <a:ahLst/>
            <a:cxnLst/>
            <a:rect r="r" b="b" t="t" l="l"/>
            <a:pathLst>
              <a:path h="4855010" w="10909494">
                <a:moveTo>
                  <a:pt x="0" y="0"/>
                </a:moveTo>
                <a:lnTo>
                  <a:pt x="10909494" y="0"/>
                </a:lnTo>
                <a:lnTo>
                  <a:pt x="10909494" y="4855011"/>
                </a:lnTo>
                <a:lnTo>
                  <a:pt x="0" y="4855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40373" y="1787544"/>
            <a:ext cx="7930415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Charts and atlases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</a:t>
            </a: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iversity of Waterloo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6 of 13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88040" y="2789750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930458" y="5143500"/>
            <a:ext cx="10741293" cy="1055285"/>
          </a:xfrm>
          <a:custGeom>
            <a:avLst/>
            <a:gdLst/>
            <a:ahLst/>
            <a:cxnLst/>
            <a:rect r="r" b="b" t="t" l="l"/>
            <a:pathLst>
              <a:path h="1055285" w="10741293">
                <a:moveTo>
                  <a:pt x="0" y="0"/>
                </a:moveTo>
                <a:lnTo>
                  <a:pt x="10741293" y="0"/>
                </a:lnTo>
                <a:lnTo>
                  <a:pt x="10741293" y="1055285"/>
                </a:lnTo>
                <a:lnTo>
                  <a:pt x="0" y="10552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686092" y="1334385"/>
            <a:ext cx="5235181" cy="4895743"/>
          </a:xfrm>
          <a:custGeom>
            <a:avLst/>
            <a:gdLst/>
            <a:ahLst/>
            <a:cxnLst/>
            <a:rect r="r" b="b" t="t" l="l"/>
            <a:pathLst>
              <a:path h="4895743" w="5235181">
                <a:moveTo>
                  <a:pt x="0" y="0"/>
                </a:moveTo>
                <a:lnTo>
                  <a:pt x="5235180" y="0"/>
                </a:lnTo>
                <a:lnTo>
                  <a:pt x="5235180" y="4895743"/>
                </a:lnTo>
                <a:lnTo>
                  <a:pt x="0" y="48957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511333" y="6449203"/>
            <a:ext cx="11225279" cy="910693"/>
          </a:xfrm>
          <a:custGeom>
            <a:avLst/>
            <a:gdLst/>
            <a:ahLst/>
            <a:cxnLst/>
            <a:rect r="r" b="b" t="t" l="l"/>
            <a:pathLst>
              <a:path h="910693" w="11225279">
                <a:moveTo>
                  <a:pt x="0" y="0"/>
                </a:moveTo>
                <a:lnTo>
                  <a:pt x="11225279" y="0"/>
                </a:lnTo>
                <a:lnTo>
                  <a:pt x="11225279" y="910693"/>
                </a:lnTo>
                <a:lnTo>
                  <a:pt x="0" y="9106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035620" y="7578971"/>
            <a:ext cx="10462191" cy="2260580"/>
          </a:xfrm>
          <a:custGeom>
            <a:avLst/>
            <a:gdLst/>
            <a:ahLst/>
            <a:cxnLst/>
            <a:rect r="r" b="b" t="t" l="l"/>
            <a:pathLst>
              <a:path h="2260580" w="10462191">
                <a:moveTo>
                  <a:pt x="0" y="0"/>
                </a:moveTo>
                <a:lnTo>
                  <a:pt x="10462191" y="0"/>
                </a:lnTo>
                <a:lnTo>
                  <a:pt x="10462191" y="2260580"/>
                </a:lnTo>
                <a:lnTo>
                  <a:pt x="0" y="22605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30458" y="1572564"/>
            <a:ext cx="10163095" cy="32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63"/>
              </a:lnSpc>
            </a:pPr>
            <a:r>
              <a:rPr lang="en-US" sz="919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Smooth manifolds and transition maps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7 of 13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11112" y="1710710"/>
            <a:ext cx="9130692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40"/>
              </a:lnSpc>
            </a:pPr>
            <a:r>
              <a:rPr lang="en-US" sz="10369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Differential forms 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716519" y="3340268"/>
            <a:ext cx="3965171" cy="4114800"/>
          </a:xfrm>
          <a:custGeom>
            <a:avLst/>
            <a:gdLst/>
            <a:ahLst/>
            <a:cxnLst/>
            <a:rect r="r" b="b" t="t" l="l"/>
            <a:pathLst>
              <a:path h="4114800" w="3965171">
                <a:moveTo>
                  <a:pt x="0" y="0"/>
                </a:moveTo>
                <a:lnTo>
                  <a:pt x="3965171" y="0"/>
                </a:lnTo>
                <a:lnTo>
                  <a:pt x="3965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2365E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3248652" y="4222588"/>
            <a:ext cx="12535333" cy="4580647"/>
          </a:xfrm>
          <a:custGeom>
            <a:avLst/>
            <a:gdLst/>
            <a:ahLst/>
            <a:cxnLst/>
            <a:rect r="r" b="b" t="t" l="l"/>
            <a:pathLst>
              <a:path h="4580647" w="12535333">
                <a:moveTo>
                  <a:pt x="0" y="0"/>
                </a:moveTo>
                <a:lnTo>
                  <a:pt x="12535332" y="0"/>
                </a:lnTo>
                <a:lnTo>
                  <a:pt x="12535332" y="4580648"/>
                </a:lnTo>
                <a:lnTo>
                  <a:pt x="0" y="45806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</a:t>
            </a:r>
            <a:r>
              <a:rPr lang="en-US" sz="1800">
                <a:solidFill>
                  <a:srgbClr val="000000"/>
                </a:solidFill>
                <a:latin typeface="TT Firs Neue"/>
                <a:ea typeface="TT Firs Neue"/>
                <a:cs typeface="TT Firs Neue"/>
                <a:sym typeface="TT Firs Neue"/>
              </a:rPr>
              <a:t>ardane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8 of 13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65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849575" y="675350"/>
            <a:ext cx="2698052" cy="432499"/>
            <a:chOff x="0" y="0"/>
            <a:chExt cx="1226191" cy="1965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6191" cy="196559"/>
            </a:xfrm>
            <a:custGeom>
              <a:avLst/>
              <a:gdLst/>
              <a:ahLst/>
              <a:cxnLst/>
              <a:rect r="r" b="b" t="t" l="l"/>
              <a:pathLst>
                <a:path h="196559" w="1226191">
                  <a:moveTo>
                    <a:pt x="71736" y="0"/>
                  </a:moveTo>
                  <a:lnTo>
                    <a:pt x="1154455" y="0"/>
                  </a:lnTo>
                  <a:cubicBezTo>
                    <a:pt x="1194074" y="0"/>
                    <a:pt x="1226191" y="32117"/>
                    <a:pt x="1226191" y="71736"/>
                  </a:cubicBezTo>
                  <a:lnTo>
                    <a:pt x="1226191" y="124823"/>
                  </a:lnTo>
                  <a:cubicBezTo>
                    <a:pt x="1226191" y="143848"/>
                    <a:pt x="1218633" y="162095"/>
                    <a:pt x="1205180" y="175548"/>
                  </a:cubicBezTo>
                  <a:cubicBezTo>
                    <a:pt x="1191727" y="189001"/>
                    <a:pt x="1173481" y="196559"/>
                    <a:pt x="1154455" y="196559"/>
                  </a:cubicBezTo>
                  <a:lnTo>
                    <a:pt x="71736" y="196559"/>
                  </a:lnTo>
                  <a:cubicBezTo>
                    <a:pt x="52711" y="196559"/>
                    <a:pt x="34464" y="189001"/>
                    <a:pt x="21011" y="175548"/>
                  </a:cubicBezTo>
                  <a:cubicBezTo>
                    <a:pt x="7558" y="162095"/>
                    <a:pt x="0" y="143848"/>
                    <a:pt x="0" y="124823"/>
                  </a:cubicBezTo>
                  <a:lnTo>
                    <a:pt x="0" y="71736"/>
                  </a:lnTo>
                  <a:cubicBezTo>
                    <a:pt x="0" y="52711"/>
                    <a:pt x="7558" y="34464"/>
                    <a:pt x="21011" y="21011"/>
                  </a:cubicBezTo>
                  <a:cubicBezTo>
                    <a:pt x="34464" y="7558"/>
                    <a:pt x="52711" y="0"/>
                    <a:pt x="7173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226191" cy="225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107406" y="813322"/>
            <a:ext cx="158176" cy="15817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868647" y="4106139"/>
            <a:ext cx="11733861" cy="2703244"/>
          </a:xfrm>
          <a:custGeom>
            <a:avLst/>
            <a:gdLst/>
            <a:ahLst/>
            <a:cxnLst/>
            <a:rect r="r" b="b" t="t" l="l"/>
            <a:pathLst>
              <a:path h="2703244" w="11733861">
                <a:moveTo>
                  <a:pt x="0" y="0"/>
                </a:moveTo>
                <a:lnTo>
                  <a:pt x="11733861" y="0"/>
                </a:lnTo>
                <a:lnTo>
                  <a:pt x="11733861" y="2703244"/>
                </a:lnTo>
                <a:lnTo>
                  <a:pt x="0" y="27032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058274" y="7098368"/>
            <a:ext cx="12391749" cy="1141746"/>
          </a:xfrm>
          <a:custGeom>
            <a:avLst/>
            <a:gdLst/>
            <a:ahLst/>
            <a:cxnLst/>
            <a:rect r="r" b="b" t="t" l="l"/>
            <a:pathLst>
              <a:path h="1141746" w="12391749">
                <a:moveTo>
                  <a:pt x="0" y="0"/>
                </a:moveTo>
                <a:lnTo>
                  <a:pt x="12391748" y="0"/>
                </a:lnTo>
                <a:lnTo>
                  <a:pt x="12391748" y="1141745"/>
                </a:lnTo>
                <a:lnTo>
                  <a:pt x="0" y="1141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85616" y="1333469"/>
            <a:ext cx="13263960" cy="251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540"/>
              </a:lnSpc>
            </a:pPr>
            <a:r>
              <a:rPr lang="en-US" sz="10369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Forms by degree &amp; the wedge product 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03682" y="739057"/>
            <a:ext cx="203031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06 August,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4546" y="693162"/>
            <a:ext cx="39124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University of Waterloo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0373" y="9183589"/>
            <a:ext cx="35419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Ilmie Abeywardane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251138" y="921067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Page 9 of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DAHRY_TsiQg</dc:identifier>
  <dcterms:modified xsi:type="dcterms:W3CDTF">2011-08-01T06:04:30Z</dcterms:modified>
  <cp:revision>1</cp:revision>
  <dc:title>PM-Reading-1 - Ilmie Abeywardane</dc:title>
</cp:coreProperties>
</file>